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62" r:id="rId2"/>
    <p:sldId id="263" r:id="rId3"/>
    <p:sldId id="264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6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B80BE-38F4-4773-A544-15F8DD7BAFF0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59AE6-C97A-4611-A68F-2C86517C50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7096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2E7DB6-A6EC-4E2E-9D31-1E8C1BCB7DD4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0388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C4AE-B163-4287-BD16-FA7E14B1CD2D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CF7C-2BDD-402B-AFE8-75029B5DF2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2133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C4AE-B163-4287-BD16-FA7E14B1CD2D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CF7C-2BDD-402B-AFE8-75029B5DF2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4624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C4AE-B163-4287-BD16-FA7E14B1CD2D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CF7C-2BDD-402B-AFE8-75029B5DF2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6018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755650" y="188913"/>
            <a:ext cx="6192838" cy="719137"/>
          </a:xfrm>
          <a:prstGeom prst="rect">
            <a:avLst/>
          </a:prstGeom>
        </p:spPr>
        <p:txBody>
          <a:bodyPr wrap="none" anchor="b"/>
          <a:lstStyle/>
          <a:p>
            <a:pPr eaLnBrk="0" hangingPunct="0">
              <a:defRPr/>
            </a:pPr>
            <a:endParaRPr lang="en-US" sz="2800" dirty="0">
              <a:solidFill>
                <a:schemeClr val="bg1"/>
              </a:solidFill>
              <a:latin typeface="Rdg Vesta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755650" y="1557338"/>
            <a:ext cx="7931150" cy="43434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endParaRPr lang="en-US" sz="2400" dirty="0">
              <a:solidFill>
                <a:srgbClr val="000000"/>
              </a:solidFill>
              <a:latin typeface="Rdg Vest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75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C4AE-B163-4287-BD16-FA7E14B1CD2D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CF7C-2BDD-402B-AFE8-75029B5DF2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873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C4AE-B163-4287-BD16-FA7E14B1CD2D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CF7C-2BDD-402B-AFE8-75029B5DF2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951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C4AE-B163-4287-BD16-FA7E14B1CD2D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CF7C-2BDD-402B-AFE8-75029B5DF2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7236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C4AE-B163-4287-BD16-FA7E14B1CD2D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CF7C-2BDD-402B-AFE8-75029B5DF2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0428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C4AE-B163-4287-BD16-FA7E14B1CD2D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CF7C-2BDD-402B-AFE8-75029B5DF2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4091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C4AE-B163-4287-BD16-FA7E14B1CD2D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CF7C-2BDD-402B-AFE8-75029B5DF2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2706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C4AE-B163-4287-BD16-FA7E14B1CD2D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CF7C-2BDD-402B-AFE8-75029B5DF2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554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C4AE-B163-4287-BD16-FA7E14B1CD2D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CF7C-2BDD-402B-AFE8-75029B5DF2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8102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BC4AE-B163-4287-BD16-FA7E14B1CD2D}" type="datetimeFigureOut">
              <a:rPr lang="it-IT" smtClean="0"/>
              <a:t>17/03/2023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6CF7C-2BDD-402B-AFE8-75029B5DF2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791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4" name="Text Box 4"/>
          <p:cNvSpPr txBox="1">
            <a:spLocks noChangeArrowheads="1"/>
          </p:cNvSpPr>
          <p:nvPr/>
        </p:nvSpPr>
        <p:spPr bwMode="auto">
          <a:xfrm>
            <a:off x="2873450" y="447675"/>
            <a:ext cx="57308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Pd@CeO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 </a:t>
            </a:r>
            <a:r>
              <a:rPr lang="it-IT" sz="2200" b="1" dirty="0" smtClean="0">
                <a:solidFill>
                  <a:srgbClr val="FF9933"/>
                </a:solidFill>
                <a:cs typeface="Arial" pitchFamily="34" charset="0"/>
              </a:rPr>
              <a:t>HIERARCHICAL STRUCTURES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476166" name="Rectangle 6"/>
          <p:cNvSpPr>
            <a:spLocks noChangeArrowheads="1"/>
          </p:cNvSpPr>
          <p:nvPr/>
        </p:nvSpPr>
        <p:spPr bwMode="auto">
          <a:xfrm>
            <a:off x="4284663" y="6279119"/>
            <a:ext cx="45747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r>
              <a:rPr lang="it-IT" i="1" dirty="0" smtClean="0"/>
              <a:t>J. Am. </a:t>
            </a:r>
            <a:r>
              <a:rPr lang="it-IT" i="1" dirty="0" err="1" smtClean="0"/>
              <a:t>Chem</a:t>
            </a:r>
            <a:r>
              <a:rPr lang="it-IT" i="1" dirty="0" smtClean="0"/>
              <a:t>. Soc.</a:t>
            </a:r>
            <a:r>
              <a:rPr lang="it-IT" b="1" dirty="0" smtClean="0"/>
              <a:t> </a:t>
            </a:r>
            <a:r>
              <a:rPr lang="it-IT" b="1" dirty="0"/>
              <a:t>132</a:t>
            </a:r>
            <a:r>
              <a:rPr lang="it-IT" dirty="0"/>
              <a:t> (2010), 1402-1409.</a:t>
            </a: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200819" y="1214438"/>
            <a:ext cx="2497138" cy="5429250"/>
          </a:xfrm>
          <a:prstGeom prst="roundRect">
            <a:avLst>
              <a:gd name="adj" fmla="val 4139"/>
            </a:avLst>
          </a:prstGeom>
          <a:solidFill>
            <a:srgbClr val="FFC000"/>
          </a:solidFill>
          <a:ln w="38100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latin typeface="Times" pitchFamily="18" charset="0"/>
            </a:endParaRPr>
          </a:p>
        </p:txBody>
      </p:sp>
      <p:pic>
        <p:nvPicPr>
          <p:cNvPr id="11" name="Picture 2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3607" y="1299220"/>
            <a:ext cx="1111563" cy="112166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12" name="Immagine 23" descr="design-Pd-COOH-hydrolys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0" b="13084"/>
          <a:stretch>
            <a:fillRect/>
          </a:stretch>
        </p:blipFill>
        <p:spPr bwMode="auto">
          <a:xfrm>
            <a:off x="6126163" y="3663950"/>
            <a:ext cx="257492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ttore 2 12"/>
          <p:cNvCxnSpPr/>
          <p:nvPr/>
        </p:nvCxnSpPr>
        <p:spPr>
          <a:xfrm>
            <a:off x="3071813" y="2143125"/>
            <a:ext cx="107156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428750"/>
            <a:ext cx="8858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tangolo arrotondato 14"/>
          <p:cNvSpPr/>
          <p:nvPr/>
        </p:nvSpPr>
        <p:spPr bwMode="auto">
          <a:xfrm>
            <a:off x="5940425" y="990600"/>
            <a:ext cx="3071813" cy="925513"/>
          </a:xfrm>
          <a:prstGeom prst="roundRect">
            <a:avLst/>
          </a:prstGeom>
          <a:solidFill>
            <a:srgbClr val="FFC000"/>
          </a:solidFill>
          <a:ln w="38100">
            <a:noFill/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1"/>
          <a:lstStyle/>
          <a:p>
            <a:pPr algn="ctr">
              <a:defRPr/>
            </a:pPr>
            <a:r>
              <a:rPr lang="fr-FR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Hydrolysis</a:t>
            </a:r>
            <a:r>
              <a:rPr lang="fr-F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conditions:</a:t>
            </a:r>
          </a:p>
          <a:p>
            <a:pPr algn="ctr">
              <a:defRPr/>
            </a:pPr>
            <a:r>
              <a:rPr lang="fr-F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THF + 30 </a:t>
            </a:r>
            <a:r>
              <a:rPr lang="fr-FR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</a:t>
            </a:r>
            <a:r>
              <a:rPr lang="fr-F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fr-FR" sz="14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br>
              <a:rPr lang="fr-F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(120 mol vs Ce) in 4 h</a:t>
            </a: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3071813" y="2214563"/>
            <a:ext cx="1000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2400" b="1">
                <a:latin typeface="Calibri" pitchFamily="34" charset="0"/>
              </a:rPr>
              <a:t>THF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22263" y="3013224"/>
            <a:ext cx="22542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it-IT" b="1">
                <a:cs typeface="Arial" panose="020B0604020202020204" pitchFamily="34" charset="0"/>
              </a:rPr>
              <a:t>MUA: 11-Mercapto</a:t>
            </a:r>
            <a:br>
              <a:rPr lang="it-IT" altLang="it-IT" b="1">
                <a:cs typeface="Arial" panose="020B0604020202020204" pitchFamily="34" charset="0"/>
              </a:rPr>
            </a:br>
            <a:r>
              <a:rPr lang="it-IT" altLang="it-IT" b="1">
                <a:cs typeface="Arial" panose="020B0604020202020204" pitchFamily="34" charset="0"/>
              </a:rPr>
              <a:t>Undecanoic Acid</a:t>
            </a:r>
          </a:p>
        </p:txBody>
      </p:sp>
      <p:sp>
        <p:nvSpPr>
          <p:cNvPr id="18" name="Rettangolo arrotondato 17"/>
          <p:cNvSpPr/>
          <p:nvPr/>
        </p:nvSpPr>
        <p:spPr bwMode="auto">
          <a:xfrm>
            <a:off x="3059113" y="4581525"/>
            <a:ext cx="3000375" cy="684213"/>
          </a:xfrm>
          <a:prstGeom prst="roundRect">
            <a:avLst/>
          </a:prstGeom>
          <a:solidFill>
            <a:srgbClr val="FFC000"/>
          </a:solidFill>
          <a:ln w="38100">
            <a:noFill/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1"/>
          <a:lstStyle/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Dispersible in CH</a:t>
            </a:r>
            <a:r>
              <a:rPr lang="en-US" sz="2000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en-US" sz="2000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toluene, hexane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412875"/>
            <a:ext cx="1614487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H:\MUA-Pd\Fig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" r="54391" b="50856"/>
          <a:stretch>
            <a:fillRect/>
          </a:stretch>
        </p:blipFill>
        <p:spPr bwMode="auto">
          <a:xfrm>
            <a:off x="456407" y="4383088"/>
            <a:ext cx="1985963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179388" y="3571875"/>
            <a:ext cx="2540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it-IT" sz="2200" b="1">
                <a:cs typeface="Arial" panose="020B0604020202020204" pitchFamily="34" charset="0"/>
              </a:rPr>
              <a:t>Pd core size: </a:t>
            </a:r>
            <a:br>
              <a:rPr lang="it-IT" altLang="it-IT" sz="2200" b="1">
                <a:cs typeface="Arial" panose="020B0604020202020204" pitchFamily="34" charset="0"/>
              </a:rPr>
            </a:br>
            <a:r>
              <a:rPr lang="it-IT" altLang="it-IT" sz="2200" b="1">
                <a:cs typeface="Arial" panose="020B0604020202020204" pitchFamily="34" charset="0"/>
              </a:rPr>
              <a:t>1.8 ± 0.2 nm</a:t>
            </a: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338347" y="2428875"/>
            <a:ext cx="222208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it-IT" sz="2600" b="1" dirty="0">
                <a:cs typeface="Arial" panose="020B0604020202020204" pitchFamily="34" charset="0"/>
              </a:rPr>
              <a:t>MUA-Pd </a:t>
            </a:r>
            <a:r>
              <a:rPr lang="it-IT" altLang="it-IT" sz="2600" b="1" dirty="0" err="1">
                <a:cs typeface="Arial" panose="020B0604020202020204" pitchFamily="34" charset="0"/>
              </a:rPr>
              <a:t>NPs</a:t>
            </a:r>
            <a:endParaRPr lang="it-IT" altLang="it-IT" sz="2600" b="1" dirty="0">
              <a:cs typeface="Arial" panose="020B0604020202020204" pitchFamily="34" charset="0"/>
            </a:endParaRPr>
          </a:p>
        </p:txBody>
      </p:sp>
      <p:cxnSp>
        <p:nvCxnSpPr>
          <p:cNvPr id="24" name="Connettore 2 23"/>
          <p:cNvCxnSpPr/>
          <p:nvPr/>
        </p:nvCxnSpPr>
        <p:spPr>
          <a:xfrm>
            <a:off x="5795963" y="2852738"/>
            <a:ext cx="720725" cy="9366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ttangolo 30"/>
          <p:cNvSpPr>
            <a:spLocks noChangeArrowheads="1"/>
          </p:cNvSpPr>
          <p:nvPr/>
        </p:nvSpPr>
        <p:spPr bwMode="auto">
          <a:xfrm>
            <a:off x="2771775" y="908050"/>
            <a:ext cx="2698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b="1">
                <a:latin typeface="Calibri" pitchFamily="34" charset="0"/>
              </a:rPr>
              <a:t>Ce(IV) tetrakis(decyloxide)</a:t>
            </a:r>
            <a:endParaRPr lang="en-US" altLang="it-IT"/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5399088" y="2924175"/>
            <a:ext cx="37449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it-IT" sz="1400" b="1" dirty="0" err="1">
                <a:cs typeface="Arial" panose="020B0604020202020204" pitchFamily="34" charset="0"/>
              </a:rPr>
              <a:t>Controlled</a:t>
            </a:r>
            <a:r>
              <a:rPr lang="it-IT" altLang="it-IT" sz="1400" b="1" dirty="0">
                <a:cs typeface="Arial" panose="020B0604020202020204" pitchFamily="34" charset="0"/>
              </a:rPr>
              <a:t> </a:t>
            </a:r>
            <a:r>
              <a:rPr lang="it-IT" altLang="it-IT" sz="1400" b="1" dirty="0" err="1">
                <a:cs typeface="Arial" panose="020B0604020202020204" pitchFamily="34" charset="0"/>
              </a:rPr>
              <a:t>Hydrolysis</a:t>
            </a:r>
            <a:endParaRPr lang="it-IT" altLang="it-IT" sz="1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15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Dati\Lavori\2012\Hydrophobation\1st-Revision-N\fornasiero_Fig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04"/>
          <a:stretch>
            <a:fillRect/>
          </a:stretch>
        </p:blipFill>
        <p:spPr bwMode="auto">
          <a:xfrm>
            <a:off x="179387" y="1124744"/>
            <a:ext cx="8696033" cy="167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 descr="https://d2ufo47lrtsv5s.cloudfront.net/content/sci/337/6095/713/F2.large.jpg?width=800&amp;height=600&amp;carousel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7" r="33260"/>
          <a:stretch>
            <a:fillRect/>
          </a:stretch>
        </p:blipFill>
        <p:spPr bwMode="auto">
          <a:xfrm>
            <a:off x="4215621" y="3809752"/>
            <a:ext cx="4874822" cy="247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7188" name="Text Box 4"/>
          <p:cNvSpPr txBox="1">
            <a:spLocks noChangeArrowheads="1"/>
          </p:cNvSpPr>
          <p:nvPr/>
        </p:nvSpPr>
        <p:spPr bwMode="auto">
          <a:xfrm>
            <a:off x="3826917" y="447675"/>
            <a:ext cx="477733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latin typeface="Univers-Condensed"/>
              </a:rPr>
              <a:t>Pd@CeO</a:t>
            </a:r>
            <a:r>
              <a:rPr lang="it-IT" sz="2200" b="1" baseline="-25000" dirty="0">
                <a:solidFill>
                  <a:srgbClr val="FF9933"/>
                </a:solidFill>
                <a:latin typeface="Univers-Condensed"/>
              </a:rPr>
              <a:t>2</a:t>
            </a:r>
            <a:r>
              <a:rPr lang="it-IT" sz="2200" b="1" dirty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dirty="0" smtClean="0">
                <a:solidFill>
                  <a:srgbClr val="FF9933"/>
                </a:solidFill>
                <a:latin typeface="Univers-Condensed"/>
              </a:rPr>
              <a:t>FOR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CH</a:t>
            </a:r>
            <a:r>
              <a:rPr lang="it-IT" sz="2200" b="1" cap="all" baseline="-25000" dirty="0">
                <a:solidFill>
                  <a:srgbClr val="FF9933"/>
                </a:solidFill>
                <a:latin typeface="Univers-Condensed"/>
              </a:rPr>
              <a:t>4</a:t>
            </a:r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 </a:t>
            </a:r>
            <a:r>
              <a:rPr lang="it-IT" sz="2200" b="1" cap="all" dirty="0" err="1" smtClean="0">
                <a:solidFill>
                  <a:srgbClr val="FF9933"/>
                </a:solidFill>
                <a:latin typeface="Univers-Condensed"/>
              </a:rPr>
              <a:t>combustion</a:t>
            </a:r>
            <a:endParaRPr lang="it-IT" sz="2200" b="1" cap="all" dirty="0">
              <a:solidFill>
                <a:srgbClr val="FF9933"/>
              </a:solidFill>
              <a:latin typeface="Univers-Condensed"/>
            </a:endParaRPr>
          </a:p>
          <a:p>
            <a:pPr algn="r"/>
            <a:endParaRPr lang="it-IT" sz="2200" b="1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" name="TextBox 3"/>
          <p:cNvSpPr txBox="1"/>
          <p:nvPr/>
        </p:nvSpPr>
        <p:spPr>
          <a:xfrm>
            <a:off x="5805627" y="6464369"/>
            <a:ext cx="3223959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>
              <a:defRPr/>
            </a:pP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337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(2012), 713</a:t>
            </a:r>
            <a:r>
              <a:rPr lang="en-US" i="0" dirty="0" smtClean="0">
                <a:latin typeface="Arial" panose="020B0604020202020204" pitchFamily="34" charset="0"/>
                <a:cs typeface="Arial" panose="020B0604020202020204" pitchFamily="34" charset="0"/>
              </a:rPr>
              <a:t>-717.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2" descr="https://d2ufo47lrtsv5s.cloudfront.net/content/sci/337/6095/713/F2.large.jpg?width=800&amp;height=600&amp;carousel=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 b="50735"/>
          <a:stretch>
            <a:fillRect/>
          </a:stretch>
        </p:blipFill>
        <p:spPr bwMode="auto">
          <a:xfrm>
            <a:off x="395288" y="3254400"/>
            <a:ext cx="4235685" cy="211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tangolo arrotondato 21"/>
          <p:cNvSpPr/>
          <p:nvPr/>
        </p:nvSpPr>
        <p:spPr bwMode="auto">
          <a:xfrm>
            <a:off x="3485357" y="2966988"/>
            <a:ext cx="1582737" cy="431800"/>
          </a:xfrm>
          <a:prstGeom prst="roundRect">
            <a:avLst/>
          </a:prstGeom>
          <a:solidFill>
            <a:srgbClr val="FFC000"/>
          </a:solidFill>
          <a:ln w="38100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1"/>
          <a:lstStyle/>
          <a:p>
            <a:pPr>
              <a:defRPr/>
            </a:pPr>
            <a:r>
              <a:rPr lang="it-IT" sz="1600" b="1" dirty="0">
                <a:solidFill>
                  <a:schemeClr val="accent2"/>
                </a:solidFill>
                <a:latin typeface="Myriad Pro" pitchFamily="34" charset="0"/>
                <a:cs typeface="Arial" pitchFamily="34" charset="0"/>
              </a:rPr>
              <a:t>HAADF-STEM</a:t>
            </a:r>
            <a:endParaRPr lang="it-IT" b="1" dirty="0">
              <a:solidFill>
                <a:schemeClr val="accent2"/>
              </a:solidFill>
              <a:latin typeface="Myriad Pro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17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51148" y="415120"/>
            <a:ext cx="3781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Pd@CeO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/Al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O</a:t>
            </a:r>
            <a:r>
              <a:rPr lang="en-US" sz="2400" baseline="-25000" dirty="0" smtClean="0">
                <a:solidFill>
                  <a:srgbClr val="FF0000"/>
                </a:solidFill>
              </a:rPr>
              <a:t>3</a:t>
            </a:r>
            <a:r>
              <a:rPr lang="en-US" sz="2400" dirty="0" smtClean="0">
                <a:solidFill>
                  <a:srgbClr val="FF0000"/>
                </a:solidFill>
              </a:rPr>
              <a:t> materials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movie-for-press [Qualità e dimensione_ Alta]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1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83</Words>
  <Application>Microsoft Office PowerPoint</Application>
  <PresentationFormat>Presentazione su schermo (4:3)</PresentationFormat>
  <Paragraphs>16</Paragraphs>
  <Slides>3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11" baseType="lpstr">
      <vt:lpstr>Arial</vt:lpstr>
      <vt:lpstr>Calibri</vt:lpstr>
      <vt:lpstr>Calibri Light</vt:lpstr>
      <vt:lpstr>Myriad Pro</vt:lpstr>
      <vt:lpstr>Rdg Vesta</vt:lpstr>
      <vt:lpstr>Times</vt:lpstr>
      <vt:lpstr>Univers-Condensed</vt:lpstr>
      <vt:lpstr>Tema di Office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Tiziano Montini</dc:creator>
  <cp:lastModifiedBy>Tiziano Montini</cp:lastModifiedBy>
  <cp:revision>7</cp:revision>
  <dcterms:created xsi:type="dcterms:W3CDTF">2023-03-16T23:30:24Z</dcterms:created>
  <dcterms:modified xsi:type="dcterms:W3CDTF">2023-03-16T23:35:49Z</dcterms:modified>
</cp:coreProperties>
</file>