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8" r:id="rId2"/>
    <p:sldId id="276" r:id="rId3"/>
    <p:sldId id="277" r:id="rId4"/>
    <p:sldId id="278" r:id="rId5"/>
    <p:sldId id="279" r:id="rId6"/>
    <p:sldId id="280" r:id="rId7"/>
    <p:sldId id="281" r:id="rId8"/>
    <p:sldId id="282" r:id="rId9"/>
    <p:sldId id="283" r:id="rId10"/>
    <p:sldId id="284" r:id="rId11"/>
    <p:sldId id="285" r:id="rId12"/>
    <p:sldId id="286" r:id="rId13"/>
    <p:sldId id="28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84" d="100"/>
          <a:sy n="84" d="100"/>
        </p:scale>
        <p:origin x="63" y="7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3/19/2023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783B01A6-FF3C-EB43-E6D4-AD16A308B48F}"/>
              </a:ext>
            </a:extLst>
          </p:cNvPr>
          <p:cNvSpPr>
            <a:spLocks noGrp="1"/>
          </p:cNvSpPr>
          <p:nvPr>
            <p:ph type="body" idx="1"/>
          </p:nvPr>
        </p:nvSpPr>
        <p:spPr>
          <a:xfrm>
            <a:off x="2384749" y="2806464"/>
            <a:ext cx="8915399" cy="1245071"/>
          </a:xfrm>
        </p:spPr>
        <p:txBody>
          <a:bodyPr>
            <a:normAutofit/>
          </a:bodyPr>
          <a:lstStyle/>
          <a:p>
            <a:r>
              <a:rPr lang="it-IT" sz="2800" dirty="0">
                <a:solidFill>
                  <a:srgbClr val="C00000"/>
                </a:solidFill>
                <a:effectLst>
                  <a:outerShdw blurRad="38100" dist="38100" dir="2700000" algn="tl">
                    <a:srgbClr val="000000">
                      <a:alpha val="43137"/>
                    </a:srgbClr>
                  </a:outerShdw>
                </a:effectLst>
              </a:rPr>
              <a:t>A </a:t>
            </a:r>
            <a:r>
              <a:rPr lang="it-IT" sz="2800" dirty="0" err="1">
                <a:solidFill>
                  <a:srgbClr val="C00000"/>
                </a:solidFill>
                <a:effectLst>
                  <a:outerShdw blurRad="38100" dist="38100" dir="2700000" algn="tl">
                    <a:srgbClr val="000000">
                      <a:alpha val="43137"/>
                    </a:srgbClr>
                  </a:outerShdw>
                </a:effectLst>
              </a:rPr>
              <a:t>glimpse</a:t>
            </a:r>
            <a:r>
              <a:rPr lang="it-IT" sz="2800" dirty="0">
                <a:solidFill>
                  <a:srgbClr val="C00000"/>
                </a:solidFill>
                <a:effectLst>
                  <a:outerShdw blurRad="38100" dist="38100" dir="2700000" algn="tl">
                    <a:srgbClr val="000000">
                      <a:alpha val="43137"/>
                    </a:srgbClr>
                  </a:outerShdw>
                </a:effectLst>
              </a:rPr>
              <a:t> </a:t>
            </a:r>
            <a:r>
              <a:rPr lang="it-IT" sz="2800" dirty="0" err="1">
                <a:solidFill>
                  <a:srgbClr val="C00000"/>
                </a:solidFill>
                <a:effectLst>
                  <a:outerShdw blurRad="38100" dist="38100" dir="2700000" algn="tl">
                    <a:srgbClr val="000000">
                      <a:alpha val="43137"/>
                    </a:srgbClr>
                  </a:outerShdw>
                </a:effectLst>
              </a:rPr>
              <a:t>at</a:t>
            </a:r>
            <a:r>
              <a:rPr lang="it-IT" sz="2800" dirty="0">
                <a:solidFill>
                  <a:srgbClr val="C00000"/>
                </a:solidFill>
                <a:effectLst>
                  <a:outerShdw blurRad="38100" dist="38100" dir="2700000" algn="tl">
                    <a:srgbClr val="000000">
                      <a:alpha val="43137"/>
                    </a:srgbClr>
                  </a:outerShdw>
                </a:effectLst>
              </a:rPr>
              <a:t> </a:t>
            </a:r>
            <a:r>
              <a:rPr lang="it-IT" sz="2800" dirty="0" err="1">
                <a:solidFill>
                  <a:srgbClr val="C00000"/>
                </a:solidFill>
                <a:effectLst>
                  <a:outerShdw blurRad="38100" dist="38100" dir="2700000" algn="tl">
                    <a:srgbClr val="000000">
                      <a:alpha val="43137"/>
                    </a:srgbClr>
                  </a:outerShdw>
                </a:effectLst>
              </a:rPr>
              <a:t>basic</a:t>
            </a:r>
            <a:r>
              <a:rPr lang="it-IT" sz="2800" dirty="0">
                <a:solidFill>
                  <a:srgbClr val="C00000"/>
                </a:solidFill>
                <a:effectLst>
                  <a:outerShdw blurRad="38100" dist="38100" dir="2700000" algn="tl">
                    <a:srgbClr val="000000">
                      <a:alpha val="43137"/>
                    </a:srgbClr>
                  </a:outerShdw>
                </a:effectLst>
              </a:rPr>
              <a:t> Genetics and </a:t>
            </a:r>
            <a:r>
              <a:rPr lang="it-IT" sz="2800" dirty="0" err="1">
                <a:solidFill>
                  <a:srgbClr val="C00000"/>
                </a:solidFill>
                <a:effectLst>
                  <a:outerShdw blurRad="38100" dist="38100" dir="2700000" algn="tl">
                    <a:srgbClr val="000000">
                      <a:alpha val="43137"/>
                    </a:srgbClr>
                  </a:outerShdw>
                </a:effectLst>
              </a:rPr>
              <a:t>Biotechnology</a:t>
            </a:r>
            <a:endParaRPr lang="it-IT" sz="28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0774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528197"/>
            <a:ext cx="10137913" cy="5685181"/>
          </a:xfrm>
        </p:spPr>
        <p:txBody>
          <a:bodyPr anchor="t">
            <a:normAutofit/>
          </a:bodyPr>
          <a:lstStyle/>
          <a:p>
            <a:pPr>
              <a:spcBef>
                <a:spcPts val="0"/>
              </a:spcBef>
            </a:pPr>
            <a:r>
              <a:rPr lang="en-US" b="1" dirty="0"/>
              <a:t>Identify the correct answer</a:t>
            </a:r>
            <a:r>
              <a:rPr lang="en-US" dirty="0"/>
              <a:t>.</a:t>
            </a:r>
          </a:p>
          <a:p>
            <a:pPr>
              <a:spcBef>
                <a:spcPts val="0"/>
              </a:spcBef>
            </a:pPr>
            <a:endParaRPr lang="en-US" dirty="0"/>
          </a:p>
          <a:p>
            <a:pPr>
              <a:spcBef>
                <a:spcPts val="0"/>
              </a:spcBef>
            </a:pPr>
            <a:r>
              <a:rPr lang="en-US" dirty="0"/>
              <a:t>1. Specific aims of the Human Genome Project include:</a:t>
            </a:r>
          </a:p>
          <a:p>
            <a:pPr>
              <a:spcBef>
                <a:spcPts val="0"/>
              </a:spcBef>
            </a:pPr>
            <a:r>
              <a:rPr lang="en-US" dirty="0"/>
              <a:t>	a.	identifying the more than 20,000 human genes</a:t>
            </a:r>
          </a:p>
          <a:p>
            <a:pPr>
              <a:spcBef>
                <a:spcPts val="0"/>
              </a:spcBef>
            </a:pPr>
            <a:r>
              <a:rPr lang="en-US" dirty="0"/>
              <a:t>	b.	mapping all human genes on chromosomes</a:t>
            </a:r>
          </a:p>
          <a:p>
            <a:pPr>
              <a:spcBef>
                <a:spcPts val="0"/>
              </a:spcBef>
            </a:pPr>
            <a:r>
              <a:rPr lang="en-US" dirty="0"/>
              <a:t>	c.	sequencing the 3 billion bases in human DNA</a:t>
            </a:r>
          </a:p>
          <a:p>
            <a:pPr>
              <a:spcBef>
                <a:spcPts val="0"/>
              </a:spcBef>
            </a:pPr>
            <a:r>
              <a:rPr lang="en-US" dirty="0"/>
              <a:t>	d.	all of the above</a:t>
            </a:r>
          </a:p>
          <a:p>
            <a:pPr>
              <a:spcBef>
                <a:spcPts val="0"/>
              </a:spcBef>
            </a:pPr>
            <a:endParaRPr lang="en-US" dirty="0"/>
          </a:p>
          <a:p>
            <a:pPr>
              <a:spcBef>
                <a:spcPts val="0"/>
              </a:spcBef>
            </a:pPr>
            <a:r>
              <a:rPr lang="en-US" dirty="0"/>
              <a:t>2. Which type of trait is sickle cell anemia?</a:t>
            </a:r>
          </a:p>
          <a:p>
            <a:pPr>
              <a:spcBef>
                <a:spcPts val="0"/>
              </a:spcBef>
            </a:pPr>
            <a:r>
              <a:rPr lang="en-US" dirty="0"/>
              <a:t>	a.	X-linked recessive</a:t>
            </a:r>
          </a:p>
          <a:p>
            <a:pPr>
              <a:spcBef>
                <a:spcPts val="0"/>
              </a:spcBef>
            </a:pPr>
            <a:r>
              <a:rPr lang="en-US" dirty="0"/>
              <a:t>	b.	X-linked dominant</a:t>
            </a:r>
          </a:p>
          <a:p>
            <a:pPr>
              <a:spcBef>
                <a:spcPts val="0"/>
              </a:spcBef>
            </a:pPr>
            <a:r>
              <a:rPr lang="en-US" dirty="0"/>
              <a:t>	c.	autosomal recessive</a:t>
            </a:r>
          </a:p>
          <a:p>
            <a:pPr>
              <a:spcBef>
                <a:spcPts val="0"/>
              </a:spcBef>
            </a:pPr>
            <a:r>
              <a:rPr lang="en-US" dirty="0"/>
              <a:t>	d.	autosomal dominant</a:t>
            </a:r>
          </a:p>
          <a:p>
            <a:pPr>
              <a:spcBef>
                <a:spcPts val="0"/>
              </a:spcBef>
            </a:pPr>
            <a:endParaRPr lang="en-US" dirty="0"/>
          </a:p>
          <a:p>
            <a:pPr>
              <a:spcBef>
                <a:spcPts val="0"/>
              </a:spcBef>
            </a:pPr>
            <a:r>
              <a:rPr lang="en-US" dirty="0"/>
              <a:t>3. Chromosomal disorders occur when chromosomes fail to separate normally during</a:t>
            </a:r>
          </a:p>
          <a:p>
            <a:pPr>
              <a:spcBef>
                <a:spcPts val="0"/>
              </a:spcBef>
            </a:pPr>
            <a:r>
              <a:rPr lang="en-US" dirty="0"/>
              <a:t>	a.	meiosis</a:t>
            </a:r>
          </a:p>
          <a:p>
            <a:pPr>
              <a:spcBef>
                <a:spcPts val="0"/>
              </a:spcBef>
            </a:pPr>
            <a:r>
              <a:rPr lang="en-US" dirty="0"/>
              <a:t>	b.	fertilization</a:t>
            </a:r>
          </a:p>
          <a:p>
            <a:pPr>
              <a:spcBef>
                <a:spcPts val="0"/>
              </a:spcBef>
            </a:pPr>
            <a:r>
              <a:rPr lang="en-US" dirty="0"/>
              <a:t>	c.	mitosis</a:t>
            </a:r>
          </a:p>
          <a:p>
            <a:pPr>
              <a:spcBef>
                <a:spcPts val="0"/>
              </a:spcBef>
            </a:pPr>
            <a:r>
              <a:rPr lang="en-US" dirty="0"/>
              <a:t>	d.	birth</a:t>
            </a:r>
          </a:p>
        </p:txBody>
      </p:sp>
    </p:spTree>
    <p:extLst>
      <p:ext uri="{BB962C8B-B14F-4D97-AF65-F5344CB8AC3E}">
        <p14:creationId xmlns:p14="http://schemas.microsoft.com/office/powerpoint/2010/main" val="3387927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249899"/>
            <a:ext cx="10137913" cy="6440558"/>
          </a:xfrm>
        </p:spPr>
        <p:txBody>
          <a:bodyPr anchor="t">
            <a:normAutofit/>
          </a:bodyPr>
          <a:lstStyle/>
          <a:p>
            <a:pPr>
              <a:spcBef>
                <a:spcPts val="0"/>
              </a:spcBef>
            </a:pPr>
            <a:r>
              <a:rPr lang="en-US" dirty="0"/>
              <a:t>4. Which disorder is caused by a missing chromosome?</a:t>
            </a:r>
          </a:p>
          <a:p>
            <a:pPr>
              <a:spcBef>
                <a:spcPts val="0"/>
              </a:spcBef>
            </a:pPr>
            <a:r>
              <a:rPr lang="en-US" dirty="0"/>
              <a:t>	a.	Turner’s syndrome</a:t>
            </a:r>
          </a:p>
          <a:p>
            <a:pPr>
              <a:spcBef>
                <a:spcPts val="0"/>
              </a:spcBef>
            </a:pPr>
            <a:r>
              <a:rPr lang="en-US" dirty="0"/>
              <a:t>	b.	Klinefelter’s syndrome</a:t>
            </a:r>
          </a:p>
          <a:p>
            <a:pPr>
              <a:spcBef>
                <a:spcPts val="0"/>
              </a:spcBef>
            </a:pPr>
            <a:r>
              <a:rPr lang="en-US" dirty="0"/>
              <a:t>	c.	Down syndrome</a:t>
            </a:r>
          </a:p>
          <a:p>
            <a:pPr>
              <a:spcBef>
                <a:spcPts val="0"/>
              </a:spcBef>
            </a:pPr>
            <a:r>
              <a:rPr lang="en-US" dirty="0"/>
              <a:t>	d.	all of the above</a:t>
            </a:r>
          </a:p>
          <a:p>
            <a:pPr>
              <a:spcBef>
                <a:spcPts val="0"/>
              </a:spcBef>
            </a:pPr>
            <a:endParaRPr lang="en-US" dirty="0"/>
          </a:p>
          <a:p>
            <a:pPr>
              <a:spcBef>
                <a:spcPts val="0"/>
              </a:spcBef>
            </a:pPr>
            <a:r>
              <a:rPr lang="en-US" dirty="0"/>
              <a:t>5. The Human Genome Project was completed in</a:t>
            </a:r>
          </a:p>
          <a:p>
            <a:pPr>
              <a:spcBef>
                <a:spcPts val="0"/>
              </a:spcBef>
            </a:pPr>
            <a:r>
              <a:rPr lang="en-US" dirty="0"/>
              <a:t>	a.	1900</a:t>
            </a:r>
          </a:p>
          <a:p>
            <a:pPr>
              <a:spcBef>
                <a:spcPts val="0"/>
              </a:spcBef>
            </a:pPr>
            <a:r>
              <a:rPr lang="en-US" dirty="0"/>
              <a:t>	b.	1990</a:t>
            </a:r>
          </a:p>
          <a:p>
            <a:pPr>
              <a:spcBef>
                <a:spcPts val="0"/>
              </a:spcBef>
            </a:pPr>
            <a:r>
              <a:rPr lang="en-US" dirty="0"/>
              <a:t>	c.	2003</a:t>
            </a:r>
          </a:p>
          <a:p>
            <a:pPr>
              <a:spcBef>
                <a:spcPts val="0"/>
              </a:spcBef>
            </a:pPr>
            <a:r>
              <a:rPr lang="en-US" dirty="0"/>
              <a:t>	d.	2010</a:t>
            </a:r>
          </a:p>
          <a:p>
            <a:pPr>
              <a:spcBef>
                <a:spcPts val="0"/>
              </a:spcBef>
            </a:pPr>
            <a:endParaRPr lang="en-US" dirty="0"/>
          </a:p>
          <a:p>
            <a:pPr>
              <a:spcBef>
                <a:spcPts val="0"/>
              </a:spcBef>
            </a:pPr>
            <a:r>
              <a:rPr lang="en-US" dirty="0"/>
              <a:t>6. An example of an X-linked disorder caused by a mutation in a single gene is</a:t>
            </a:r>
          </a:p>
          <a:p>
            <a:pPr>
              <a:spcBef>
                <a:spcPts val="0"/>
              </a:spcBef>
            </a:pPr>
            <a:r>
              <a:rPr lang="en-US" dirty="0"/>
              <a:t>	a.	Hemophilia A</a:t>
            </a:r>
          </a:p>
          <a:p>
            <a:pPr>
              <a:spcBef>
                <a:spcPts val="0"/>
              </a:spcBef>
            </a:pPr>
            <a:r>
              <a:rPr lang="en-US" dirty="0"/>
              <a:t>	b.	Turner’s syndrome</a:t>
            </a:r>
          </a:p>
          <a:p>
            <a:pPr>
              <a:spcBef>
                <a:spcPts val="0"/>
              </a:spcBef>
            </a:pPr>
            <a:r>
              <a:rPr lang="en-US" dirty="0"/>
              <a:t>	c.	Klinefelter’s syndrome</a:t>
            </a:r>
          </a:p>
          <a:p>
            <a:pPr>
              <a:spcBef>
                <a:spcPts val="0"/>
              </a:spcBef>
            </a:pPr>
            <a:r>
              <a:rPr lang="en-US" dirty="0"/>
              <a:t>	d.	two of the above</a:t>
            </a:r>
          </a:p>
          <a:p>
            <a:pPr>
              <a:spcBef>
                <a:spcPts val="0"/>
              </a:spcBef>
            </a:pPr>
            <a:endParaRPr lang="en-US" dirty="0"/>
          </a:p>
          <a:p>
            <a:pPr>
              <a:spcBef>
                <a:spcPts val="0"/>
              </a:spcBef>
            </a:pPr>
            <a:r>
              <a:rPr lang="en-US" dirty="0"/>
              <a:t>7. Why did scientists insert the gene for human insulin into bacteria?</a:t>
            </a:r>
          </a:p>
          <a:p>
            <a:pPr>
              <a:spcBef>
                <a:spcPts val="0"/>
              </a:spcBef>
            </a:pPr>
            <a:r>
              <a:rPr lang="en-US" dirty="0"/>
              <a:t>	a.	to cure the bacteria of diabetes</a:t>
            </a:r>
          </a:p>
          <a:p>
            <a:pPr>
              <a:spcBef>
                <a:spcPts val="0"/>
              </a:spcBef>
            </a:pPr>
            <a:r>
              <a:rPr lang="en-US" dirty="0"/>
              <a:t>	b.	to make large quantities of insulin</a:t>
            </a:r>
          </a:p>
          <a:p>
            <a:pPr>
              <a:spcBef>
                <a:spcPts val="0"/>
              </a:spcBef>
            </a:pPr>
            <a:r>
              <a:rPr lang="en-US" dirty="0"/>
              <a:t>	c.	to better understand diabetes</a:t>
            </a:r>
          </a:p>
          <a:p>
            <a:pPr>
              <a:spcBef>
                <a:spcPts val="0"/>
              </a:spcBef>
            </a:pPr>
            <a:r>
              <a:rPr lang="en-US" dirty="0"/>
              <a:t>	d.	to cause mutations in the gene</a:t>
            </a:r>
          </a:p>
          <a:p>
            <a:pPr>
              <a:spcBef>
                <a:spcPts val="0"/>
              </a:spcBef>
            </a:pPr>
            <a:endParaRPr lang="en-US" dirty="0"/>
          </a:p>
        </p:txBody>
      </p:sp>
    </p:spTree>
    <p:extLst>
      <p:ext uri="{BB962C8B-B14F-4D97-AF65-F5344CB8AC3E}">
        <p14:creationId xmlns:p14="http://schemas.microsoft.com/office/powerpoint/2010/main" val="1678886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333893" y="307984"/>
            <a:ext cx="10972804" cy="5770374"/>
          </a:xfrm>
        </p:spPr>
        <p:txBody>
          <a:bodyPr anchor="t">
            <a:normAutofit/>
          </a:bodyPr>
          <a:lstStyle/>
          <a:p>
            <a:pPr>
              <a:spcBef>
                <a:spcPts val="0"/>
              </a:spcBef>
            </a:pPr>
            <a:r>
              <a:rPr lang="en-US" b="1" dirty="0"/>
              <a:t>Match each definition with the correct term</a:t>
            </a:r>
            <a:r>
              <a:rPr lang="en-US" dirty="0"/>
              <a:t>.</a:t>
            </a:r>
          </a:p>
          <a:p>
            <a:pPr>
              <a:spcBef>
                <a:spcPts val="0"/>
              </a:spcBef>
            </a:pPr>
            <a:endParaRPr lang="en-US" dirty="0"/>
          </a:p>
          <a:p>
            <a:pPr>
              <a:spcBef>
                <a:spcPts val="0"/>
              </a:spcBef>
            </a:pPr>
            <a:r>
              <a:rPr lang="en-US" u="sng" dirty="0"/>
              <a:t>Definitions</a:t>
            </a:r>
            <a:r>
              <a:rPr lang="en-US" dirty="0"/>
              <a:t>:</a:t>
            </a:r>
          </a:p>
          <a:p>
            <a:pPr>
              <a:spcBef>
                <a:spcPts val="0"/>
              </a:spcBef>
            </a:pPr>
            <a:r>
              <a:rPr lang="en-US" dirty="0"/>
              <a:t>1.	_________ method of making copies of a gene that uses bacteria</a:t>
            </a:r>
          </a:p>
          <a:p>
            <a:pPr>
              <a:spcBef>
                <a:spcPts val="0"/>
              </a:spcBef>
            </a:pPr>
            <a:r>
              <a:rPr lang="en-US" dirty="0"/>
              <a:t>2.	_________ any disease caused by mutations</a:t>
            </a:r>
          </a:p>
          <a:p>
            <a:pPr>
              <a:spcBef>
                <a:spcPts val="0"/>
              </a:spcBef>
            </a:pPr>
            <a:r>
              <a:rPr lang="en-US" dirty="0"/>
              <a:t>3.	_________ example of a disease caused by a chromosomal mutation</a:t>
            </a:r>
          </a:p>
          <a:p>
            <a:pPr>
              <a:spcBef>
                <a:spcPts val="0"/>
              </a:spcBef>
            </a:pPr>
            <a:r>
              <a:rPr lang="en-US" dirty="0"/>
              <a:t>4.	_________ example of a disease caused by a dominant mutation</a:t>
            </a:r>
          </a:p>
          <a:p>
            <a:pPr>
              <a:spcBef>
                <a:spcPts val="0"/>
              </a:spcBef>
            </a:pPr>
            <a:r>
              <a:rPr lang="en-US" dirty="0"/>
              <a:t>5.	_________ method of making copies of a gene that uses heat and an enzyme</a:t>
            </a:r>
          </a:p>
          <a:p>
            <a:pPr>
              <a:spcBef>
                <a:spcPts val="0"/>
              </a:spcBef>
            </a:pPr>
            <a:r>
              <a:rPr lang="en-US" dirty="0"/>
              <a:t>6.	_________ international effort to determine the complete genetic blueprint of a human being</a:t>
            </a:r>
          </a:p>
          <a:p>
            <a:pPr>
              <a:spcBef>
                <a:spcPts val="0"/>
              </a:spcBef>
            </a:pPr>
            <a:r>
              <a:rPr lang="en-US" dirty="0"/>
              <a:t>7.	_________ example of a disease caused by a recessive mutation</a:t>
            </a:r>
          </a:p>
          <a:p>
            <a:pPr>
              <a:spcBef>
                <a:spcPts val="0"/>
              </a:spcBef>
            </a:pPr>
            <a:endParaRPr lang="en-US" dirty="0"/>
          </a:p>
          <a:p>
            <a:pPr>
              <a:spcBef>
                <a:spcPts val="0"/>
              </a:spcBef>
            </a:pPr>
            <a:endParaRPr lang="en-US" u="sng" dirty="0"/>
          </a:p>
          <a:p>
            <a:pPr>
              <a:spcBef>
                <a:spcPts val="0"/>
              </a:spcBef>
            </a:pPr>
            <a:r>
              <a:rPr lang="en-US" u="sng" dirty="0"/>
              <a:t>Terms</a:t>
            </a:r>
            <a:r>
              <a:rPr lang="en-US" dirty="0"/>
              <a:t>:</a:t>
            </a:r>
          </a:p>
          <a:p>
            <a:pPr>
              <a:spcBef>
                <a:spcPts val="0"/>
              </a:spcBef>
            </a:pPr>
            <a:r>
              <a:rPr lang="en-US" dirty="0"/>
              <a:t>a.	polymerase chain reaction</a:t>
            </a:r>
          </a:p>
          <a:p>
            <a:pPr>
              <a:spcBef>
                <a:spcPts val="0"/>
              </a:spcBef>
            </a:pPr>
            <a:r>
              <a:rPr lang="en-US" dirty="0"/>
              <a:t>b.	cystic fibrosis</a:t>
            </a:r>
          </a:p>
          <a:p>
            <a:pPr>
              <a:spcBef>
                <a:spcPts val="0"/>
              </a:spcBef>
            </a:pPr>
            <a:r>
              <a:rPr lang="en-US" dirty="0"/>
              <a:t>c.	gene cloning</a:t>
            </a:r>
          </a:p>
          <a:p>
            <a:pPr>
              <a:spcBef>
                <a:spcPts val="0"/>
              </a:spcBef>
            </a:pPr>
            <a:r>
              <a:rPr lang="en-US" dirty="0"/>
              <a:t>d.	Marfan syndrome</a:t>
            </a:r>
          </a:p>
          <a:p>
            <a:pPr>
              <a:spcBef>
                <a:spcPts val="0"/>
              </a:spcBef>
            </a:pPr>
            <a:r>
              <a:rPr lang="en-US" dirty="0"/>
              <a:t>e.	Human Genome Project</a:t>
            </a:r>
          </a:p>
          <a:p>
            <a:pPr>
              <a:spcBef>
                <a:spcPts val="0"/>
              </a:spcBef>
            </a:pPr>
            <a:r>
              <a:rPr lang="en-US" dirty="0"/>
              <a:t>f.	Down syndrome</a:t>
            </a:r>
          </a:p>
          <a:p>
            <a:pPr>
              <a:spcBef>
                <a:spcPts val="0"/>
              </a:spcBef>
            </a:pPr>
            <a:r>
              <a:rPr lang="en-US" dirty="0"/>
              <a:t>g.	genetic disorder</a:t>
            </a:r>
          </a:p>
          <a:p>
            <a:pPr>
              <a:spcBef>
                <a:spcPts val="0"/>
              </a:spcBef>
            </a:pPr>
            <a:endParaRPr lang="en-US" dirty="0"/>
          </a:p>
        </p:txBody>
      </p:sp>
    </p:spTree>
    <p:extLst>
      <p:ext uri="{BB962C8B-B14F-4D97-AF65-F5344CB8AC3E}">
        <p14:creationId xmlns:p14="http://schemas.microsoft.com/office/powerpoint/2010/main" val="2091314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569652" y="229830"/>
            <a:ext cx="10650747" cy="6440748"/>
          </a:xfrm>
        </p:spPr>
        <p:txBody>
          <a:bodyPr anchor="t">
            <a:normAutofit/>
          </a:bodyPr>
          <a:lstStyle/>
          <a:p>
            <a:pPr>
              <a:spcBef>
                <a:spcPts val="0"/>
              </a:spcBef>
            </a:pPr>
            <a:r>
              <a:rPr lang="en-US" b="1" dirty="0"/>
              <a:t>Fill in the blank with the appropriate term</a:t>
            </a:r>
            <a:r>
              <a:rPr lang="en-US" dirty="0"/>
              <a:t>.</a:t>
            </a:r>
          </a:p>
          <a:p>
            <a:pPr>
              <a:spcBef>
                <a:spcPts val="0"/>
              </a:spcBef>
            </a:pPr>
            <a:endParaRPr lang="en-US" dirty="0"/>
          </a:p>
          <a:p>
            <a:pPr>
              <a:spcBef>
                <a:spcPts val="0"/>
              </a:spcBef>
            </a:pPr>
            <a:r>
              <a:rPr lang="en-US" dirty="0"/>
              <a:t>1.	All the genetic information of a species makes up its __________________.</a:t>
            </a:r>
          </a:p>
          <a:p>
            <a:pPr>
              <a:spcBef>
                <a:spcPts val="0"/>
              </a:spcBef>
            </a:pPr>
            <a:r>
              <a:rPr lang="en-US" dirty="0"/>
              <a:t>2.	A heterozygote for a recessive genetic disorder is called a(n) __________________.</a:t>
            </a:r>
          </a:p>
          <a:p>
            <a:pPr>
              <a:spcBef>
                <a:spcPts val="0"/>
              </a:spcBef>
            </a:pPr>
            <a:r>
              <a:rPr lang="en-US" dirty="0"/>
              <a:t>3.	__________________is any use of technology to change the genetic makeup of living things for human purposes.</a:t>
            </a:r>
          </a:p>
          <a:p>
            <a:pPr>
              <a:spcBef>
                <a:spcPts val="0"/>
              </a:spcBef>
            </a:pPr>
            <a:r>
              <a:rPr lang="en-US" dirty="0"/>
              <a:t>4.	The letters __________________stand for an organism that has been artificially modified by receiving genes for desirable traits.</a:t>
            </a:r>
          </a:p>
          <a:p>
            <a:pPr>
              <a:spcBef>
                <a:spcPts val="0"/>
              </a:spcBef>
            </a:pPr>
            <a:r>
              <a:rPr lang="en-US" dirty="0"/>
              <a:t>5.	A(n) __________________ allele is expressed in every individual who inherits even one copy of it.</a:t>
            </a:r>
          </a:p>
          <a:p>
            <a:pPr>
              <a:spcBef>
                <a:spcPts val="0"/>
              </a:spcBef>
            </a:pPr>
            <a:r>
              <a:rPr lang="en-US" dirty="0"/>
              <a:t>6.	__________________syndrome is a genetic disorder caused by an extra copy of chromosome 21.</a:t>
            </a:r>
          </a:p>
          <a:p>
            <a:pPr marL="342900" indent="-342900">
              <a:spcBef>
                <a:spcPts val="0"/>
              </a:spcBef>
              <a:buAutoNum type="arabicPeriod" startAt="7"/>
            </a:pPr>
            <a:r>
              <a:rPr lang="en-US" dirty="0"/>
              <a:t>Inserting a normal gene into a patient with a defective gene is called __________________therapy.</a:t>
            </a:r>
          </a:p>
          <a:p>
            <a:pPr>
              <a:spcBef>
                <a:spcPts val="0"/>
              </a:spcBef>
            </a:pPr>
            <a:endParaRPr lang="en-US" dirty="0"/>
          </a:p>
          <a:p>
            <a:pPr>
              <a:spcBef>
                <a:spcPts val="0"/>
              </a:spcBef>
            </a:pPr>
            <a:endParaRPr lang="en-US" dirty="0"/>
          </a:p>
          <a:p>
            <a:pPr marL="0" marR="0" lvl="0" indent="0" algn="l" defTabSz="457200" rtl="0" eaLnBrk="1" fontAlgn="auto" latinLnBrk="0" hangingPunct="1">
              <a:lnSpc>
                <a:spcPct val="100000"/>
              </a:lnSpc>
              <a:spcBef>
                <a:spcPts val="0"/>
              </a:spcBef>
              <a:spcAft>
                <a:spcPts val="0"/>
              </a:spcAft>
              <a:buClr>
                <a:srgbClr val="A53010"/>
              </a:buClr>
              <a:buSzTx/>
              <a:buFont typeface="Wingdings 3" charset="2"/>
              <a:buNone/>
              <a:tabLst/>
              <a:defRPr/>
            </a:pPr>
            <a:r>
              <a:rPr kumimoji="0" lang="en-US" sz="1800" b="1"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rPr>
              <a:t>Critical Writing</a:t>
            </a:r>
          </a:p>
          <a:p>
            <a:pPr marL="0" marR="0" lvl="0" indent="0" algn="l" defTabSz="457200" rtl="0" eaLnBrk="1" fontAlgn="auto" latinLnBrk="0" hangingPunct="1">
              <a:lnSpc>
                <a:spcPct val="100000"/>
              </a:lnSpc>
              <a:spcBef>
                <a:spcPts val="0"/>
              </a:spcBef>
              <a:spcAft>
                <a:spcPts val="0"/>
              </a:spcAft>
              <a:buClr>
                <a:srgbClr val="A53010"/>
              </a:buClr>
              <a:buSzTx/>
              <a:buFont typeface="Wingdings 3" charset="2"/>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
                <a:srgbClr val="A53010"/>
              </a:buClr>
              <a:buSzTx/>
              <a:buFont typeface="Wingdings 3" charset="2"/>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rPr>
              <a:t>Thoroughly answer the question below. Use appropriate academic vocabulary and clear and complete sentences.</a:t>
            </a:r>
          </a:p>
          <a:p>
            <a:pPr marL="0" marR="0" lvl="0" indent="0" algn="l" defTabSz="457200" rtl="0" eaLnBrk="1" fontAlgn="auto" latinLnBrk="0" hangingPunct="1">
              <a:lnSpc>
                <a:spcPct val="100000"/>
              </a:lnSpc>
              <a:spcBef>
                <a:spcPts val="0"/>
              </a:spcBef>
              <a:spcAft>
                <a:spcPts val="0"/>
              </a:spcAft>
              <a:buClr>
                <a:srgbClr val="A53010"/>
              </a:buClr>
              <a:buSzTx/>
              <a:buFont typeface="Wingdings 3" charset="2"/>
              <a:buNone/>
              <a:tabLst/>
              <a:defRPr/>
            </a:pPr>
            <a:endPar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A53010"/>
              </a:buClr>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rPr>
              <a:t>Do you think food producers should be required to state on food labels whether their foods contain GMOs? Why or why not?</a:t>
            </a:r>
            <a:endParaRPr lang="en-US" dirty="0"/>
          </a:p>
          <a:p>
            <a:pPr>
              <a:spcBef>
                <a:spcPts val="0"/>
              </a:spcBef>
            </a:pPr>
            <a:endParaRPr lang="en-US" dirty="0"/>
          </a:p>
        </p:txBody>
      </p:sp>
    </p:spTree>
    <p:extLst>
      <p:ext uri="{BB962C8B-B14F-4D97-AF65-F5344CB8AC3E}">
        <p14:creationId xmlns:p14="http://schemas.microsoft.com/office/powerpoint/2010/main" val="2991466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323733"/>
            <a:ext cx="10137913" cy="6463274"/>
          </a:xfrm>
        </p:spPr>
        <p:txBody>
          <a:bodyPr anchor="t">
            <a:normAutofit fontScale="92500" lnSpcReduction="10000"/>
          </a:bodyPr>
          <a:lstStyle/>
          <a:p>
            <a:pPr algn="just">
              <a:spcBef>
                <a:spcPts val="0"/>
              </a:spcBef>
            </a:pPr>
            <a:r>
              <a:rPr lang="en-US" b="1" dirty="0"/>
              <a:t>Introduction</a:t>
            </a:r>
          </a:p>
          <a:p>
            <a:pPr algn="just">
              <a:spcBef>
                <a:spcPts val="0"/>
              </a:spcBef>
            </a:pPr>
            <a:r>
              <a:rPr lang="en-US" dirty="0"/>
              <a:t>The science of genetics has come a long way since Mendel's laws were rediscovered in 1900. There have been many advances in genetics. One of the most impressive advances was sequencing the human genome.</a:t>
            </a:r>
          </a:p>
          <a:p>
            <a:pPr algn="just">
              <a:spcBef>
                <a:spcPts val="0"/>
              </a:spcBef>
            </a:pPr>
            <a:endParaRPr lang="en-US" dirty="0"/>
          </a:p>
          <a:p>
            <a:pPr algn="just">
              <a:spcBef>
                <a:spcPts val="0"/>
              </a:spcBef>
            </a:pPr>
            <a:r>
              <a:rPr lang="en-US" b="1" dirty="0"/>
              <a:t>Sequencing the Human Genome</a:t>
            </a:r>
          </a:p>
          <a:p>
            <a:pPr algn="just">
              <a:spcBef>
                <a:spcPts val="0"/>
              </a:spcBef>
            </a:pPr>
            <a:r>
              <a:rPr lang="en-US" dirty="0"/>
              <a:t>A species' genome consists of all of its genetic information. The human genome consists of the complete set of genes in the human organism. It's all the DNA of a human being.</a:t>
            </a:r>
          </a:p>
          <a:p>
            <a:pPr algn="just">
              <a:spcBef>
                <a:spcPts val="0"/>
              </a:spcBef>
            </a:pPr>
            <a:endParaRPr lang="en-US" dirty="0"/>
          </a:p>
          <a:p>
            <a:pPr algn="just">
              <a:spcBef>
                <a:spcPts val="0"/>
              </a:spcBef>
            </a:pPr>
            <a:r>
              <a:rPr lang="en-US" b="1" dirty="0"/>
              <a:t>The Human Genome Project</a:t>
            </a:r>
          </a:p>
          <a:p>
            <a:pPr algn="just">
              <a:spcBef>
                <a:spcPts val="0"/>
              </a:spcBef>
            </a:pPr>
            <a:r>
              <a:rPr lang="en-US" dirty="0"/>
              <a:t>The Human Genome Project was launched in 1990. It was an international effort to sequence all 3 billion bases in human DNA. Another aim of the project was to identify the more than 20,000 human genes and map their locations on chromosomes. T</a:t>
            </a:r>
          </a:p>
          <a:p>
            <a:pPr algn="just">
              <a:spcBef>
                <a:spcPts val="0"/>
              </a:spcBef>
            </a:pPr>
            <a:r>
              <a:rPr lang="en-US" dirty="0"/>
              <a:t>he project brought together experts in many fields.</a:t>
            </a:r>
          </a:p>
          <a:p>
            <a:pPr algn="just">
              <a:spcBef>
                <a:spcPts val="0"/>
              </a:spcBef>
            </a:pPr>
            <a:r>
              <a:rPr lang="en-US" dirty="0"/>
              <a:t>The Human Genome Project was completed in 2003. It was one of the greatest feats of modern science. It provides a complete blueprint for a human being. It's like having a very detailed manual for making a human organism.</a:t>
            </a:r>
          </a:p>
          <a:p>
            <a:pPr algn="just">
              <a:spcBef>
                <a:spcPts val="0"/>
              </a:spcBef>
            </a:pPr>
            <a:endParaRPr lang="en-US" dirty="0"/>
          </a:p>
          <a:p>
            <a:pPr algn="just">
              <a:spcBef>
                <a:spcPts val="0"/>
              </a:spcBef>
            </a:pPr>
            <a:r>
              <a:rPr lang="en-US" b="1" dirty="0"/>
              <a:t>Applications of the Sequence</a:t>
            </a:r>
          </a:p>
          <a:p>
            <a:pPr algn="just">
              <a:spcBef>
                <a:spcPts val="0"/>
              </a:spcBef>
            </a:pPr>
            <a:r>
              <a:rPr lang="en-US" dirty="0"/>
              <a:t>Knowing the sequence of the human genome is very useful. For example, it helps us understand how humans evolved. Another use is in medicine. It is helping researchers identify and understand genetic disorders.</a:t>
            </a:r>
          </a:p>
          <a:p>
            <a:pPr algn="just">
              <a:spcBef>
                <a:spcPts val="0"/>
              </a:spcBef>
            </a:pPr>
            <a:endParaRPr lang="en-US" dirty="0"/>
          </a:p>
          <a:p>
            <a:pPr algn="just">
              <a:spcBef>
                <a:spcPts val="0"/>
              </a:spcBef>
            </a:pPr>
            <a:r>
              <a:rPr lang="en-US" b="1" dirty="0"/>
              <a:t>Human Genetic Disorders</a:t>
            </a:r>
          </a:p>
          <a:p>
            <a:pPr algn="just">
              <a:spcBef>
                <a:spcPts val="0"/>
              </a:spcBef>
            </a:pPr>
            <a:r>
              <a:rPr lang="en-US" dirty="0"/>
              <a:t>Sequencing the human genome has increased our knowledge of genetic disorders. Genetic disorders are diseases caused by mutations. Many genetic disorders are caused by mutations in a single gene. Others are caused by abnormal numbers of chromosomes.</a:t>
            </a:r>
          </a:p>
          <a:p>
            <a:pPr>
              <a:spcBef>
                <a:spcPts val="0"/>
              </a:spcBef>
            </a:pPr>
            <a:endParaRPr lang="it-IT" dirty="0"/>
          </a:p>
        </p:txBody>
      </p:sp>
    </p:spTree>
    <p:extLst>
      <p:ext uri="{BB962C8B-B14F-4D97-AF65-F5344CB8AC3E}">
        <p14:creationId xmlns:p14="http://schemas.microsoft.com/office/powerpoint/2010/main" val="1103157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482759"/>
            <a:ext cx="10137913" cy="6207697"/>
          </a:xfrm>
        </p:spPr>
        <p:txBody>
          <a:bodyPr anchor="t">
            <a:normAutofit/>
          </a:bodyPr>
          <a:lstStyle/>
          <a:p>
            <a:pPr>
              <a:spcBef>
                <a:spcPts val="0"/>
              </a:spcBef>
            </a:pPr>
            <a:r>
              <a:rPr lang="en-US" b="1" dirty="0"/>
              <a:t>Disorders Caused by Single Gene Mutations</a:t>
            </a:r>
          </a:p>
          <a:p>
            <a:pPr>
              <a:spcBef>
                <a:spcPts val="0"/>
              </a:spcBef>
            </a:pPr>
            <a:r>
              <a:rPr lang="en-US" dirty="0"/>
              <a:t>The table below lists some genetic disorders caused by mutations in just one gene. </a:t>
            </a:r>
          </a:p>
          <a:p>
            <a:pPr>
              <a:spcBef>
                <a:spcPts val="0"/>
              </a:spcBef>
            </a:pPr>
            <a:r>
              <a:rPr lang="en-US" dirty="0"/>
              <a:t>It includes autosomal and X-linked disorders. </a:t>
            </a:r>
          </a:p>
          <a:p>
            <a:pPr>
              <a:spcBef>
                <a:spcPts val="0"/>
              </a:spcBef>
            </a:pPr>
            <a:r>
              <a:rPr lang="en-US" dirty="0"/>
              <a:t>It also includes dominant and recessive disorders.</a:t>
            </a:r>
          </a:p>
          <a:p>
            <a:pPr>
              <a:spcBef>
                <a:spcPts val="0"/>
              </a:spcBef>
            </a:pPr>
            <a:endParaRPr lang="en-US" dirty="0"/>
          </a:p>
          <a:p>
            <a:pPr>
              <a:spcBef>
                <a:spcPts val="0"/>
              </a:spcBef>
            </a:pPr>
            <a:r>
              <a:rPr lang="en-US" b="1" dirty="0"/>
              <a:t>Examples of human genetic disorders caused by single gene mutations</a:t>
            </a:r>
            <a:r>
              <a:rPr lang="en-US" dirty="0"/>
              <a:t>:</a:t>
            </a:r>
          </a:p>
          <a:p>
            <a:pPr>
              <a:spcBef>
                <a:spcPts val="0"/>
              </a:spcBef>
            </a:pPr>
            <a:endParaRPr lang="en-US" dirty="0"/>
          </a:p>
          <a:p>
            <a:pPr>
              <a:spcBef>
                <a:spcPts val="0"/>
              </a:spcBef>
            </a:pPr>
            <a:endParaRPr lang="en-US" dirty="0"/>
          </a:p>
          <a:p>
            <a:pPr>
              <a:spcBef>
                <a:spcPts val="0"/>
              </a:spcBef>
            </a:pPr>
            <a:endParaRPr lang="it-IT" dirty="0"/>
          </a:p>
        </p:txBody>
      </p:sp>
      <p:graphicFrame>
        <p:nvGraphicFramePr>
          <p:cNvPr id="4" name="Tabella 3">
            <a:extLst>
              <a:ext uri="{FF2B5EF4-FFF2-40B4-BE49-F238E27FC236}">
                <a16:creationId xmlns:a16="http://schemas.microsoft.com/office/drawing/2014/main" id="{9438B704-32AC-A576-E0CC-616EADB4A1E8}"/>
              </a:ext>
            </a:extLst>
          </p:cNvPr>
          <p:cNvGraphicFramePr>
            <a:graphicFrameLocks noGrp="1"/>
          </p:cNvGraphicFramePr>
          <p:nvPr>
            <p:extLst>
              <p:ext uri="{D42A27DB-BD31-4B8C-83A1-F6EECF244321}">
                <p14:modId xmlns:p14="http://schemas.microsoft.com/office/powerpoint/2010/main" val="788703195"/>
              </p:ext>
            </p:extLst>
          </p:nvPr>
        </p:nvGraphicFramePr>
        <p:xfrm>
          <a:off x="1940473" y="2424420"/>
          <a:ext cx="8509000" cy="3838448"/>
        </p:xfrm>
        <a:graphic>
          <a:graphicData uri="http://schemas.openxmlformats.org/drawingml/2006/table">
            <a:tbl>
              <a:tblPr firstRow="1" firstCol="1" bandRow="1"/>
              <a:tblGrid>
                <a:gridCol w="2120900">
                  <a:extLst>
                    <a:ext uri="{9D8B030D-6E8A-4147-A177-3AD203B41FA5}">
                      <a16:colId xmlns:a16="http://schemas.microsoft.com/office/drawing/2014/main" val="3130623423"/>
                    </a:ext>
                  </a:extLst>
                </a:gridCol>
                <a:gridCol w="2120900">
                  <a:extLst>
                    <a:ext uri="{9D8B030D-6E8A-4147-A177-3AD203B41FA5}">
                      <a16:colId xmlns:a16="http://schemas.microsoft.com/office/drawing/2014/main" val="4272806171"/>
                    </a:ext>
                  </a:extLst>
                </a:gridCol>
                <a:gridCol w="2120900">
                  <a:extLst>
                    <a:ext uri="{9D8B030D-6E8A-4147-A177-3AD203B41FA5}">
                      <a16:colId xmlns:a16="http://schemas.microsoft.com/office/drawing/2014/main" val="639341386"/>
                    </a:ext>
                  </a:extLst>
                </a:gridCol>
                <a:gridCol w="2146300">
                  <a:extLst>
                    <a:ext uri="{9D8B030D-6E8A-4147-A177-3AD203B41FA5}">
                      <a16:colId xmlns:a16="http://schemas.microsoft.com/office/drawing/2014/main" val="3506010124"/>
                    </a:ext>
                  </a:extLst>
                </a:gridCol>
              </a:tblGrid>
              <a:tr h="45847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Genetic Disorder</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65405" marB="81280" anchor="b">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Effect of Mutation</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65405" marB="81280" anchor="b">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Signs of the Disorder</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65405" marB="81280" anchor="b">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Type of Trait</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65405" marB="81280" anchor="b">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extLst>
                  <a:ext uri="{0D108BD9-81ED-4DB2-BD59-A6C34878D82A}">
                    <a16:rowId xmlns:a16="http://schemas.microsoft.com/office/drawing/2014/main" val="3236345339"/>
                  </a:ext>
                </a:extLst>
              </a:tr>
              <a:tr h="61595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Marfan syndrome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Defective protein in tissues such as cartilage and bone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Heart and bone defects; unusually long limbs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Autosomal dominant</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extLst>
                  <a:ext uri="{0D108BD9-81ED-4DB2-BD59-A6C34878D82A}">
                    <a16:rowId xmlns:a16="http://schemas.microsoft.com/office/drawing/2014/main" val="3377544406"/>
                  </a:ext>
                </a:extLst>
              </a:tr>
              <a:tr h="93091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Cystic fibrosis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Defective protein needed to make mucus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Unusually thick mucus that clogs airways in lungs and ducts in other organs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Autosomal recessive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extLst>
                  <a:ext uri="{0D108BD9-81ED-4DB2-BD59-A6C34878D82A}">
                    <a16:rowId xmlns:a16="http://schemas.microsoft.com/office/drawing/2014/main" val="2310668236"/>
                  </a:ext>
                </a:extLst>
              </a:tr>
              <a:tr h="108839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Sickle Cell Anemia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Defective hemoglobin protein that is needed to transport oxygen in red blood cells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Sickle-shaped red blood cells that block blood vessels and interrupt blood flow</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Autosomal recessive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extLst>
                  <a:ext uri="{0D108BD9-81ED-4DB2-BD59-A6C34878D82A}">
                    <a16:rowId xmlns:a16="http://schemas.microsoft.com/office/drawing/2014/main" val="2392536500"/>
                  </a:ext>
                </a:extLst>
              </a:tr>
              <a:tr h="61595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Hemophilia 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Reduced activity of a protein needed for blood to clot</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Excessive bleeding that is difficult to control</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X-</a:t>
                      </a:r>
                      <a:r>
                        <a:rPr lang="it-IT" sz="14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linked</a:t>
                      </a:r>
                      <a:r>
                        <a:rPr lang="it-IT" sz="14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recessive</a:t>
                      </a:r>
                      <a:endParaRPr lang="it-IT"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extLst>
                  <a:ext uri="{0D108BD9-81ED-4DB2-BD59-A6C34878D82A}">
                    <a16:rowId xmlns:a16="http://schemas.microsoft.com/office/drawing/2014/main" val="1324963598"/>
                  </a:ext>
                </a:extLst>
              </a:tr>
            </a:tbl>
          </a:graphicData>
        </a:graphic>
      </p:graphicFrame>
    </p:spTree>
    <p:extLst>
      <p:ext uri="{BB962C8B-B14F-4D97-AF65-F5344CB8AC3E}">
        <p14:creationId xmlns:p14="http://schemas.microsoft.com/office/powerpoint/2010/main" val="157351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3120" y="800820"/>
            <a:ext cx="10137913" cy="5191065"/>
          </a:xfrm>
        </p:spPr>
        <p:txBody>
          <a:bodyPr anchor="t">
            <a:normAutofit/>
          </a:bodyPr>
          <a:lstStyle/>
          <a:p>
            <a:pPr algn="just">
              <a:spcBef>
                <a:spcPts val="0"/>
              </a:spcBef>
            </a:pPr>
            <a:r>
              <a:rPr lang="en-US" dirty="0"/>
              <a:t>Relatively few genetic disorders are caused by dominant alleles. </a:t>
            </a:r>
          </a:p>
          <a:p>
            <a:pPr algn="just">
              <a:spcBef>
                <a:spcPts val="0"/>
              </a:spcBef>
            </a:pPr>
            <a:r>
              <a:rPr lang="en-US" dirty="0"/>
              <a:t>A dominant allele is expressed in everybody who inherits even one copy of it. </a:t>
            </a:r>
          </a:p>
          <a:p>
            <a:pPr algn="just">
              <a:spcBef>
                <a:spcPts val="0"/>
              </a:spcBef>
            </a:pPr>
            <a:r>
              <a:rPr lang="en-US" dirty="0"/>
              <a:t>If it causes a serious disorder, affected people may die young and fail to reproduce. They won't pass the allele to the next generation. As a result, the allele may die out of the population. </a:t>
            </a:r>
          </a:p>
          <a:p>
            <a:pPr algn="just">
              <a:spcBef>
                <a:spcPts val="0"/>
              </a:spcBef>
            </a:pPr>
            <a:r>
              <a:rPr lang="en-US" dirty="0"/>
              <a:t>One of the exceptions is </a:t>
            </a:r>
            <a:r>
              <a:rPr lang="en-US" u="sng" dirty="0"/>
              <a:t>Marfan syndrome</a:t>
            </a:r>
            <a:r>
              <a:rPr lang="en-US" dirty="0"/>
              <a:t>.</a:t>
            </a:r>
          </a:p>
          <a:p>
            <a:pPr algn="just">
              <a:spcBef>
                <a:spcPts val="0"/>
              </a:spcBef>
            </a:pPr>
            <a:r>
              <a:rPr lang="en-US" dirty="0"/>
              <a:t>Recessive disorders are more common than dominant ones. Why? </a:t>
            </a:r>
          </a:p>
          <a:p>
            <a:pPr algn="just">
              <a:spcBef>
                <a:spcPts val="0"/>
              </a:spcBef>
            </a:pPr>
            <a:r>
              <a:rPr lang="en-US" dirty="0"/>
              <a:t>A recessive allele is not expressed in heterozygotes. These people are called carriers. </a:t>
            </a:r>
          </a:p>
          <a:p>
            <a:pPr algn="just">
              <a:spcBef>
                <a:spcPts val="0"/>
              </a:spcBef>
            </a:pPr>
            <a:r>
              <a:rPr lang="en-US" dirty="0"/>
              <a:t>They don't have the genetic disorder but they carry the recessive allele. They can also pass this allele to their offspring. A recessive allele is more likely than a dominant allele to pass to the next generation rather than die out.</a:t>
            </a:r>
          </a:p>
          <a:p>
            <a:pPr algn="just">
              <a:spcBef>
                <a:spcPts val="0"/>
              </a:spcBef>
            </a:pPr>
            <a:endParaRPr lang="en-US" dirty="0"/>
          </a:p>
          <a:p>
            <a:pPr algn="just">
              <a:spcBef>
                <a:spcPts val="0"/>
              </a:spcBef>
            </a:pPr>
            <a:r>
              <a:rPr lang="en-US" b="1" dirty="0"/>
              <a:t>Chromosomal Disorders</a:t>
            </a:r>
          </a:p>
          <a:p>
            <a:pPr algn="just">
              <a:spcBef>
                <a:spcPts val="0"/>
              </a:spcBef>
            </a:pPr>
            <a:r>
              <a:rPr lang="en-US" dirty="0"/>
              <a:t>In the process of meiosis, paired chromosomes normally separate from each other. They end up in different gametes. Sometimes, however, errors occur. The paired chromosomes fail to separate. When this happens, some gametes get an extra copy of a chromosome. Other gametes are missing a chromosome. If one of these gametes is fertilized and survives, a chromosomal disorder results.</a:t>
            </a:r>
          </a:p>
          <a:p>
            <a:pPr>
              <a:spcBef>
                <a:spcPts val="0"/>
              </a:spcBef>
            </a:pPr>
            <a:endParaRPr lang="it-IT" dirty="0"/>
          </a:p>
        </p:txBody>
      </p:sp>
    </p:spTree>
    <p:extLst>
      <p:ext uri="{BB962C8B-B14F-4D97-AF65-F5344CB8AC3E}">
        <p14:creationId xmlns:p14="http://schemas.microsoft.com/office/powerpoint/2010/main" val="1206909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482759"/>
            <a:ext cx="10137913" cy="6207697"/>
          </a:xfrm>
        </p:spPr>
        <p:txBody>
          <a:bodyPr anchor="t">
            <a:normAutofit/>
          </a:bodyPr>
          <a:lstStyle/>
          <a:p>
            <a:pPr>
              <a:spcBef>
                <a:spcPts val="0"/>
              </a:spcBef>
            </a:pPr>
            <a:r>
              <a:rPr lang="en-US" b="1" dirty="0"/>
              <a:t>Disorders caused by abnormal numbers of chromosomes</a:t>
            </a:r>
            <a:r>
              <a:rPr lang="en-US" dirty="0"/>
              <a:t>:</a:t>
            </a: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en-US" b="1" dirty="0"/>
          </a:p>
          <a:p>
            <a:pPr algn="just">
              <a:spcBef>
                <a:spcPts val="0"/>
              </a:spcBef>
            </a:pPr>
            <a:r>
              <a:rPr lang="en-US" b="1" dirty="0"/>
              <a:t>Biotechnology</a:t>
            </a:r>
          </a:p>
          <a:p>
            <a:pPr algn="just">
              <a:spcBef>
                <a:spcPts val="0"/>
              </a:spcBef>
            </a:pPr>
            <a:r>
              <a:rPr lang="en-US" dirty="0"/>
              <a:t>Treating genetic disorders is one use of biotechnology. Biotechnology is the use of technology to change the genetic makeup of living things for human purposes. It's also called genetic engineering. Besides treating genetic disorders, biotechnology is used to change organisms so they are more useful to people.</a:t>
            </a:r>
          </a:p>
          <a:p>
            <a:pPr>
              <a:spcBef>
                <a:spcPts val="0"/>
              </a:spcBef>
            </a:pPr>
            <a:endParaRPr lang="it-IT" dirty="0"/>
          </a:p>
        </p:txBody>
      </p:sp>
      <p:graphicFrame>
        <p:nvGraphicFramePr>
          <p:cNvPr id="2" name="Tabella 1">
            <a:extLst>
              <a:ext uri="{FF2B5EF4-FFF2-40B4-BE49-F238E27FC236}">
                <a16:creationId xmlns:a16="http://schemas.microsoft.com/office/drawing/2014/main" id="{6DA28202-2345-A4AE-861E-D0A252AFFF1C}"/>
              </a:ext>
            </a:extLst>
          </p:cNvPr>
          <p:cNvGraphicFramePr>
            <a:graphicFrameLocks noGrp="1"/>
          </p:cNvGraphicFramePr>
          <p:nvPr>
            <p:extLst>
              <p:ext uri="{D42A27DB-BD31-4B8C-83A1-F6EECF244321}">
                <p14:modId xmlns:p14="http://schemas.microsoft.com/office/powerpoint/2010/main" val="1233701128"/>
              </p:ext>
            </p:extLst>
          </p:nvPr>
        </p:nvGraphicFramePr>
        <p:xfrm>
          <a:off x="1828800" y="1140718"/>
          <a:ext cx="6548466" cy="3000629"/>
        </p:xfrm>
        <a:graphic>
          <a:graphicData uri="http://schemas.openxmlformats.org/drawingml/2006/table">
            <a:tbl>
              <a:tblPr firstRow="1" firstCol="1" bandRow="1">
                <a:tableStyleId>{69CF1AB2-1976-4502-BF36-3FF5EA218861}</a:tableStyleId>
              </a:tblPr>
              <a:tblGrid>
                <a:gridCol w="2182822">
                  <a:extLst>
                    <a:ext uri="{9D8B030D-6E8A-4147-A177-3AD203B41FA5}">
                      <a16:colId xmlns:a16="http://schemas.microsoft.com/office/drawing/2014/main" val="2136615061"/>
                    </a:ext>
                  </a:extLst>
                </a:gridCol>
                <a:gridCol w="2182822">
                  <a:extLst>
                    <a:ext uri="{9D8B030D-6E8A-4147-A177-3AD203B41FA5}">
                      <a16:colId xmlns:a16="http://schemas.microsoft.com/office/drawing/2014/main" val="896811231"/>
                    </a:ext>
                  </a:extLst>
                </a:gridCol>
                <a:gridCol w="2182822">
                  <a:extLst>
                    <a:ext uri="{9D8B030D-6E8A-4147-A177-3AD203B41FA5}">
                      <a16:colId xmlns:a16="http://schemas.microsoft.com/office/drawing/2014/main" val="151345829"/>
                    </a:ext>
                  </a:extLst>
                </a:gridCol>
              </a:tblGrid>
              <a:tr h="0">
                <a:tc>
                  <a:txBody>
                    <a:bodyPr/>
                    <a:lstStyle/>
                    <a:p>
                      <a:pPr>
                        <a:lnSpc>
                          <a:spcPts val="1350"/>
                        </a:lnSpc>
                        <a:spcAft>
                          <a:spcPts val="800"/>
                        </a:spcAft>
                      </a:pPr>
                      <a:r>
                        <a:rPr lang="it-IT" sz="1400">
                          <a:effectLst/>
                        </a:rPr>
                        <a:t>Genetic Disorder</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76200" marB="95250" anchor="b"/>
                </a:tc>
                <a:tc>
                  <a:txBody>
                    <a:bodyPr/>
                    <a:lstStyle/>
                    <a:p>
                      <a:pPr>
                        <a:lnSpc>
                          <a:spcPts val="1350"/>
                        </a:lnSpc>
                        <a:spcAft>
                          <a:spcPts val="800"/>
                        </a:spcAft>
                      </a:pPr>
                      <a:r>
                        <a:rPr lang="it-IT" sz="1400">
                          <a:effectLst/>
                        </a:rPr>
                        <a:t>Genotype</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76200" marB="95250" anchor="b"/>
                </a:tc>
                <a:tc>
                  <a:txBody>
                    <a:bodyPr/>
                    <a:lstStyle/>
                    <a:p>
                      <a:pPr>
                        <a:lnSpc>
                          <a:spcPts val="1350"/>
                        </a:lnSpc>
                        <a:spcAft>
                          <a:spcPts val="800"/>
                        </a:spcAft>
                      </a:pPr>
                      <a:r>
                        <a:rPr lang="it-IT" sz="1400">
                          <a:effectLst/>
                        </a:rPr>
                        <a:t>Phenotypic Effects</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76200" marB="95250" anchor="b"/>
                </a:tc>
                <a:extLst>
                  <a:ext uri="{0D108BD9-81ED-4DB2-BD59-A6C34878D82A}">
                    <a16:rowId xmlns:a16="http://schemas.microsoft.com/office/drawing/2014/main" val="3080368485"/>
                  </a:ext>
                </a:extLst>
              </a:tr>
              <a:tr h="0">
                <a:tc>
                  <a:txBody>
                    <a:bodyPr/>
                    <a:lstStyle/>
                    <a:p>
                      <a:pPr>
                        <a:lnSpc>
                          <a:spcPts val="1350"/>
                        </a:lnSpc>
                        <a:spcAft>
                          <a:spcPts val="800"/>
                        </a:spcAft>
                      </a:pPr>
                      <a:r>
                        <a:rPr lang="it-IT" sz="1400" dirty="0">
                          <a:effectLst/>
                        </a:rPr>
                        <a:t>Down </a:t>
                      </a:r>
                      <a:r>
                        <a:rPr lang="it-IT" sz="1400" dirty="0" err="1">
                          <a:effectLst/>
                        </a:rPr>
                        <a:t>syndrome</a:t>
                      </a:r>
                      <a:endParaRPr lang="it-I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a:effectLst/>
                        </a:rPr>
                        <a:t>Extra copy (complete or partial) of chromosome 21</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dirty="0" err="1">
                          <a:effectLst/>
                        </a:rPr>
                        <a:t>Developmental</a:t>
                      </a:r>
                      <a:r>
                        <a:rPr lang="it-IT" sz="1400" dirty="0">
                          <a:effectLst/>
                        </a:rPr>
                        <a:t> delays, </a:t>
                      </a:r>
                      <a:r>
                        <a:rPr lang="it-IT" sz="1400" dirty="0" err="1">
                          <a:effectLst/>
                        </a:rPr>
                        <a:t>distinctive</a:t>
                      </a:r>
                      <a:r>
                        <a:rPr lang="it-IT" sz="1400" dirty="0">
                          <a:effectLst/>
                        </a:rPr>
                        <a:t> </a:t>
                      </a:r>
                      <a:r>
                        <a:rPr lang="it-IT" sz="1400" dirty="0" err="1">
                          <a:effectLst/>
                        </a:rPr>
                        <a:t>facial</a:t>
                      </a:r>
                      <a:r>
                        <a:rPr lang="it-IT" sz="1400" dirty="0">
                          <a:effectLst/>
                        </a:rPr>
                        <a:t> </a:t>
                      </a:r>
                      <a:r>
                        <a:rPr lang="it-IT" sz="1400" dirty="0" err="1">
                          <a:effectLst/>
                        </a:rPr>
                        <a:t>appearance</a:t>
                      </a:r>
                      <a:r>
                        <a:rPr lang="it-IT" sz="1400" dirty="0">
                          <a:effectLst/>
                        </a:rPr>
                        <a:t> and </a:t>
                      </a:r>
                      <a:r>
                        <a:rPr lang="it-IT" sz="1400" dirty="0" err="1">
                          <a:effectLst/>
                        </a:rPr>
                        <a:t>other</a:t>
                      </a:r>
                      <a:r>
                        <a:rPr lang="it-IT" sz="1400" dirty="0">
                          <a:effectLst/>
                        </a:rPr>
                        <a:t> </a:t>
                      </a:r>
                      <a:r>
                        <a:rPr lang="it-IT" sz="1400" dirty="0" err="1">
                          <a:effectLst/>
                        </a:rPr>
                        <a:t>abnormalities</a:t>
                      </a:r>
                      <a:endParaRPr lang="it-I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198324581"/>
                  </a:ext>
                </a:extLst>
              </a:tr>
              <a:tr h="0">
                <a:tc>
                  <a:txBody>
                    <a:bodyPr/>
                    <a:lstStyle/>
                    <a:p>
                      <a:pPr>
                        <a:lnSpc>
                          <a:spcPts val="1350"/>
                        </a:lnSpc>
                        <a:spcAft>
                          <a:spcPts val="800"/>
                        </a:spcAft>
                      </a:pPr>
                      <a:r>
                        <a:rPr lang="it-IT" sz="1400">
                          <a:effectLst/>
                        </a:rPr>
                        <a:t>Turner's syndrome</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a:effectLst/>
                        </a:rPr>
                        <a:t>One X chromosome and no other sex chromosome (XO)</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a:effectLst/>
                        </a:rPr>
                        <a:t>Female with short height and inability to reproduce</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4247206856"/>
                  </a:ext>
                </a:extLst>
              </a:tr>
              <a:tr h="0">
                <a:tc>
                  <a:txBody>
                    <a:bodyPr/>
                    <a:lstStyle/>
                    <a:p>
                      <a:pPr>
                        <a:lnSpc>
                          <a:spcPts val="1350"/>
                        </a:lnSpc>
                        <a:spcAft>
                          <a:spcPts val="800"/>
                        </a:spcAft>
                      </a:pPr>
                      <a:r>
                        <a:rPr lang="it-IT" sz="1400" dirty="0" err="1">
                          <a:effectLst/>
                        </a:rPr>
                        <a:t>Klinefelter's</a:t>
                      </a:r>
                      <a:r>
                        <a:rPr lang="it-IT" sz="1400" dirty="0">
                          <a:effectLst/>
                        </a:rPr>
                        <a:t> </a:t>
                      </a:r>
                      <a:r>
                        <a:rPr lang="it-IT" sz="1400" dirty="0" err="1">
                          <a:effectLst/>
                        </a:rPr>
                        <a:t>syndrome</a:t>
                      </a:r>
                      <a:endParaRPr lang="it-I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a:effectLst/>
                        </a:rPr>
                        <a:t>One Y chromosome and two or more X chromosomes (XXY, XXXY)</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dirty="0">
                          <a:effectLst/>
                        </a:rPr>
                        <a:t>Male with </a:t>
                      </a:r>
                      <a:r>
                        <a:rPr lang="it-IT" sz="1400" dirty="0" err="1">
                          <a:effectLst/>
                        </a:rPr>
                        <a:t>abnormal</a:t>
                      </a:r>
                      <a:r>
                        <a:rPr lang="it-IT" sz="1400" dirty="0">
                          <a:effectLst/>
                        </a:rPr>
                        <a:t> </a:t>
                      </a:r>
                      <a:r>
                        <a:rPr lang="it-IT" sz="1400" dirty="0" err="1">
                          <a:effectLst/>
                        </a:rPr>
                        <a:t>sexual</a:t>
                      </a:r>
                      <a:r>
                        <a:rPr lang="it-IT" sz="1400" dirty="0">
                          <a:effectLst/>
                        </a:rPr>
                        <a:t> </a:t>
                      </a:r>
                      <a:r>
                        <a:rPr lang="it-IT" sz="1400" dirty="0" err="1">
                          <a:effectLst/>
                        </a:rPr>
                        <a:t>development</a:t>
                      </a:r>
                      <a:r>
                        <a:rPr lang="it-IT" sz="1400" dirty="0">
                          <a:effectLst/>
                        </a:rPr>
                        <a:t> and </a:t>
                      </a:r>
                      <a:r>
                        <a:rPr lang="it-IT" sz="1400" dirty="0" err="1">
                          <a:effectLst/>
                        </a:rPr>
                        <a:t>reduced</a:t>
                      </a:r>
                      <a:r>
                        <a:rPr lang="it-IT" sz="1400" dirty="0">
                          <a:effectLst/>
                        </a:rPr>
                        <a:t> </a:t>
                      </a:r>
                      <a:r>
                        <a:rPr lang="it-IT" sz="1400" dirty="0" err="1">
                          <a:effectLst/>
                        </a:rPr>
                        <a:t>level</a:t>
                      </a:r>
                      <a:r>
                        <a:rPr lang="it-IT" sz="1400" dirty="0">
                          <a:effectLst/>
                        </a:rPr>
                        <a:t> of male sex </a:t>
                      </a:r>
                      <a:r>
                        <a:rPr lang="it-IT" sz="1400" dirty="0" err="1">
                          <a:effectLst/>
                        </a:rPr>
                        <a:t>hormone</a:t>
                      </a:r>
                      <a:endParaRPr lang="it-I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536705033"/>
                  </a:ext>
                </a:extLst>
              </a:tr>
            </a:tbl>
          </a:graphicData>
        </a:graphic>
      </p:graphicFrame>
    </p:spTree>
    <p:extLst>
      <p:ext uri="{BB962C8B-B14F-4D97-AF65-F5344CB8AC3E}">
        <p14:creationId xmlns:p14="http://schemas.microsoft.com/office/powerpoint/2010/main" val="2562133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482759"/>
            <a:ext cx="10137913" cy="6207697"/>
          </a:xfrm>
        </p:spPr>
        <p:txBody>
          <a:bodyPr anchor="t">
            <a:normAutofit/>
          </a:bodyPr>
          <a:lstStyle/>
          <a:p>
            <a:pPr algn="just">
              <a:spcBef>
                <a:spcPts val="0"/>
              </a:spcBef>
            </a:pPr>
            <a:r>
              <a:rPr lang="en-US" b="1" dirty="0"/>
              <a:t>Methods in Biotechnology</a:t>
            </a:r>
          </a:p>
          <a:p>
            <a:pPr algn="just">
              <a:spcBef>
                <a:spcPts val="0"/>
              </a:spcBef>
            </a:pPr>
            <a:r>
              <a:rPr lang="en-US" dirty="0"/>
              <a:t>Biotechnology uses a variety of methods, but some are commonly used in many applications. A common method is the polymerase chain reaction. Another common method is gene cloning.</a:t>
            </a:r>
          </a:p>
          <a:p>
            <a:pPr algn="just">
              <a:spcBef>
                <a:spcPts val="0"/>
              </a:spcBef>
            </a:pPr>
            <a:endParaRPr lang="en-US" dirty="0"/>
          </a:p>
          <a:p>
            <a:pPr algn="just">
              <a:spcBef>
                <a:spcPts val="0"/>
              </a:spcBef>
            </a:pPr>
            <a:r>
              <a:rPr lang="en-US" dirty="0"/>
              <a:t>The polymerase chain reaction is a way of making copies of a gene. It uses high temperatures and an enzyme to make new DNA molecules. The process keeps cycling to make many copies of a gene.</a:t>
            </a:r>
          </a:p>
          <a:p>
            <a:pPr algn="just">
              <a:spcBef>
                <a:spcPts val="0"/>
              </a:spcBef>
            </a:pPr>
            <a:r>
              <a:rPr lang="en-US" dirty="0"/>
              <a:t>Gene cloning is another way of making copies of a gene. A gene is inserted into the DNA of a bacterial cell.</a:t>
            </a:r>
          </a:p>
          <a:p>
            <a:pPr algn="just">
              <a:spcBef>
                <a:spcPts val="0"/>
              </a:spcBef>
            </a:pPr>
            <a:endParaRPr lang="en-US" dirty="0"/>
          </a:p>
          <a:p>
            <a:pPr algn="just">
              <a:spcBef>
                <a:spcPts val="0"/>
              </a:spcBef>
            </a:pPr>
            <a:r>
              <a:rPr lang="en-US" b="1" dirty="0"/>
              <a:t>Uses of Biotechnology</a:t>
            </a:r>
          </a:p>
          <a:p>
            <a:pPr algn="just">
              <a:spcBef>
                <a:spcPts val="0"/>
              </a:spcBef>
            </a:pPr>
            <a:r>
              <a:rPr lang="en-US" dirty="0"/>
              <a:t>Biotechnology has many uses. It is especially useful in medicine and agriculture. Biotechnology is used to:</a:t>
            </a:r>
          </a:p>
          <a:p>
            <a:pPr algn="just">
              <a:spcBef>
                <a:spcPts val="0"/>
              </a:spcBef>
            </a:pPr>
            <a:r>
              <a:rPr lang="en-US" dirty="0"/>
              <a:t>- Treat genetic disorders. For example, copies of a normal gene might be inserted into a patient with a defective gene. This is called gene therapy. Ideally, it can cure a genetic disorder.</a:t>
            </a:r>
          </a:p>
          <a:p>
            <a:pPr algn="just">
              <a:spcBef>
                <a:spcPts val="0"/>
              </a:spcBef>
            </a:pPr>
            <a:r>
              <a:rPr lang="en-US" dirty="0"/>
              <a:t>- Create genetically modified organisms (GMOs). Many GMOs are food crops such as corn. Genes are inserted into plants to give them desirable traits. This might be the ability to get by with little water. Or it might be the ability to resist insect pests. The modified plants are likely to be healthier and produce more food. They may also need less pesticide.</a:t>
            </a:r>
          </a:p>
          <a:p>
            <a:pPr>
              <a:spcBef>
                <a:spcPts val="0"/>
              </a:spcBef>
            </a:pPr>
            <a:endParaRPr lang="it-IT" dirty="0"/>
          </a:p>
        </p:txBody>
      </p:sp>
    </p:spTree>
    <p:extLst>
      <p:ext uri="{BB962C8B-B14F-4D97-AF65-F5344CB8AC3E}">
        <p14:creationId xmlns:p14="http://schemas.microsoft.com/office/powerpoint/2010/main" val="207773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482759"/>
            <a:ext cx="10137913" cy="6207697"/>
          </a:xfrm>
        </p:spPr>
        <p:txBody>
          <a:bodyPr anchor="t">
            <a:normAutofit/>
          </a:bodyPr>
          <a:lstStyle/>
          <a:p>
            <a:pPr algn="just">
              <a:spcBef>
                <a:spcPts val="0"/>
              </a:spcBef>
            </a:pPr>
            <a:r>
              <a:rPr lang="en-US" dirty="0"/>
              <a:t>- Produce human proteins. Insulin is one example. This protein is needed to treat diabetes. The human insulin gene is inserted into bacteria. The bacteria reproduce rapidly. They can produce large quantities of the human protein.</a:t>
            </a:r>
          </a:p>
          <a:p>
            <a:pPr algn="just">
              <a:spcBef>
                <a:spcPts val="0"/>
              </a:spcBef>
            </a:pPr>
            <a:endParaRPr lang="it-IT" dirty="0"/>
          </a:p>
          <a:p>
            <a:pPr algn="just">
              <a:spcBef>
                <a:spcPts val="0"/>
              </a:spcBef>
            </a:pPr>
            <a:r>
              <a:rPr lang="en-US" b="1" dirty="0"/>
              <a:t>Concerns about Biotechnology</a:t>
            </a:r>
          </a:p>
          <a:p>
            <a:pPr algn="just">
              <a:spcBef>
                <a:spcPts val="0"/>
              </a:spcBef>
            </a:pPr>
            <a:r>
              <a:rPr lang="en-US" dirty="0"/>
              <a:t>Biotechnology has many benefits. Its pros are obvious. It helps solve human problems. However, biotechnology also raises many concerns. For example, some people worry about eating foods that contain GMOs. They wonder if GMOs might cause health problems.</a:t>
            </a:r>
          </a:p>
          <a:p>
            <a:pPr algn="just">
              <a:spcBef>
                <a:spcPts val="0"/>
              </a:spcBef>
            </a:pPr>
            <a:r>
              <a:rPr lang="en-US" dirty="0"/>
              <a:t>Another concern about biotechnology is how it may affect the environment. Negative effects on the environment have already occurred because of some GMOs. For example, corn has been created that has a gene for a pesticide. The corn plants have accidentally cross-pollinated nearby milkweeds. Monarch butterfly larvae depend on milkweeds for food. When they eat milkweeds with the pesticide gene, they are poisoned. This may threaten the survival of the monarch species as well as other species that eat monarchs. </a:t>
            </a:r>
          </a:p>
          <a:p>
            <a:pPr algn="just">
              <a:spcBef>
                <a:spcPts val="0"/>
              </a:spcBef>
            </a:pPr>
            <a:r>
              <a:rPr lang="en-US" dirty="0"/>
              <a:t>Do the benefits of the genetically modified corn outweigh the risks? </a:t>
            </a:r>
          </a:p>
          <a:p>
            <a:pPr algn="just">
              <a:spcBef>
                <a:spcPts val="0"/>
              </a:spcBef>
            </a:pPr>
            <a:r>
              <a:rPr lang="en-US" dirty="0"/>
              <a:t>What do you think?</a:t>
            </a:r>
          </a:p>
          <a:p>
            <a:pPr>
              <a:spcBef>
                <a:spcPts val="0"/>
              </a:spcBef>
            </a:pPr>
            <a:endParaRPr lang="it-IT" dirty="0"/>
          </a:p>
        </p:txBody>
      </p:sp>
    </p:spTree>
    <p:extLst>
      <p:ext uri="{BB962C8B-B14F-4D97-AF65-F5344CB8AC3E}">
        <p14:creationId xmlns:p14="http://schemas.microsoft.com/office/powerpoint/2010/main" val="1437524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664094" y="124949"/>
            <a:ext cx="10450286" cy="6645019"/>
          </a:xfrm>
        </p:spPr>
        <p:txBody>
          <a:bodyPr anchor="t">
            <a:normAutofit lnSpcReduction="10000"/>
          </a:bodyPr>
          <a:lstStyle/>
          <a:p>
            <a:pPr>
              <a:spcBef>
                <a:spcPts val="0"/>
              </a:spcBef>
            </a:pPr>
            <a:r>
              <a:rPr lang="en-US" b="1" dirty="0"/>
              <a:t>Write true if the statement is true or false if the statement is false</a:t>
            </a:r>
            <a:r>
              <a:rPr lang="en-US" dirty="0"/>
              <a:t>.</a:t>
            </a:r>
          </a:p>
          <a:p>
            <a:pPr>
              <a:spcBef>
                <a:spcPts val="0"/>
              </a:spcBef>
            </a:pPr>
            <a:endParaRPr lang="en-US" dirty="0"/>
          </a:p>
          <a:p>
            <a:pPr>
              <a:spcBef>
                <a:spcPts val="0"/>
              </a:spcBef>
            </a:pPr>
            <a:r>
              <a:rPr lang="en-US" dirty="0"/>
              <a:t>1.	_________ Knowledge of the human genome helps us understand how the human species evolved.</a:t>
            </a:r>
          </a:p>
          <a:p>
            <a:pPr>
              <a:spcBef>
                <a:spcPts val="0"/>
              </a:spcBef>
            </a:pPr>
            <a:r>
              <a:rPr lang="en-US" dirty="0"/>
              <a:t>2.	_________ Dominant genetic disorders are more common than recessive genetic disorders.</a:t>
            </a:r>
          </a:p>
          <a:p>
            <a:pPr>
              <a:spcBef>
                <a:spcPts val="0"/>
              </a:spcBef>
            </a:pPr>
            <a:r>
              <a:rPr lang="en-US" dirty="0"/>
              <a:t>3.	_________ Based on his phenotype, U.S. president Abraham Lincoln is thought to have had Turner’s syndrome.</a:t>
            </a:r>
          </a:p>
          <a:p>
            <a:pPr>
              <a:spcBef>
                <a:spcPts val="0"/>
              </a:spcBef>
            </a:pPr>
            <a:r>
              <a:rPr lang="en-US" dirty="0"/>
              <a:t>4.	_________ Most chromosomal disorders involve the sex chromosomes.</a:t>
            </a:r>
          </a:p>
          <a:p>
            <a:pPr>
              <a:spcBef>
                <a:spcPts val="0"/>
              </a:spcBef>
            </a:pPr>
            <a:r>
              <a:rPr lang="en-US" dirty="0"/>
              <a:t>5.	_________ Biotechnology is also referred to as genetic engineering.</a:t>
            </a:r>
          </a:p>
          <a:p>
            <a:pPr>
              <a:spcBef>
                <a:spcPts val="0"/>
              </a:spcBef>
            </a:pPr>
            <a:r>
              <a:rPr lang="en-US" dirty="0"/>
              <a:t>6.	_________ The only use of biotechnology is curing genetic disorders.</a:t>
            </a:r>
          </a:p>
          <a:p>
            <a:pPr>
              <a:spcBef>
                <a:spcPts val="0"/>
              </a:spcBef>
            </a:pPr>
            <a:r>
              <a:rPr lang="en-US" dirty="0"/>
              <a:t>7.	_________ Eating GMOs has been shown to cause genetic disorders in people.</a:t>
            </a:r>
          </a:p>
          <a:p>
            <a:pPr>
              <a:spcBef>
                <a:spcPts val="0"/>
              </a:spcBef>
            </a:pPr>
            <a:endParaRPr lang="it-IT" dirty="0"/>
          </a:p>
          <a:p>
            <a:pPr>
              <a:spcBef>
                <a:spcPts val="0"/>
              </a:spcBef>
            </a:pPr>
            <a:r>
              <a:rPr lang="en-US" b="1" dirty="0"/>
              <a:t>Read this passage based on the text and answer the questions that follow</a:t>
            </a:r>
            <a:r>
              <a:rPr lang="en-US" dirty="0"/>
              <a:t>.</a:t>
            </a:r>
          </a:p>
          <a:p>
            <a:pPr>
              <a:spcBef>
                <a:spcPts val="0"/>
              </a:spcBef>
            </a:pPr>
            <a:endParaRPr lang="en-US" sz="1100" dirty="0"/>
          </a:p>
          <a:p>
            <a:pPr>
              <a:spcBef>
                <a:spcPts val="0"/>
              </a:spcBef>
            </a:pPr>
            <a:r>
              <a:rPr lang="en-US" dirty="0"/>
              <a:t>Biotechnology is the use of technology to change the genetic makeup of living things for human purposes. The purposes might be to treat human diseases or to modify other organisms so they are more useful to people.</a:t>
            </a:r>
          </a:p>
          <a:p>
            <a:pPr>
              <a:spcBef>
                <a:spcPts val="0"/>
              </a:spcBef>
            </a:pPr>
            <a:r>
              <a:rPr lang="en-US" dirty="0"/>
              <a:t>Biotechnology uses a variety of methods, but some are commonly used in many applications. They include the polymerase chain reaction and gene cloning. </a:t>
            </a:r>
          </a:p>
          <a:p>
            <a:pPr>
              <a:spcBef>
                <a:spcPts val="0"/>
              </a:spcBef>
            </a:pPr>
            <a:r>
              <a:rPr lang="en-US" dirty="0"/>
              <a:t>Both are used to quickly make many copies of a desired gene.</a:t>
            </a:r>
          </a:p>
          <a:p>
            <a:pPr>
              <a:spcBef>
                <a:spcPts val="0"/>
              </a:spcBef>
            </a:pPr>
            <a:endParaRPr lang="en-US" sz="1200" dirty="0"/>
          </a:p>
          <a:p>
            <a:pPr marL="285750" indent="-285750">
              <a:spcBef>
                <a:spcPts val="0"/>
              </a:spcBef>
              <a:buFont typeface="Wingdings" panose="05000000000000000000" pitchFamily="2" charset="2"/>
              <a:buChar char="§"/>
            </a:pPr>
            <a:r>
              <a:rPr lang="en-US" dirty="0"/>
              <a:t>The polymerase chain reaction uses high temperatures and an enzyme to make new DNA molecules. The process keeps cycling to make many copies of a gene.</a:t>
            </a:r>
          </a:p>
          <a:p>
            <a:pPr marL="285750" indent="-285750">
              <a:spcBef>
                <a:spcPts val="0"/>
              </a:spcBef>
              <a:buFont typeface="Wingdings" panose="05000000000000000000" pitchFamily="2" charset="2"/>
              <a:buChar char="§"/>
            </a:pPr>
            <a:r>
              <a:rPr lang="en-US" dirty="0"/>
              <a:t>Gene cloning uses bacteria to make new DNA molecules. The desired gene is inserted into the DNA of a bacterial cell. Bacteria multiply very rapidly by binary fission. Each time a bacterial cell divides, the inserted gene is copied.</a:t>
            </a:r>
          </a:p>
        </p:txBody>
      </p:sp>
    </p:spTree>
    <p:extLst>
      <p:ext uri="{BB962C8B-B14F-4D97-AF65-F5344CB8AC3E}">
        <p14:creationId xmlns:p14="http://schemas.microsoft.com/office/powerpoint/2010/main" val="765194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329399"/>
            <a:ext cx="10137913" cy="6207697"/>
          </a:xfrm>
        </p:spPr>
        <p:txBody>
          <a:bodyPr anchor="t">
            <a:normAutofit/>
          </a:bodyPr>
          <a:lstStyle/>
          <a:p>
            <a:pPr>
              <a:spcBef>
                <a:spcPts val="0"/>
              </a:spcBef>
            </a:pPr>
            <a:r>
              <a:rPr lang="en-US" dirty="0"/>
              <a:t>Biotechnology has many uses. It is especially useful in medicine and agriculture.</a:t>
            </a:r>
          </a:p>
          <a:p>
            <a:pPr>
              <a:spcBef>
                <a:spcPts val="0"/>
              </a:spcBef>
            </a:pPr>
            <a:endParaRPr lang="en-US" dirty="0"/>
          </a:p>
          <a:p>
            <a:pPr>
              <a:spcBef>
                <a:spcPts val="0"/>
              </a:spcBef>
            </a:pPr>
            <a:r>
              <a:rPr lang="en-US" dirty="0"/>
              <a:t>Biotechnology is used to:</a:t>
            </a:r>
          </a:p>
          <a:p>
            <a:pPr marL="285750" indent="-285750">
              <a:spcBef>
                <a:spcPts val="0"/>
              </a:spcBef>
              <a:buFont typeface="Wingdings" panose="05000000000000000000" pitchFamily="2" charset="2"/>
              <a:buChar char="§"/>
            </a:pPr>
            <a:r>
              <a:rPr lang="en-US" dirty="0"/>
              <a:t>Treat genetic disorders. For example, copies of a normal gene might be inserted into a patient with a defective gene. This is called gene therapy. Ideally, it can cure a genetic disorder.</a:t>
            </a:r>
          </a:p>
          <a:p>
            <a:pPr marL="285750" indent="-285750">
              <a:spcBef>
                <a:spcPts val="0"/>
              </a:spcBef>
              <a:buFont typeface="Wingdings" panose="05000000000000000000" pitchFamily="2" charset="2"/>
              <a:buChar char="§"/>
            </a:pPr>
            <a:r>
              <a:rPr lang="en-US" dirty="0"/>
              <a:t>Produce human proteins. Insulin is one example. This protein is needed to treat diabetes. The human insulin gene is inserted into bacteria. The bacteria reproduce rapidly so there are soon enough of them to produce large quantities of insulin.</a:t>
            </a:r>
          </a:p>
          <a:p>
            <a:pPr marL="285750" indent="-285750">
              <a:spcBef>
                <a:spcPts val="0"/>
              </a:spcBef>
              <a:buFont typeface="Wingdings" panose="05000000000000000000" pitchFamily="2" charset="2"/>
              <a:buChar char="§"/>
            </a:pPr>
            <a:r>
              <a:rPr lang="en-US" dirty="0"/>
              <a:t>Create genetically modified organisms (GMOs). Many GMOs are food crops such as corn. Genes are inserted into plants to give them desirable traits. This might be the ability to get by with little water or to resist insect pests. The modified plants are likely to be healthier and produce more food. They may also need less pesticide.</a:t>
            </a:r>
          </a:p>
          <a:p>
            <a:pPr>
              <a:spcBef>
                <a:spcPts val="0"/>
              </a:spcBef>
            </a:pPr>
            <a:endParaRPr lang="en-US" dirty="0"/>
          </a:p>
          <a:p>
            <a:pPr>
              <a:spcBef>
                <a:spcPts val="0"/>
              </a:spcBef>
            </a:pPr>
            <a:r>
              <a:rPr lang="en-US" b="1" dirty="0"/>
              <a:t>Questions</a:t>
            </a:r>
          </a:p>
          <a:p>
            <a:pPr>
              <a:spcBef>
                <a:spcPts val="0"/>
              </a:spcBef>
            </a:pPr>
            <a:r>
              <a:rPr lang="en-US" dirty="0"/>
              <a:t>1.	What is biotechnology?</a:t>
            </a:r>
          </a:p>
          <a:p>
            <a:pPr>
              <a:spcBef>
                <a:spcPts val="0"/>
              </a:spcBef>
            </a:pPr>
            <a:endParaRPr lang="en-US" sz="1200" dirty="0"/>
          </a:p>
          <a:p>
            <a:pPr>
              <a:spcBef>
                <a:spcPts val="0"/>
              </a:spcBef>
            </a:pPr>
            <a:r>
              <a:rPr lang="en-US" dirty="0"/>
              <a:t>2.	Describe the polymerase chain reaction and gene cloning. </a:t>
            </a:r>
          </a:p>
          <a:p>
            <a:pPr>
              <a:spcBef>
                <a:spcPts val="0"/>
              </a:spcBef>
            </a:pPr>
            <a:r>
              <a:rPr lang="en-US" dirty="0"/>
              <a:t>	Why might these techniques be used?</a:t>
            </a:r>
          </a:p>
          <a:p>
            <a:pPr>
              <a:spcBef>
                <a:spcPts val="0"/>
              </a:spcBef>
            </a:pPr>
            <a:endParaRPr lang="en-US" sz="1200" dirty="0"/>
          </a:p>
          <a:p>
            <a:pPr>
              <a:spcBef>
                <a:spcPts val="0"/>
              </a:spcBef>
            </a:pPr>
            <a:r>
              <a:rPr lang="en-US" dirty="0"/>
              <a:t>3.	Define GMO. </a:t>
            </a:r>
          </a:p>
          <a:p>
            <a:pPr>
              <a:spcBef>
                <a:spcPts val="0"/>
              </a:spcBef>
            </a:pPr>
            <a:r>
              <a:rPr lang="en-US" dirty="0"/>
              <a:t>	Why might GMO crops be able to produce more food than non-GMO crops?</a:t>
            </a:r>
          </a:p>
        </p:txBody>
      </p:sp>
    </p:spTree>
    <p:extLst>
      <p:ext uri="{BB962C8B-B14F-4D97-AF65-F5344CB8AC3E}">
        <p14:creationId xmlns:p14="http://schemas.microsoft.com/office/powerpoint/2010/main" val="605423518"/>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1174</TotalTime>
  <Words>2321</Words>
  <Application>Microsoft Office PowerPoint</Application>
  <PresentationFormat>Widescreen</PresentationFormat>
  <Paragraphs>211</Paragraphs>
  <Slides>13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Century Gothic</vt:lpstr>
      <vt:lpstr>Wingdings</vt:lpstr>
      <vt:lpstr>Wingdings 3</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QI</dc:creator>
  <cp:lastModifiedBy>QI</cp:lastModifiedBy>
  <cp:revision>71</cp:revision>
  <dcterms:created xsi:type="dcterms:W3CDTF">2023-03-13T20:27:00Z</dcterms:created>
  <dcterms:modified xsi:type="dcterms:W3CDTF">2023-03-19T19:29:03Z</dcterms:modified>
</cp:coreProperties>
</file>