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4" r:id="rId1"/>
  </p:sldMasterIdLst>
  <p:sldIdLst>
    <p:sldId id="256" r:id="rId2"/>
    <p:sldId id="257" r:id="rId3"/>
    <p:sldId id="311" r:id="rId4"/>
    <p:sldId id="301" r:id="rId5"/>
    <p:sldId id="302" r:id="rId6"/>
    <p:sldId id="306" r:id="rId7"/>
    <p:sldId id="310" r:id="rId8"/>
    <p:sldId id="307" r:id="rId9"/>
    <p:sldId id="309" r:id="rId10"/>
    <p:sldId id="304" r:id="rId11"/>
    <p:sldId id="303" r:id="rId12"/>
    <p:sldId id="308" r:id="rId13"/>
    <p:sldId id="28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5921"/>
  </p:normalViewPr>
  <p:slideViewPr>
    <p:cSldViewPr snapToGrid="0">
      <p:cViewPr varScale="1">
        <p:scale>
          <a:sx n="115" d="100"/>
          <a:sy n="115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AFFB9B-9FB8-469E-96F9-4D32314110B6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45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658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001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3/20/23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762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5795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06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6195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6385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0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9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848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4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5BB1C6-BF8F-4481-8AB2-603A1C8A906A}" type="datetimeFigureOut">
              <a:rPr lang="en-US" smtClean="0"/>
              <a:t>3/20/23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74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AF209-4E98-3D20-F018-817B5E25C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3" y="2181722"/>
            <a:ext cx="8791575" cy="23876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Sociologia dell’innovazione</a:t>
            </a:r>
            <a:br>
              <a:rPr lang="it-IT" dirty="0">
                <a:solidFill>
                  <a:schemeClr val="tx1"/>
                </a:solidFill>
              </a:rPr>
            </a:br>
            <a:r>
              <a:rPr lang="it-IT" sz="3300" dirty="0" err="1">
                <a:solidFill>
                  <a:schemeClr val="tx1"/>
                </a:solidFill>
              </a:rPr>
              <a:t>lEZIONE</a:t>
            </a:r>
            <a:r>
              <a:rPr lang="it-IT" sz="3300" dirty="0">
                <a:solidFill>
                  <a:schemeClr val="tx1"/>
                </a:solidFill>
              </a:rPr>
              <a:t> 4. AMBIENTE E </a:t>
            </a:r>
            <a:r>
              <a:rPr lang="it-IT" sz="3300" dirty="0" err="1">
                <a:solidFill>
                  <a:schemeClr val="tx1"/>
                </a:solidFill>
              </a:rPr>
              <a:t>SOSTENIBILITà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3A997F-DB65-A81B-C905-740A842B3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6783" y="4482985"/>
            <a:ext cx="8791575" cy="1655762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LAUREA DI SCIENZE POLITICHE E DELL’AMMINISTRAZIONE </a:t>
            </a:r>
          </a:p>
          <a:p>
            <a:r>
              <a:rPr lang="it-IT" dirty="0"/>
              <a:t>Francesco Miele </a:t>
            </a:r>
          </a:p>
          <a:p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CF45F16-6152-33EC-5B51-C98CA9A62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910" y="5107258"/>
            <a:ext cx="2976755" cy="119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578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55C7F8-31DC-17AC-D354-49199C335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INNOVAZIONE E Sostenibilità/2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6CE4B1-3AAA-A927-1FC3-B7399CDB0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9720072" cy="40233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Il problema della distribuzione dei benefici. Il sistema economico attuale è stato a lungo promosso come un sistema </a:t>
            </a:r>
            <a:r>
              <a:rPr lang="it-IT" i="1" dirty="0" err="1"/>
              <a:t>win-win</a:t>
            </a:r>
            <a:r>
              <a:rPr lang="it-IT" dirty="0"/>
              <a:t>. Con il passare degli anni, la distribuzione tutt’altro che equa di costi e benefici – in termini territoriali e generazionali – derivanti dall’attuale sistema economico e produttivo è ancora scarsamente tematizzata. La soluzione a queste «esternalità negative» è indicata in soluzioni tecnologiche che a loro volta portano con sé problemi di sostenibilità.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Il secondo problema è il cosiddetto «effetto rimbalzo» dell’innovazione: ossia le tecnologie innovative maggiormente efficienti in termini di risorse impiegate vengono adoperate di più delle precedenti. Il terzo problema è derivante dal rapporto tra energia impiegata per produrre altra energia.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Ancora una volta: è possibile risolvere i problemi ambientali prodotti dall’innovazione tecno-scientifica poggiando solamente su quest’ultima? </a:t>
            </a:r>
          </a:p>
        </p:txBody>
      </p:sp>
    </p:spTree>
    <p:extLst>
      <p:ext uri="{BB962C8B-B14F-4D97-AF65-F5344CB8AC3E}">
        <p14:creationId xmlns:p14="http://schemas.microsoft.com/office/powerpoint/2010/main" val="3357312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58587-FEFB-31F6-DA00-85FAE347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INNOVAZIONE E Sostenibilità/3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F869B62E-2A19-CFD5-1750-135B46D0A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5443" y="1851101"/>
            <a:ext cx="4754880" cy="473926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it-IT" sz="1800" dirty="0"/>
              <a:t> Il concetto di irresponsabilità organizzata aiuta a spiegare come e perché le istituzioni della società moderna debbano inevitabilmente riconoscere la realtà della catastrofe mentre allo stesso tempo negano la sua esistenza, nascondendone le origini e precludendone il risarcimento o il controllo.  [Beck, 2000: 344-45]  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it-IT" sz="1800" dirty="0"/>
              <a:t> Assicurazioni di conoscenza e controllo -&gt; produzione del fenomeno indesiderato -&gt; presa atto di quest’ultimo e auto-assoluzione -&gt; assicurazioni di conoscenza e controllo …. 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it-IT" sz="1800" dirty="0"/>
              <a:t> L’irresponsabilità organizzata è caratterizzata da una mancanza di regolazione da parte delle istituzioni politiche e scientifiche, mosse dalla volontà di preservare il più possibile un sistema economico e produttivo dannoso per l’ambiente.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681023-E970-2F05-EA04-D46773725EC4}"/>
              </a:ext>
            </a:extLst>
          </p:cNvPr>
          <p:cNvSpPr txBox="1">
            <a:spLocks/>
          </p:cNvSpPr>
          <p:nvPr/>
        </p:nvSpPr>
        <p:spPr>
          <a:xfrm>
            <a:off x="6261638" y="1993837"/>
            <a:ext cx="5194720" cy="431017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400" b="1" dirty="0"/>
              <a:t>Il problema delle emissioni dei gas serra</a:t>
            </a:r>
          </a:p>
          <a:p>
            <a:pPr>
              <a:lnSpc>
                <a:spcPct val="120000"/>
              </a:lnSpc>
            </a:pPr>
            <a:r>
              <a:rPr lang="it-IT" sz="2100" dirty="0"/>
              <a:t>Si è rivelato arduo ridurre i gas serra, dopo avere preso atto della loro dannosità si sono vagliate diverse soluzioni che cercano di conciliare l’attuale sistema economico/produttivo con l’esigenza di ridurre la pericolosità dei gas prodotti da esso. </a:t>
            </a:r>
          </a:p>
          <a:p>
            <a:pPr>
              <a:lnSpc>
                <a:spcPct val="120000"/>
              </a:lnSpc>
            </a:pPr>
            <a:r>
              <a:rPr lang="it-IT" sz="2100" dirty="0"/>
              <a:t>Soluzioni paventate dalla geoingegneria: confinare i gas in depositi; riflettere le radiazioni solari verso l’esterno, riducendo l’accumulo di calore.  </a:t>
            </a:r>
          </a:p>
          <a:p>
            <a:pPr>
              <a:lnSpc>
                <a:spcPct val="120000"/>
              </a:lnSpc>
            </a:pPr>
            <a:r>
              <a:rPr lang="it-IT" sz="2100" dirty="0"/>
              <a:t>Queste soluzioni tecnologiche rischiano di aumentare il rischio di fenomeni meteorologici imprevisti o di incidenti tecnologici, che verrebbero poi etichettati come imprevedibili, intensificando «l’irresponsabilità organizzata» (clorofluorocarburi e buco dell’ozono). </a:t>
            </a:r>
          </a:p>
        </p:txBody>
      </p:sp>
    </p:spTree>
    <p:extLst>
      <p:ext uri="{BB962C8B-B14F-4D97-AF65-F5344CB8AC3E}">
        <p14:creationId xmlns:p14="http://schemas.microsoft.com/office/powerpoint/2010/main" val="324343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55C7F8-31DC-17AC-D354-49199C335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SCIENZA E CONFLITTI AMBIENTALI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6CE4B1-3AAA-A927-1FC3-B7399CDB0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9720072" cy="4023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I movimenti sociali da una parte si mobilitano per limitare gli effetti negativi derivanti dall’innovazione tecnologica e scientifica, dall’altra per essere considerati e legittimati necessitano della mediazione di esperti accreditati.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Per questa ragione le organizzazioni ecologiste anziché rifiutare </a:t>
            </a:r>
            <a:r>
              <a:rPr lang="it-IT" i="1" dirty="0"/>
              <a:t>tout court la </a:t>
            </a:r>
            <a:r>
              <a:rPr lang="it-IT" dirty="0"/>
              <a:t>scienza, distinguono tra scienza disinteressata e scienza interessata a proteggere l’attuale sistema economico-produttivo responsabile degli effetti negativi sull’ambiente. Nel fare questo tali movimenti si alleano con esperti in grado di supportarli e legittimarli agli occhi dell’opinione pubblica.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Ciò avviene anche per avvalorare il fatto che ci si sta mobilitando non per «difendere il proprio giardino», ma per tutelare l’interesse collettivo. </a:t>
            </a:r>
          </a:p>
        </p:txBody>
      </p:sp>
    </p:spTree>
    <p:extLst>
      <p:ext uri="{BB962C8B-B14F-4D97-AF65-F5344CB8AC3E}">
        <p14:creationId xmlns:p14="http://schemas.microsoft.com/office/powerpoint/2010/main" val="2433594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DB28C-7BF1-3E7F-84BC-F9CE5F97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2460" y="1783959"/>
            <a:ext cx="3065480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700" dirty="0" err="1"/>
              <a:t>Capitolo</a:t>
            </a:r>
            <a:r>
              <a:rPr lang="en-US" sz="4700" dirty="0"/>
              <a:t> 8 “AMBIENTE E </a:t>
            </a:r>
            <a:r>
              <a:rPr lang="en-US" sz="4700" dirty="0" err="1"/>
              <a:t>SOSTENIBILITà</a:t>
            </a:r>
            <a:r>
              <a:rPr lang="en-US" sz="4700" dirty="0"/>
              <a:t>”</a:t>
            </a:r>
            <a:br>
              <a:rPr lang="en-US" sz="4700" dirty="0"/>
            </a:br>
            <a:r>
              <a:rPr lang="en-US" sz="4700" dirty="0"/>
              <a:t>PP 143-157</a:t>
            </a:r>
          </a:p>
        </p:txBody>
      </p:sp>
      <p:pic>
        <p:nvPicPr>
          <p:cNvPr id="5" name="Picture 2" descr="Copertina Gli studi sociali sulla scienza e la tecnologia">
            <a:extLst>
              <a:ext uri="{FF2B5EF4-FFF2-40B4-BE49-F238E27FC236}">
                <a16:creationId xmlns:a16="http://schemas.microsoft.com/office/drawing/2014/main" id="{D7ABECB7-96A3-EB1D-1F0C-FF945355E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05" y="408204"/>
            <a:ext cx="3923112" cy="604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6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4CDBB-865C-AE72-C0C6-134BC81F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lezione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CDCEEF-89A1-61A8-C478-5E3FA5D7B0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dirty="0"/>
              <a:t> Excursus storico sulla problematizzazione del rapporto tra tecno-scienza e ambiente;   </a:t>
            </a:r>
          </a:p>
          <a:p>
            <a:pPr>
              <a:buFont typeface="Wingdings" pitchFamily="2" charset="2"/>
              <a:buChar char="q"/>
            </a:pP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/>
              <a:t>Visione e discussione del documentario «Brave Blue World» su innovazione tecno-scientifica e crisi idrica;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Tecno-scienza e sostenibilità.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95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4F7B64-6CF2-70AC-F254-4D68D7EC5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AMBIENTE E TECNOSCIENZA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8256EA-A235-414C-3721-7EF75D8D91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482072" cy="341185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t-IT" b="1" dirty="0"/>
              <a:t> Perché è un ambito rilevante da studiare? </a:t>
            </a:r>
            <a:r>
              <a:rPr lang="it-IT" dirty="0"/>
              <a:t>Perché la relazione tra ambiente, scienza e tecnologia è sempre più d’attualità al fine di studiare le cause della «questione ambientale» e le soluzioni a quest’ultima.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b="1" dirty="0"/>
              <a:t>Perché è un ambito rilevante da studiare dal punto di vista sociologico? </a:t>
            </a:r>
            <a:r>
              <a:rPr lang="it-IT" dirty="0"/>
              <a:t>Per almeno tre ragioni: i) la tecnoscienza è al centro degli attuali modelli produttivi, con conseguenze evidenti sulle condizioni ambientali delle diverse parti del pianeta; ii) al contempo, la tecnoscienza viene indicata da più parte come centrale per risolvere «la questione ambientale», spingendo a domandarsi quale sia il possibile equilibro tra tecnologia, ambiente ed economia. </a:t>
            </a:r>
          </a:p>
        </p:txBody>
      </p:sp>
    </p:spTree>
    <p:extLst>
      <p:ext uri="{BB962C8B-B14F-4D97-AF65-F5344CB8AC3E}">
        <p14:creationId xmlns:p14="http://schemas.microsoft.com/office/powerpoint/2010/main" val="113302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7010B-2FED-0369-F30F-05C9ED20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AMBIENTE E TECNOSCIENZA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5D449E-4AF1-BC69-BA13-A1B90C4AB3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Possibili relazioni tra ambiente e tecnoscienza: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Tecnoscienza trasforma l’ambiente, producendo benefici ed effetti indesiderati, come le «crisi ecologiche»;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Tecnoscienza utilizzata per studiare l’ambiente, cercando di comprendere la portata delle suddette crisi ecologiche;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Tecnoscienza utilizzata per risolvere le crisi ecologiche prodotte da essa stessa.</a:t>
            </a: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5FAE3B73-58EB-FEB1-53D3-14E63B6AA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85639"/>
            <a:ext cx="4754880" cy="4391350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it-IT" b="1" dirty="0"/>
              <a:t>Cos’è l’ambiente dal punto di vista sociologico?</a:t>
            </a:r>
          </a:p>
          <a:p>
            <a:r>
              <a:rPr lang="it-IT" dirty="0"/>
              <a:t>Il concetto di ambiente («ciò che sta intorno») non si riferisce al mondo biofisico in quanto tale, ma al rapporto che gli esseri umani hanno con esso. Tale concetto si è diffuso dal ‘800 in poi, con la nascita dello studio degli ecosistemi, ossia delle interazioni che avvengono con la sfera abiotica e biotica.</a:t>
            </a:r>
          </a:p>
          <a:p>
            <a:r>
              <a:rPr lang="it-IT" dirty="0"/>
              <a:t>In sociologia esso è stato preferito al concetto di «natura», spesso evocato per sottolineare le caratteristiche innate e permanenti di ciò non è umano.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4667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43B99-E249-BB28-CEB4-99CFA0B19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fine dell’innocenza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A7FEAE-B37C-8892-35D1-855CF564C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Fin dalla nascita dello sviluppo scientifico e tecnologico moderno, quest’ultimo è stato oggetto di critiche provenienti da movimenti culturali di ampio respiro (si veda il romanticismo) così come da movimenti sociali più circoscritti (si veda il movimento luddista).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Nonostante ciò, l’ambivalenza dell’innovazione tecno-scientifica è stata messa tragicamente in luce da Hiroshima e Nagasaki, evento che ha messo in luce come le scoperte scientifiche possano avere effetti disastrosi sull’umanità e l’ambiente circostante.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La conoscenza scientifica e gli strumenti tecnologici possono essere utilizzati dall’umanità per proteggersi dall’</a:t>
            </a:r>
            <a:r>
              <a:rPr lang="it-IT" dirty="0" err="1"/>
              <a:t>imprevidibilità</a:t>
            </a:r>
            <a:r>
              <a:rPr lang="it-IT" dirty="0"/>
              <a:t> delle forze naturali, ma d’altra parte possono avere effetti disastrosi e – di ritorno – rendere ancora più imprevedibili le forze naturali stesse. </a:t>
            </a:r>
          </a:p>
        </p:txBody>
      </p:sp>
    </p:spTree>
    <p:extLst>
      <p:ext uri="{BB962C8B-B14F-4D97-AF65-F5344CB8AC3E}">
        <p14:creationId xmlns:p14="http://schemas.microsoft.com/office/powerpoint/2010/main" val="222134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43B99-E249-BB28-CEB4-99CFA0B19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«GLORIOSI TRENTA»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A7FEAE-B37C-8892-35D1-855CF564C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I trent’anni successivi alla fine della seconda guerra mondiale, vengono chiamati i «trenta gloriosi»: industrializzazione accelerata, boom economico e dei consumi, crescita dei salari, libertà di impresa, ma anche welfare state e garanzie di benessere per tutte le fasce della popolazione.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Parallelamente, però, vengono pubblicati scritti di ampia risonanza che denunciano gli effetti sistemici legati al assetto produttivo emergente, evidenziando l’insostenibilità della crescita industriale ed economica.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Geologi e climatologi denunciano la crescita delle emissioni di diossido di carbonio e altri gas a effetto serra, l’acidificazione dei mari, l’innalzamento della temperatura del suolo e il degrado della biosfera terrestre. </a:t>
            </a:r>
          </a:p>
        </p:txBody>
      </p:sp>
    </p:spTree>
    <p:extLst>
      <p:ext uri="{BB962C8B-B14F-4D97-AF65-F5344CB8AC3E}">
        <p14:creationId xmlns:p14="http://schemas.microsoft.com/office/powerpoint/2010/main" val="381113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341BE9-8AE7-BEFB-D198-156226F0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#Esercizio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0E39517-A416-C896-C1F1-A735CC649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7" y="2170151"/>
            <a:ext cx="3101823" cy="4560518"/>
          </a:xfrm>
          <a:prstGeom prst="rect">
            <a:avLst/>
          </a:prstGeom>
        </p:spPr>
      </p:pic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C57CECA4-6697-2872-E2D6-5F996FFF446B}"/>
              </a:ext>
            </a:extLst>
          </p:cNvPr>
          <p:cNvSpPr txBox="1">
            <a:spLocks/>
          </p:cNvSpPr>
          <p:nvPr/>
        </p:nvSpPr>
        <p:spPr>
          <a:xfrm>
            <a:off x="4197691" y="2214425"/>
            <a:ext cx="6546509" cy="451624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Alla fine del documentario riunirsi in piccoli gruppi di discussione e rispondere alle seguenti domande: </a:t>
            </a:r>
          </a:p>
          <a:p>
            <a:pPr marL="457200" indent="-457200">
              <a:buAutoNum type="arabicParenR"/>
            </a:pPr>
            <a:r>
              <a:rPr lang="it-IT" dirty="0"/>
              <a:t>Secondo il documentario, qual è il ruolo della tecnologia nel risolvere la crisi idrica? </a:t>
            </a:r>
          </a:p>
          <a:p>
            <a:pPr marL="457200" indent="-457200">
              <a:buAutoNum type="arabicParenR"/>
            </a:pPr>
            <a:r>
              <a:rPr lang="it-IT" dirty="0"/>
              <a:t>Secondo il documentario, l’innovazione tecno-scientifica ha una diretta responsabilità nella crisi idrica? </a:t>
            </a:r>
          </a:p>
          <a:p>
            <a:pPr marL="457200" indent="-457200">
              <a:buAutoNum type="arabicParenR"/>
            </a:pPr>
            <a:r>
              <a:rPr lang="it-IT" dirty="0"/>
              <a:t>Quale è il ruolo delle istituzioni e della politica nella risoluzione della crisi idrica?</a:t>
            </a:r>
          </a:p>
        </p:txBody>
      </p:sp>
    </p:spTree>
    <p:extLst>
      <p:ext uri="{BB962C8B-B14F-4D97-AF65-F5344CB8AC3E}">
        <p14:creationId xmlns:p14="http://schemas.microsoft.com/office/powerpoint/2010/main" val="2669918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40582C-67C0-D707-045C-5A0267706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SCIENZA E AMBIENTE OGGI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068E47-376B-F9C1-72D9-F3FD05E44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Le vie per il superamento dei problemi ambientali denunciati nei «gloriosi trenta» vengono successivamente indagati dalle scienze sociali (con particolare riferimento all’economia). La scelta sembra essere tra: i) valutare il sistema economico migliore da adottare puntando ad un bilanciamento tra valore monetario e sostenibilità; ii) valutare il sistema economico migliore da adottare sulla base del valore monetario prodotto da questo.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Immediatamente si afferma la seconda opzione, abbracciando un sistema economico in cui l’offerta determina la domanda e non più viceversa, portando ad una concorrenza globale tra industrie.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In questo scenario la tecnoscienza viene adoperata per estrarre al massimo le risorse naturali e, d’altra parte, per rendere la natura funzionale alla crescita economica (ad esempio, salmoni «a crescita rapida» e pomodori a lunga conservazione). </a:t>
            </a:r>
          </a:p>
        </p:txBody>
      </p:sp>
    </p:spTree>
    <p:extLst>
      <p:ext uri="{BB962C8B-B14F-4D97-AF65-F5344CB8AC3E}">
        <p14:creationId xmlns:p14="http://schemas.microsoft.com/office/powerpoint/2010/main" val="3311419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C39EFE-F356-849A-1871-12202F0C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INNOVAZIONE E Sostenibilità/1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23A19A-0833-15BC-1AEF-6DA056B7A2F3}"/>
              </a:ext>
            </a:extLst>
          </p:cNvPr>
          <p:cNvSpPr txBox="1">
            <a:spLocks/>
          </p:cNvSpPr>
          <p:nvPr/>
        </p:nvSpPr>
        <p:spPr>
          <a:xfrm>
            <a:off x="4304371" y="2185639"/>
            <a:ext cx="6546509" cy="451624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La terra non è infinita né come serbatoio di risorse (terra coltivabile, acqua dolce, petrolio, gas naturale, carbone etc.) né come discarica di rifiuti; </a:t>
            </a:r>
          </a:p>
          <a:p>
            <a:r>
              <a:rPr lang="it-IT" dirty="0"/>
              <a:t>Gli autori prevedono diversi possibili scenari di crisi, tra le quali: crisi delle risorse non rinnovabili, crisi da inquinamento (quando l’estrazione di risorse viene potenziata dalla tecnologia), crisi alimentare (quando la tecnologia risolve inquinamento e carenza di risorse). </a:t>
            </a:r>
          </a:p>
          <a:p>
            <a:r>
              <a:rPr lang="it-IT" dirty="0"/>
              <a:t>La conclusione è che si debba accettare la finitezza della terra. La tecnologia non è sufficiente ad evitare il collasso del sistema: prima di tutto perché essa è alla base del collasso stesso e poi perché, anche quando utilizzato a «fini ecologici», il progresso tecno-scientifico richiede tempi lunghi per la riduzione dei danni ambientali (esempio clorofluorocarburi e buco dell’ozono). </a:t>
            </a:r>
          </a:p>
        </p:txBody>
      </p:sp>
      <p:pic>
        <p:nvPicPr>
          <p:cNvPr id="1026" name="Picture 2" descr="The Limits to Growth - Club of Rome">
            <a:extLst>
              <a:ext uri="{FF2B5EF4-FFF2-40B4-BE49-F238E27FC236}">
                <a16:creationId xmlns:a16="http://schemas.microsoft.com/office/drawing/2014/main" id="{C3898109-6730-FDE0-A684-A64714AF7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238" y="2185638"/>
            <a:ext cx="3059771" cy="436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64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{FE6A9ED0-C332-164F-8762-191291CC227A}tf10001061</Template>
  <TotalTime>16165</TotalTime>
  <Words>1428</Words>
  <Application>Microsoft Macintosh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Tw Cen MT</vt:lpstr>
      <vt:lpstr>Tw Cen MT Condensed</vt:lpstr>
      <vt:lpstr>Wingdings</vt:lpstr>
      <vt:lpstr>Wingdings 3</vt:lpstr>
      <vt:lpstr>Integrale</vt:lpstr>
      <vt:lpstr>Sociologia dell’innovazione lEZIONE 4. AMBIENTE E SOSTENIBILITà</vt:lpstr>
      <vt:lpstr>Struttura lezione</vt:lpstr>
      <vt:lpstr>AMBIENTE E TECNOSCIENZA</vt:lpstr>
      <vt:lpstr>AMBIENTE E TECNOSCIENZA</vt:lpstr>
      <vt:lpstr>LA fine dell’innocenza</vt:lpstr>
      <vt:lpstr>I «GLORIOSI TRENTA»</vt:lpstr>
      <vt:lpstr>#Esercizio</vt:lpstr>
      <vt:lpstr>SCIENZA E AMBIENTE OGGI</vt:lpstr>
      <vt:lpstr>INNOVAZIONE E Sostenibilità/1</vt:lpstr>
      <vt:lpstr>INNOVAZIONE E Sostenibilità/2  </vt:lpstr>
      <vt:lpstr>INNOVAZIONE E Sostenibilità/3</vt:lpstr>
      <vt:lpstr>SCIENZA E CONFLITTI AMBIENTALI</vt:lpstr>
      <vt:lpstr>Capitolo 8 “AMBIENTE E SOSTENIBILITà” PP 143-157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dell’innovazione lEZIONE 1. iNNOVAZIONE TECNOLOGICA COME PROCESSO COEVOLUTIVO </dc:title>
  <dc:creator>Microsoft Office User</dc:creator>
  <cp:lastModifiedBy>Microsoft Office User</cp:lastModifiedBy>
  <cp:revision>30</cp:revision>
  <dcterms:created xsi:type="dcterms:W3CDTF">2022-11-29T10:54:23Z</dcterms:created>
  <dcterms:modified xsi:type="dcterms:W3CDTF">2023-03-20T15:16:49Z</dcterms:modified>
</cp:coreProperties>
</file>