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4"/>
  </p:notesMasterIdLst>
  <p:sldIdLst>
    <p:sldId id="256" r:id="rId2"/>
    <p:sldId id="271" r:id="rId3"/>
    <p:sldId id="324" r:id="rId4"/>
    <p:sldId id="325" r:id="rId5"/>
    <p:sldId id="326" r:id="rId6"/>
    <p:sldId id="327" r:id="rId7"/>
    <p:sldId id="319" r:id="rId8"/>
    <p:sldId id="328" r:id="rId9"/>
    <p:sldId id="329" r:id="rId10"/>
    <p:sldId id="331" r:id="rId11"/>
    <p:sldId id="332" r:id="rId12"/>
    <p:sldId id="33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snapToGrid="0" snapToObjects="1">
      <p:cViewPr varScale="1">
        <p:scale>
          <a:sx n="104" d="100"/>
          <a:sy n="10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20/03/23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20/03/23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276934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37D0E34-1ECB-5444-BD3E-69484C495800}" type="datetimeFigureOut">
              <a:rPr lang="it-IT" smtClean="0"/>
              <a:t>20/03/23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3871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20/03/23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993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20/03/23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547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8593667" y="6272784"/>
            <a:ext cx="2644309" cy="365125"/>
          </a:xfrm>
        </p:spPr>
        <p:txBody>
          <a:bodyPr/>
          <a:lstStyle/>
          <a:p>
            <a:fld id="{837D0E34-1ECB-5444-BD3E-69484C495800}" type="datetimeFigureOut">
              <a:rPr lang="it-IT" smtClean="0"/>
              <a:t>20/03/23</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10328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20/03/23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425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20/03/23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22369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7D0E34-1ECB-5444-BD3E-69484C495800}" type="datetimeFigureOut">
              <a:rPr lang="it-IT" smtClean="0"/>
              <a:t>20/03/23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77564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20/03/23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6133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20/03/23</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533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20/03/23</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16007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37D0E34-1ECB-5444-BD3E-69484C495800}" type="datetimeFigureOut">
              <a:rPr lang="it-IT" smtClean="0"/>
              <a:t>20/03/23</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96865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youtube.com/watch?v=A_lFSIj8g4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corriere.it/esteri/13_ottobre_03/chiede-asilo-politico-il-cambiamento-climatico-sua-isola-rischia-sparire-sommersa-dall-acqua-156cd0d4-2c36-11e3-b674-51fbe6c64466.shtml" TargetMode="External"/><Relationship Id="rId3" Type="http://schemas.openxmlformats.org/officeDocument/2006/relationships/hyperlink" Target="https://www.corriere.it/pianeta2030/23_febbraio_19/onu-se-acque-mari-oceani-saliranno-miliardo-persone-migrera-49f100d4-b037-11ed-bbef-91b6ba0d81d3.shtml" TargetMode="External"/><Relationship Id="rId7" Type="http://schemas.openxmlformats.org/officeDocument/2006/relationships/hyperlink" Target="https://reportage.corriere.it/esteri/2016/kiribati-lisola-che-ce-ma-non-ci-sara-piu/" TargetMode="External"/><Relationship Id="rId2" Type="http://schemas.openxmlformats.org/officeDocument/2006/relationships/hyperlink" Target="https://www.earthdata.nasa.gov/learn/pathfinders/sea-level-change" TargetMode="External"/><Relationship Id="rId1" Type="http://schemas.openxmlformats.org/officeDocument/2006/relationships/slideLayout" Target="../slideLayouts/slideLayout2.xml"/><Relationship Id="rId6" Type="http://schemas.openxmlformats.org/officeDocument/2006/relationships/hyperlink" Target="https://www.corriere.it/facce-nuove-lepri/22_dicembre_30/lotta-il-climadel-piccolo-vanuatu-794abe8a-8867-11ed-8dd9-3f83702fb8ed.shtml" TargetMode="External"/><Relationship Id="rId5" Type="http://schemas.openxmlformats.org/officeDocument/2006/relationships/hyperlink" Target="https://www.corriere.it/pianeta2020/21_maggio_06/innalzamento-mari-maldive-costruiranno-citta-galleggiante-ed-eco-friendly-915671ce-ade2-11eb-a291-9e846c3a1f8f.shtml" TargetMode="External"/><Relationship Id="rId4" Type="http://schemas.openxmlformats.org/officeDocument/2006/relationships/hyperlink" Target="https://www.corriere.it/cronache/17_settembre_30/2100-l-italia-sott-acqua-allarme-33-siti-costieri-rischiano-sparire-a597b870-a542-11e7-ac7b-c4dea2ad0535.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peertube.uno/w/7b569074-9d25-488c-aef2-15d71eb7f5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Territorio e Società</a:t>
            </a:r>
            <a:br>
              <a:rPr lang="it-IT" b="1" cap="small" dirty="0"/>
            </a:br>
            <a:r>
              <a:rPr lang="it-IT" b="1" cap="small" dirty="0"/>
              <a:t>225 Le</a:t>
            </a:r>
            <a:r>
              <a:rPr lang="it-IT" dirty="0"/>
              <a:t> </a:t>
            </a:r>
            <a:br>
              <a:rPr lang="it-IT" dirty="0"/>
            </a:br>
            <a:br>
              <a:rPr lang="it-IT" dirty="0"/>
            </a:br>
            <a:r>
              <a:rPr lang="it-IT" sz="4000" dirty="0"/>
              <a:t>Corso di Studio </a:t>
            </a:r>
            <a:br>
              <a:rPr lang="it-IT" sz="4000" dirty="0"/>
            </a:br>
            <a:r>
              <a:rPr lang="it-IT" sz="4000" dirty="0"/>
              <a:t>LE08 Lettere moderne</a:t>
            </a:r>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2022-2023</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73946" y="4490365"/>
            <a:ext cx="1157416" cy="369332"/>
          </a:xfrm>
          <a:prstGeom prst="rect">
            <a:avLst/>
          </a:prstGeom>
          <a:noFill/>
        </p:spPr>
        <p:txBody>
          <a:bodyPr wrap="square" rtlCol="0">
            <a:spAutoFit/>
          </a:bodyPr>
          <a:lstStyle/>
          <a:p>
            <a:r>
              <a:rPr lang="it-IT" dirty="0" err="1"/>
              <a:t>Ppt</a:t>
            </a:r>
            <a:r>
              <a:rPr lang="it-IT" dirty="0"/>
              <a:t> 12 </a:t>
            </a:r>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08F793-160E-3048-874B-12552727A94F}"/>
              </a:ext>
            </a:extLst>
          </p:cNvPr>
          <p:cNvSpPr>
            <a:spLocks noGrp="1"/>
          </p:cNvSpPr>
          <p:nvPr>
            <p:ph type="title"/>
          </p:nvPr>
        </p:nvSpPr>
        <p:spPr/>
        <p:txBody>
          <a:bodyPr/>
          <a:lstStyle/>
          <a:p>
            <a:r>
              <a:rPr lang="it-IT" dirty="0"/>
              <a:t>An </a:t>
            </a:r>
            <a:r>
              <a:rPr lang="it-IT" dirty="0" err="1"/>
              <a:t>inconvenient</a:t>
            </a:r>
            <a:r>
              <a:rPr lang="it-IT" dirty="0"/>
              <a:t> sequel</a:t>
            </a:r>
            <a:br>
              <a:rPr lang="it-IT" dirty="0"/>
            </a:br>
            <a:r>
              <a:rPr lang="it-IT" dirty="0" err="1"/>
              <a:t>Truth</a:t>
            </a:r>
            <a:r>
              <a:rPr lang="it-IT" dirty="0"/>
              <a:t> to </a:t>
            </a:r>
            <a:r>
              <a:rPr lang="it-IT" dirty="0" err="1"/>
              <a:t>power</a:t>
            </a:r>
            <a:endParaRPr lang="it-IT" dirty="0"/>
          </a:p>
        </p:txBody>
      </p:sp>
      <p:sp>
        <p:nvSpPr>
          <p:cNvPr id="3" name="Segnaposto contenuto 2">
            <a:extLst>
              <a:ext uri="{FF2B5EF4-FFF2-40B4-BE49-F238E27FC236}">
                <a16:creationId xmlns:a16="http://schemas.microsoft.com/office/drawing/2014/main" id="{A4CEC5E9-3012-4042-800F-74F0BFFDF798}"/>
              </a:ext>
            </a:extLst>
          </p:cNvPr>
          <p:cNvSpPr>
            <a:spLocks noGrp="1"/>
          </p:cNvSpPr>
          <p:nvPr>
            <p:ph idx="1"/>
          </p:nvPr>
        </p:nvSpPr>
        <p:spPr>
          <a:xfrm>
            <a:off x="1069848" y="4028302"/>
            <a:ext cx="5133244" cy="2143897"/>
          </a:xfrm>
        </p:spPr>
        <p:txBody>
          <a:bodyPr/>
          <a:lstStyle/>
          <a:p>
            <a:pPr marL="0" indent="0">
              <a:buNone/>
            </a:pPr>
            <a:r>
              <a:rPr lang="it-IT" b="1" dirty="0"/>
              <a:t>Una scomoda verità 2 (2017) 1:38:00</a:t>
            </a:r>
          </a:p>
          <a:p>
            <a:pPr marL="0" indent="0">
              <a:buNone/>
            </a:pPr>
            <a:endParaRPr lang="it-IT" b="1" dirty="0"/>
          </a:p>
          <a:p>
            <a:pPr marL="0" indent="0">
              <a:buNone/>
            </a:pPr>
            <a:endParaRPr lang="it-IT" b="1" dirty="0"/>
          </a:p>
          <a:p>
            <a:r>
              <a:rPr lang="it-IT" dirty="0" err="1"/>
              <a:t>https</a:t>
            </a:r>
            <a:r>
              <a:rPr lang="it-IT" dirty="0"/>
              <a:t>://</a:t>
            </a:r>
            <a:r>
              <a:rPr lang="it-IT" dirty="0" err="1"/>
              <a:t>peertube.uno</a:t>
            </a:r>
            <a:r>
              <a:rPr lang="it-IT" dirty="0"/>
              <a:t>/</a:t>
            </a:r>
            <a:r>
              <a:rPr lang="it-IT" dirty="0" err="1"/>
              <a:t>w</a:t>
            </a:r>
            <a:r>
              <a:rPr lang="it-IT" dirty="0"/>
              <a:t>/5a99458c-e0b8-47ea-8767-2ebdbfe6f79a</a:t>
            </a:r>
          </a:p>
          <a:p>
            <a:endParaRPr lang="it-IT" dirty="0"/>
          </a:p>
        </p:txBody>
      </p:sp>
      <p:pic>
        <p:nvPicPr>
          <p:cNvPr id="4" name="Immagine 3">
            <a:extLst>
              <a:ext uri="{FF2B5EF4-FFF2-40B4-BE49-F238E27FC236}">
                <a16:creationId xmlns:a16="http://schemas.microsoft.com/office/drawing/2014/main" id="{C32B75F4-04DC-2644-BF41-1D8A35BD258D}"/>
              </a:ext>
            </a:extLst>
          </p:cNvPr>
          <p:cNvPicPr>
            <a:picLocks noChangeAspect="1"/>
          </p:cNvPicPr>
          <p:nvPr/>
        </p:nvPicPr>
        <p:blipFill>
          <a:blip r:embed="rId2"/>
          <a:stretch>
            <a:fillRect/>
          </a:stretch>
        </p:blipFill>
        <p:spPr>
          <a:xfrm>
            <a:off x="7799002" y="691483"/>
            <a:ext cx="3835204" cy="5424616"/>
          </a:xfrm>
          <a:prstGeom prst="rect">
            <a:avLst/>
          </a:prstGeom>
        </p:spPr>
      </p:pic>
    </p:spTree>
    <p:extLst>
      <p:ext uri="{BB962C8B-B14F-4D97-AF65-F5344CB8AC3E}">
        <p14:creationId xmlns:p14="http://schemas.microsoft.com/office/powerpoint/2010/main" val="185339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492EFC-880B-F94F-BBD4-1AEF8E88DB3A}"/>
              </a:ext>
            </a:extLst>
          </p:cNvPr>
          <p:cNvSpPr>
            <a:spLocks noGrp="1"/>
          </p:cNvSpPr>
          <p:nvPr>
            <p:ph type="title"/>
          </p:nvPr>
        </p:nvSpPr>
        <p:spPr/>
        <p:txBody>
          <a:bodyPr/>
          <a:lstStyle/>
          <a:p>
            <a:r>
              <a:rPr lang="it-IT" dirty="0" err="1"/>
              <a:t>Before</a:t>
            </a:r>
            <a:r>
              <a:rPr lang="it-IT" dirty="0"/>
              <a:t> the </a:t>
            </a:r>
            <a:r>
              <a:rPr lang="it-IT" dirty="0" err="1"/>
              <a:t>flood</a:t>
            </a:r>
            <a:endParaRPr lang="it-IT" dirty="0"/>
          </a:p>
        </p:txBody>
      </p:sp>
      <p:sp>
        <p:nvSpPr>
          <p:cNvPr id="3" name="Segnaposto contenuto 2">
            <a:extLst>
              <a:ext uri="{FF2B5EF4-FFF2-40B4-BE49-F238E27FC236}">
                <a16:creationId xmlns:a16="http://schemas.microsoft.com/office/drawing/2014/main" id="{797EAC12-823A-BD47-AE96-24E846D2CCAF}"/>
              </a:ext>
            </a:extLst>
          </p:cNvPr>
          <p:cNvSpPr>
            <a:spLocks noGrp="1"/>
          </p:cNvSpPr>
          <p:nvPr>
            <p:ph idx="1"/>
          </p:nvPr>
        </p:nvSpPr>
        <p:spPr>
          <a:xfrm>
            <a:off x="1069848" y="2121408"/>
            <a:ext cx="5207384" cy="4050792"/>
          </a:xfrm>
        </p:spPr>
        <p:txBody>
          <a:bodyPr/>
          <a:lstStyle/>
          <a:p>
            <a:pPr marL="0" indent="0">
              <a:buNone/>
            </a:pPr>
            <a:r>
              <a:rPr lang="it-IT" b="1" dirty="0" err="1"/>
              <a:t>Before</a:t>
            </a:r>
            <a:r>
              <a:rPr lang="it-IT" b="1" dirty="0"/>
              <a:t> the </a:t>
            </a:r>
            <a:r>
              <a:rPr lang="it-IT" b="1" dirty="0" err="1"/>
              <a:t>Flood</a:t>
            </a:r>
            <a:r>
              <a:rPr lang="it-IT" b="1" dirty="0"/>
              <a:t> - Punto di non ritorno. 2016 </a:t>
            </a:r>
            <a:r>
              <a:rPr lang="it-IT" dirty="0"/>
              <a:t>1:35:00</a:t>
            </a:r>
          </a:p>
          <a:p>
            <a:pPr marL="0" indent="0">
              <a:buNone/>
            </a:pPr>
            <a:endParaRPr lang="it-IT" dirty="0"/>
          </a:p>
          <a:p>
            <a:pPr marL="0" indent="0">
              <a:buNone/>
            </a:pPr>
            <a:r>
              <a:rPr lang="it-IT" dirty="0"/>
              <a:t>documentario del 2016 diretto da Fisher Stevens sul cambiamento climatico. Leonardo </a:t>
            </a:r>
            <a:r>
              <a:rPr lang="it-IT" dirty="0" err="1"/>
              <a:t>DiCaprio</a:t>
            </a:r>
            <a:r>
              <a:rPr lang="it-IT" dirty="0"/>
              <a:t> discute con le più importanti personalità del pianeta sul cambiamento climatico che sta colpendo la Terra.</a:t>
            </a:r>
          </a:p>
          <a:p>
            <a:pPr marL="0" indent="0">
              <a:buNone/>
            </a:pPr>
            <a:endParaRPr lang="it-IT" b="1" dirty="0"/>
          </a:p>
          <a:p>
            <a:r>
              <a:rPr lang="it-IT" dirty="0">
                <a:hlinkClick r:id="rId2"/>
              </a:rPr>
              <a:t>https://www.youtube.com/watch?v=A_lFSIj8g4A</a:t>
            </a:r>
            <a:endParaRPr lang="it-IT" dirty="0"/>
          </a:p>
          <a:p>
            <a:endParaRPr lang="it-IT" dirty="0"/>
          </a:p>
        </p:txBody>
      </p:sp>
      <p:pic>
        <p:nvPicPr>
          <p:cNvPr id="4" name="Immagine 3">
            <a:extLst>
              <a:ext uri="{FF2B5EF4-FFF2-40B4-BE49-F238E27FC236}">
                <a16:creationId xmlns:a16="http://schemas.microsoft.com/office/drawing/2014/main" id="{B9845DBF-BD6B-0A43-956D-225A172DE8B0}"/>
              </a:ext>
            </a:extLst>
          </p:cNvPr>
          <p:cNvPicPr>
            <a:picLocks noChangeAspect="1"/>
          </p:cNvPicPr>
          <p:nvPr/>
        </p:nvPicPr>
        <p:blipFill>
          <a:blip r:embed="rId3"/>
          <a:stretch>
            <a:fillRect/>
          </a:stretch>
        </p:blipFill>
        <p:spPr>
          <a:xfrm>
            <a:off x="7565423" y="1449008"/>
            <a:ext cx="2876035" cy="4179838"/>
          </a:xfrm>
          <a:prstGeom prst="rect">
            <a:avLst/>
          </a:prstGeom>
        </p:spPr>
      </p:pic>
    </p:spTree>
    <p:extLst>
      <p:ext uri="{BB962C8B-B14F-4D97-AF65-F5344CB8AC3E}">
        <p14:creationId xmlns:p14="http://schemas.microsoft.com/office/powerpoint/2010/main" val="55169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FFE77-9B11-B84B-9C2F-285F7997A318}"/>
              </a:ext>
            </a:extLst>
          </p:cNvPr>
          <p:cNvSpPr>
            <a:spLocks noGrp="1"/>
          </p:cNvSpPr>
          <p:nvPr>
            <p:ph type="title"/>
          </p:nvPr>
        </p:nvSpPr>
        <p:spPr/>
        <p:txBody>
          <a:bodyPr/>
          <a:lstStyle/>
          <a:p>
            <a:r>
              <a:rPr lang="it-IT" dirty="0"/>
              <a:t>HOME </a:t>
            </a:r>
          </a:p>
        </p:txBody>
      </p:sp>
      <p:sp>
        <p:nvSpPr>
          <p:cNvPr id="3" name="Segnaposto contenuto 2">
            <a:extLst>
              <a:ext uri="{FF2B5EF4-FFF2-40B4-BE49-F238E27FC236}">
                <a16:creationId xmlns:a16="http://schemas.microsoft.com/office/drawing/2014/main" id="{B2BE4066-40EE-F54A-AE5E-0D9F39A072AB}"/>
              </a:ext>
            </a:extLst>
          </p:cNvPr>
          <p:cNvSpPr>
            <a:spLocks noGrp="1"/>
          </p:cNvSpPr>
          <p:nvPr>
            <p:ph idx="1"/>
          </p:nvPr>
        </p:nvSpPr>
        <p:spPr>
          <a:xfrm>
            <a:off x="1002874" y="1738349"/>
            <a:ext cx="5348499" cy="4050792"/>
          </a:xfrm>
        </p:spPr>
        <p:txBody>
          <a:bodyPr>
            <a:normAutofit/>
          </a:bodyPr>
          <a:lstStyle/>
          <a:p>
            <a:pPr marL="0" indent="0">
              <a:buNone/>
            </a:pPr>
            <a:endParaRPr lang="it-IT" dirty="0"/>
          </a:p>
          <a:p>
            <a:pPr marL="0" indent="0">
              <a:buNone/>
            </a:pPr>
            <a:r>
              <a:rPr lang="it-IT" dirty="0"/>
              <a:t>di </a:t>
            </a:r>
            <a:r>
              <a:rPr lang="it-IT" dirty="0" err="1"/>
              <a:t>Yann</a:t>
            </a:r>
            <a:r>
              <a:rPr lang="it-IT" dirty="0"/>
              <a:t> </a:t>
            </a:r>
            <a:r>
              <a:rPr lang="it-IT" dirty="0" err="1"/>
              <a:t>Arthus</a:t>
            </a:r>
            <a:r>
              <a:rPr lang="it-IT" dirty="0"/>
              <a:t>-Bertrand – 2009 </a:t>
            </a:r>
          </a:p>
          <a:p>
            <a:pPr marL="0" indent="0">
              <a:buNone/>
            </a:pPr>
            <a:r>
              <a:rPr lang="it-IT" dirty="0"/>
              <a:t>Lo stato attuale della Terra, il suo clima e le ripercussioni sul suo futuro attraverso il delicato collegamento che esiste tra tutti gli organismi che vi fanno parte)  </a:t>
            </a:r>
          </a:p>
          <a:p>
            <a:pPr marL="0" indent="0">
              <a:buNone/>
            </a:pPr>
            <a:r>
              <a:rPr lang="it-IT" dirty="0"/>
              <a:t>1:29:00</a:t>
            </a:r>
          </a:p>
          <a:p>
            <a:pPr marL="0" indent="0">
              <a:buNone/>
            </a:pPr>
            <a:endParaRPr lang="it-IT" b="1" dirty="0"/>
          </a:p>
          <a:p>
            <a:r>
              <a:rPr lang="it-IT" dirty="0" err="1"/>
              <a:t>https</a:t>
            </a:r>
            <a:r>
              <a:rPr lang="it-IT" dirty="0"/>
              <a:t>://</a:t>
            </a:r>
            <a:r>
              <a:rPr lang="it-IT" dirty="0" err="1"/>
              <a:t>www.youtube.com</a:t>
            </a:r>
            <a:r>
              <a:rPr lang="it-IT" dirty="0"/>
              <a:t>/</a:t>
            </a:r>
            <a:r>
              <a:rPr lang="it-IT" dirty="0" err="1"/>
              <a:t>watch?v</a:t>
            </a:r>
            <a:r>
              <a:rPr lang="it-IT" dirty="0"/>
              <a:t>=I1fQ-3-CEFg</a:t>
            </a:r>
          </a:p>
          <a:p>
            <a:endParaRPr lang="it-IT" dirty="0"/>
          </a:p>
        </p:txBody>
      </p:sp>
      <p:pic>
        <p:nvPicPr>
          <p:cNvPr id="4" name="Immagine 3">
            <a:extLst>
              <a:ext uri="{FF2B5EF4-FFF2-40B4-BE49-F238E27FC236}">
                <a16:creationId xmlns:a16="http://schemas.microsoft.com/office/drawing/2014/main" id="{D292CCF3-E97D-DB45-A294-52B607882F1A}"/>
              </a:ext>
            </a:extLst>
          </p:cNvPr>
          <p:cNvPicPr>
            <a:picLocks noChangeAspect="1"/>
          </p:cNvPicPr>
          <p:nvPr/>
        </p:nvPicPr>
        <p:blipFill>
          <a:blip r:embed="rId2"/>
          <a:stretch>
            <a:fillRect/>
          </a:stretch>
        </p:blipFill>
        <p:spPr>
          <a:xfrm>
            <a:off x="6994856" y="1003616"/>
            <a:ext cx="4736167" cy="5063552"/>
          </a:xfrm>
          <a:prstGeom prst="rect">
            <a:avLst/>
          </a:prstGeom>
        </p:spPr>
      </p:pic>
    </p:spTree>
    <p:extLst>
      <p:ext uri="{BB962C8B-B14F-4D97-AF65-F5344CB8AC3E}">
        <p14:creationId xmlns:p14="http://schemas.microsoft.com/office/powerpoint/2010/main" val="92498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3DD783C-2832-5843-950B-6155EC74777D}"/>
              </a:ext>
            </a:extLst>
          </p:cNvPr>
          <p:cNvSpPr>
            <a:spLocks noGrp="1"/>
          </p:cNvSpPr>
          <p:nvPr>
            <p:ph idx="1"/>
          </p:nvPr>
        </p:nvSpPr>
        <p:spPr>
          <a:xfrm>
            <a:off x="1149927" y="2286000"/>
            <a:ext cx="9601200" cy="3581400"/>
          </a:xfrm>
        </p:spPr>
        <p:txBody>
          <a:bodyPr>
            <a:normAutofit/>
          </a:bodyPr>
          <a:lstStyle/>
          <a:p>
            <a:pPr marL="0" indent="0">
              <a:buNone/>
            </a:pPr>
            <a:endParaRPr lang="it-IT" sz="3600" dirty="0"/>
          </a:p>
          <a:p>
            <a:endParaRPr lang="it-IT" sz="2100" dirty="0"/>
          </a:p>
        </p:txBody>
      </p:sp>
      <p:sp>
        <p:nvSpPr>
          <p:cNvPr id="7" name="CasellaDiTesto 6"/>
          <p:cNvSpPr txBox="1"/>
          <p:nvPr/>
        </p:nvSpPr>
        <p:spPr>
          <a:xfrm>
            <a:off x="816294" y="2286000"/>
            <a:ext cx="10268465" cy="923330"/>
          </a:xfrm>
          <a:prstGeom prst="rect">
            <a:avLst/>
          </a:prstGeom>
          <a:noFill/>
        </p:spPr>
        <p:txBody>
          <a:bodyPr wrap="square" rtlCol="0">
            <a:spAutoFit/>
          </a:bodyPr>
          <a:lstStyle/>
          <a:p>
            <a:r>
              <a:rPr lang="it-IT" sz="5400" dirty="0"/>
              <a:t>Ambiente,  territorio e società</a:t>
            </a:r>
          </a:p>
        </p:txBody>
      </p:sp>
    </p:spTree>
    <p:extLst>
      <p:ext uri="{BB962C8B-B14F-4D97-AF65-F5344CB8AC3E}">
        <p14:creationId xmlns:p14="http://schemas.microsoft.com/office/powerpoint/2010/main" val="1300706942"/>
      </p:ext>
    </p:extLst>
  </p:cSld>
  <p:clrMapOvr>
    <a:masterClrMapping/>
  </p:clrMapOvr>
  <mc:AlternateContent xmlns:mc="http://schemas.openxmlformats.org/markup-compatibility/2006" xmlns:p14="http://schemas.microsoft.com/office/powerpoint/2010/main">
    <mc:Choice Requires="p14">
      <p:transition spd="slow" p14:dur="2000" advTm="443408"/>
    </mc:Choice>
    <mc:Fallback xmlns="">
      <p:transition spd="slow" advTm="4434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8F8B3-1337-1B45-8F6C-93F09F64FB63}"/>
              </a:ext>
            </a:extLst>
          </p:cNvPr>
          <p:cNvSpPr>
            <a:spLocks noGrp="1"/>
          </p:cNvSpPr>
          <p:nvPr>
            <p:ph type="title"/>
          </p:nvPr>
        </p:nvSpPr>
        <p:spPr>
          <a:xfrm>
            <a:off x="271849" y="185351"/>
            <a:ext cx="10856399" cy="1915298"/>
          </a:xfrm>
        </p:spPr>
        <p:txBody>
          <a:bodyPr>
            <a:normAutofit/>
          </a:bodyPr>
          <a:lstStyle/>
          <a:p>
            <a:r>
              <a:rPr lang="it-IT" sz="4000" dirty="0"/>
              <a:t>Livello dei mari: in 30 anni +9,1 cm, nel 2040 saranno 18. Maldive, isole del Pacifico (e Venezia) a rischio (</a:t>
            </a:r>
            <a:r>
              <a:rPr lang="it-IT" sz="4000" dirty="0" err="1"/>
              <a:t>corriere.it</a:t>
            </a:r>
            <a:r>
              <a:rPr lang="it-IT" sz="4000" dirty="0"/>
              <a:t>)</a:t>
            </a:r>
          </a:p>
        </p:txBody>
      </p:sp>
      <p:sp>
        <p:nvSpPr>
          <p:cNvPr id="3" name="Segnaposto contenuto 2">
            <a:extLst>
              <a:ext uri="{FF2B5EF4-FFF2-40B4-BE49-F238E27FC236}">
                <a16:creationId xmlns:a16="http://schemas.microsoft.com/office/drawing/2014/main" id="{AE3FE96A-92F8-944A-888C-B41A0EB6C517}"/>
              </a:ext>
            </a:extLst>
          </p:cNvPr>
          <p:cNvSpPr>
            <a:spLocks noGrp="1"/>
          </p:cNvSpPr>
          <p:nvPr>
            <p:ph idx="1"/>
          </p:nvPr>
        </p:nvSpPr>
        <p:spPr>
          <a:xfrm>
            <a:off x="407773" y="2100649"/>
            <a:ext cx="10972800" cy="4670853"/>
          </a:xfrm>
        </p:spPr>
        <p:txBody>
          <a:bodyPr>
            <a:normAutofit/>
          </a:bodyPr>
          <a:lstStyle/>
          <a:p>
            <a:r>
              <a:rPr lang="it-IT" sz="2200" dirty="0"/>
              <a:t>Il livello del mare sta crescendo in modo allarmante, anzi il tasso di crescita sta accelerando. Secondo lo studio condotto dalla Nasa e dal Centro nazionale francese di studi spaziali (</a:t>
            </a:r>
            <a:r>
              <a:rPr lang="it-IT" sz="2200" dirty="0" err="1"/>
              <a:t>Cnes</a:t>
            </a:r>
            <a:r>
              <a:rPr lang="it-IT" sz="2200" dirty="0"/>
              <a:t>), basato sui dati raccolti negli ultimi 30 anni dai satelliti, dal 1993 il livello dell’acqua negli oceani è cresciuto globalmente di 9,1 centimetri. Ma, quel che è ancora più preoccupante, il tasso di aumento è in continuo incremento e attualmente ha raggiunto i 4,4 millimetri all’anno. Solo </a:t>
            </a:r>
            <a:r>
              <a:rPr lang="it-IT" sz="2200" b="1" dirty="0"/>
              <a:t>nel 2022, il livello dei mari è aumentato di 2,7 millimetri: equivalente a versare il contenuto di 1 milione di piscine olimpiche al giorno per un anno intero</a:t>
            </a:r>
            <a:r>
              <a:rPr lang="it-IT" sz="2200" dirty="0"/>
              <a:t>. Se proseguirà questa tendenza, e al momento non si vede come invertirla, nel 2040 il livello dei mari sarà di 18 centimetri più alto rispetto al 1993. Nel 2022, in realtà, l’aumento è stato inferiore al tasso annuale previsto. Per Karen St. Germain, direttrice della Divisione Nasa di scienze della Terra di Washington, ciò è dipeso dalla </a:t>
            </a:r>
            <a:r>
              <a:rPr lang="it-IT" sz="2200" b="1" dirty="0"/>
              <a:t>presenza della </a:t>
            </a:r>
            <a:r>
              <a:rPr lang="it-IT" sz="2200" b="1" dirty="0" err="1"/>
              <a:t>Niña</a:t>
            </a:r>
            <a:r>
              <a:rPr lang="it-IT" sz="2200" dirty="0"/>
              <a:t>, Durante La </a:t>
            </a:r>
            <a:r>
              <a:rPr lang="it-IT" sz="2200" dirty="0" err="1"/>
              <a:t>Niña</a:t>
            </a:r>
            <a:r>
              <a:rPr lang="it-IT" sz="2200" dirty="0"/>
              <a:t> il livello dei mari può addirittura diminuire in quanto è una fase che provoca in generale più piogge sulla terraferma.</a:t>
            </a:r>
          </a:p>
        </p:txBody>
      </p:sp>
    </p:spTree>
    <p:extLst>
      <p:ext uri="{BB962C8B-B14F-4D97-AF65-F5344CB8AC3E}">
        <p14:creationId xmlns:p14="http://schemas.microsoft.com/office/powerpoint/2010/main" val="13097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16BB00CA-E91F-0D49-A0D3-FD960AAA5D31}"/>
              </a:ext>
            </a:extLst>
          </p:cNvPr>
          <p:cNvPicPr>
            <a:picLocks noGrp="1" noChangeAspect="1"/>
          </p:cNvPicPr>
          <p:nvPr>
            <p:ph idx="1"/>
          </p:nvPr>
        </p:nvPicPr>
        <p:blipFill>
          <a:blip r:embed="rId2"/>
          <a:stretch>
            <a:fillRect/>
          </a:stretch>
        </p:blipFill>
        <p:spPr>
          <a:xfrm>
            <a:off x="2063579" y="121125"/>
            <a:ext cx="7512908" cy="5984860"/>
          </a:xfrm>
        </p:spPr>
      </p:pic>
      <p:sp>
        <p:nvSpPr>
          <p:cNvPr id="6" name="CasellaDiTesto 5">
            <a:extLst>
              <a:ext uri="{FF2B5EF4-FFF2-40B4-BE49-F238E27FC236}">
                <a16:creationId xmlns:a16="http://schemas.microsoft.com/office/drawing/2014/main" id="{6E48D1F6-3464-D149-8FA6-2D4313D147A6}"/>
              </a:ext>
            </a:extLst>
          </p:cNvPr>
          <p:cNvSpPr txBox="1"/>
          <p:nvPr/>
        </p:nvSpPr>
        <p:spPr>
          <a:xfrm>
            <a:off x="296562" y="6105985"/>
            <a:ext cx="11046941" cy="646331"/>
          </a:xfrm>
          <a:prstGeom prst="rect">
            <a:avLst/>
          </a:prstGeom>
          <a:noFill/>
        </p:spPr>
        <p:txBody>
          <a:bodyPr wrap="square" rtlCol="0">
            <a:spAutoFit/>
          </a:bodyPr>
          <a:lstStyle/>
          <a:p>
            <a:r>
              <a:rPr lang="it-IT" dirty="0" err="1"/>
              <a:t>https</a:t>
            </a:r>
            <a:r>
              <a:rPr lang="it-IT" dirty="0"/>
              <a:t>://</a:t>
            </a:r>
            <a:r>
              <a:rPr lang="it-IT" dirty="0" err="1"/>
              <a:t>www.corriere.it</a:t>
            </a:r>
            <a:r>
              <a:rPr lang="it-IT" dirty="0"/>
              <a:t>/cronache/23_marzo_19/livello-mari-30-anni-91-cm-2040-saranno-18-maldive-isole-pacifico-venezia-rischio-dcbc8b32-c5a3-11ed-ba40-8834bae600da.shtml</a:t>
            </a:r>
          </a:p>
        </p:txBody>
      </p:sp>
    </p:spTree>
    <p:extLst>
      <p:ext uri="{BB962C8B-B14F-4D97-AF65-F5344CB8AC3E}">
        <p14:creationId xmlns:p14="http://schemas.microsoft.com/office/powerpoint/2010/main" val="165005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CB1200-DD3E-7A4E-86E7-9C27C1658731}"/>
              </a:ext>
            </a:extLst>
          </p:cNvPr>
          <p:cNvSpPr>
            <a:spLocks noGrp="1"/>
          </p:cNvSpPr>
          <p:nvPr>
            <p:ph idx="1"/>
          </p:nvPr>
        </p:nvSpPr>
        <p:spPr>
          <a:xfrm>
            <a:off x="568411" y="679622"/>
            <a:ext cx="10490886" cy="5801497"/>
          </a:xfrm>
        </p:spPr>
        <p:txBody>
          <a:bodyPr>
            <a:normAutofit/>
          </a:bodyPr>
          <a:lstStyle/>
          <a:p>
            <a:r>
              <a:rPr lang="it-IT" sz="2400" dirty="0"/>
              <a:t>Le cause dell’aumento del livello dei mari sono sostanzialmente due: </a:t>
            </a:r>
            <a:r>
              <a:rPr lang="it-IT" sz="2400" b="1" dirty="0"/>
              <a:t>scioglimento dei ghiacci (vale circa il 65% dell’aumento complessivo) e dilatazione termica (35%)</a:t>
            </a:r>
            <a:r>
              <a:rPr lang="it-IT" sz="2400" dirty="0"/>
              <a:t>.</a:t>
            </a:r>
            <a:br>
              <a:rPr lang="it-IT" sz="2400" dirty="0"/>
            </a:br>
            <a:r>
              <a:rPr lang="it-IT" sz="2400" dirty="0"/>
              <a:t>1 - con il riscaldamento globale, causato dalle emissioni di gas serra per le attività umane, i ghiacci continentali si sciolgono e portano più acqua dolce nei mari (dal 2002 la Groenlandia perde circa 280 miliardi di tonnellate di ghiaccio all’anno, l’Antartide 150 miliardi di tonnellate/anno) </a:t>
            </a:r>
            <a:br>
              <a:rPr lang="it-IT" sz="2400" dirty="0"/>
            </a:br>
            <a:r>
              <a:rPr lang="it-IT" sz="2400" dirty="0"/>
              <a:t>2 - con l’aumento delle temperature globali, l’acqua si espande e aumenta il livello dei mari (controbilanciato in parte dall’aumento dell’evaporazione).</a:t>
            </a:r>
          </a:p>
          <a:p>
            <a:r>
              <a:rPr lang="it-IT" sz="2400" dirty="0"/>
              <a:t>La misurazione del livello dei mari viene eseguita oggi con precisi altimetri radar, in precedenza con le boe oceaniche. Gli scienziati stimano che negli ultimi 140 anni il livello sia aumentato di 21-24 centimetri. </a:t>
            </a:r>
            <a:endParaRPr lang="it-IT" dirty="0"/>
          </a:p>
        </p:txBody>
      </p:sp>
    </p:spTree>
    <p:extLst>
      <p:ext uri="{BB962C8B-B14F-4D97-AF65-F5344CB8AC3E}">
        <p14:creationId xmlns:p14="http://schemas.microsoft.com/office/powerpoint/2010/main" val="383562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A7AFBF-B405-2442-82BB-B5145CEE7BF0}"/>
              </a:ext>
            </a:extLst>
          </p:cNvPr>
          <p:cNvSpPr>
            <a:spLocks noGrp="1"/>
          </p:cNvSpPr>
          <p:nvPr>
            <p:ph idx="1"/>
          </p:nvPr>
        </p:nvSpPr>
        <p:spPr>
          <a:xfrm>
            <a:off x="654908" y="317320"/>
            <a:ext cx="10164421" cy="6441826"/>
          </a:xfrm>
        </p:spPr>
        <p:txBody>
          <a:bodyPr>
            <a:normAutofit/>
          </a:bodyPr>
          <a:lstStyle/>
          <a:p>
            <a:r>
              <a:rPr lang="it-IT" sz="2100" dirty="0"/>
              <a:t>I</a:t>
            </a:r>
            <a:r>
              <a:rPr lang="it-IT" sz="2100" dirty="0">
                <a:hlinkClick r:id="rId2">
                  <a:extLst>
                    <a:ext uri="{A12FA001-AC4F-418D-AE19-62706E023703}">
                      <ahyp:hlinkClr xmlns:ahyp="http://schemas.microsoft.com/office/drawing/2018/hyperlinkcolor" val="tx"/>
                    </a:ext>
                  </a:extLst>
                </a:hlinkClick>
              </a:rPr>
              <a:t>l 40% della popolazione mondiale vive a una distanza di 100 chilometri dalle coste, pari a 3 miliardi di persone</a:t>
            </a:r>
            <a:r>
              <a:rPr lang="it-IT" sz="2100" dirty="0"/>
              <a:t>, ed è direttamente soggetto agli effetti dell’aumento del livello dell’acqua. </a:t>
            </a:r>
            <a:r>
              <a:rPr lang="it-IT" sz="2100" dirty="0">
                <a:hlinkClick r:id="rId3">
                  <a:extLst>
                    <a:ext uri="{A12FA001-AC4F-418D-AE19-62706E023703}">
                      <ahyp:hlinkClr xmlns:ahyp="http://schemas.microsoft.com/office/drawing/2018/hyperlinkcolor" val="tx"/>
                    </a:ext>
                  </a:extLst>
                </a:hlinkClick>
              </a:rPr>
              <a:t>Antonio Guterres, segretario generale dell’Onu, al Consiglio di sicurezza delle Nazioni Unite ha di recente ricordato che l’innalzamento dei livelli minaccia «milioni di persone che resteranno senza casa e saranno costrette a migrare verso terre più </a:t>
            </a:r>
            <a:r>
              <a:rPr lang="it-IT" sz="2100" u="sng" dirty="0">
                <a:hlinkClick r:id="rId3">
                  <a:extLst>
                    <a:ext uri="{A12FA001-AC4F-418D-AE19-62706E023703}">
                      <ahyp:hlinkClr xmlns:ahyp="http://schemas.microsoft.com/office/drawing/2018/hyperlinkcolor" val="tx"/>
                    </a:ext>
                  </a:extLst>
                </a:hlinkClick>
              </a:rPr>
              <a:t>alte</a:t>
            </a:r>
            <a:r>
              <a:rPr lang="it-IT" sz="2100" dirty="0"/>
              <a:t>». </a:t>
            </a:r>
          </a:p>
          <a:p>
            <a:r>
              <a:rPr lang="it-IT" sz="2100" dirty="0"/>
              <a:t>«Servono subito nuove leggi internazionali per proteggere coloro che sono rimasti senza casa e persino apolidi. Alcuni Paesi potrebbero cessare di esistere, sommersi da onde degne del Diluvio universale», ha aggiunto. Alcune proiezioni </a:t>
            </a:r>
            <a:r>
              <a:rPr lang="it-IT" sz="2100" u="sng" dirty="0">
                <a:hlinkClick r:id="rId4"/>
              </a:rPr>
              <a:t>al 2100 indicano che 33 siti costieri italiani rischiano di sparire, tra questi Venezia e il delta del Po</a:t>
            </a:r>
            <a:r>
              <a:rPr lang="it-IT" sz="2100" dirty="0"/>
              <a:t> (con la risalita del cuneo salino e l’inquinamento delle falde di acqua dolce per irrigazione e per uso alimentare). Nel 2017 il livello del mare sulle coste dell’Olanda è stato di 11 centimetri sopra la media.</a:t>
            </a:r>
          </a:p>
          <a:p>
            <a:r>
              <a:rPr lang="it-IT" sz="2100" dirty="0"/>
              <a:t>Gli Stati insulari, dalle Maldive al Pacifico, sono seriamente preoccupati. Alle </a:t>
            </a:r>
            <a:r>
              <a:rPr lang="it-IT" sz="2100" u="sng" dirty="0">
                <a:hlinkClick r:id="rId5"/>
              </a:rPr>
              <a:t>Maldive ipotizzano di costruire una città galleggiante</a:t>
            </a:r>
            <a:r>
              <a:rPr lang="it-IT" sz="2100" dirty="0"/>
              <a:t>, in molte isole del Pacifico, come a </a:t>
            </a:r>
            <a:r>
              <a:rPr lang="it-IT" sz="2100" u="sng" dirty="0">
                <a:hlinkClick r:id="rId6"/>
              </a:rPr>
              <a:t>Vanuatu alcuni villaggi sono già stati sommersi</a:t>
            </a:r>
            <a:r>
              <a:rPr lang="it-IT" sz="2100" dirty="0"/>
              <a:t> e hanno dovuto essere spostati più in alto. Ma </a:t>
            </a:r>
            <a:r>
              <a:rPr lang="it-IT" sz="2100" u="sng" dirty="0">
                <a:hlinkClick r:id="rId7"/>
              </a:rPr>
              <a:t>molte isole coralline sono piatte, come a Kiribati</a:t>
            </a:r>
            <a:r>
              <a:rPr lang="it-IT" sz="2100" dirty="0"/>
              <a:t>, ed emergono dal mare per non più di un metro. Dove andare? Alcuni pensano di migrare, ma </a:t>
            </a:r>
            <a:r>
              <a:rPr lang="it-IT" sz="2100" u="sng" dirty="0">
                <a:hlinkClick r:id="rId8"/>
              </a:rPr>
              <a:t>non tutti gli Stati sembrano disposti ad accogliere i «profughi del diluvio prossimo venturo</a:t>
            </a:r>
            <a:r>
              <a:rPr lang="it-IT" sz="2100" dirty="0"/>
              <a:t>».</a:t>
            </a:r>
          </a:p>
        </p:txBody>
      </p:sp>
    </p:spTree>
    <p:extLst>
      <p:ext uri="{BB962C8B-B14F-4D97-AF65-F5344CB8AC3E}">
        <p14:creationId xmlns:p14="http://schemas.microsoft.com/office/powerpoint/2010/main" val="138357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2E278B-43A9-0446-A73C-1FD59F45F192}"/>
              </a:ext>
            </a:extLst>
          </p:cNvPr>
          <p:cNvSpPr>
            <a:spLocks noGrp="1"/>
          </p:cNvSpPr>
          <p:nvPr>
            <p:ph type="title"/>
          </p:nvPr>
        </p:nvSpPr>
        <p:spPr>
          <a:xfrm>
            <a:off x="686788" y="9391"/>
            <a:ext cx="10058400" cy="1609344"/>
          </a:xfrm>
        </p:spPr>
        <p:txBody>
          <a:bodyPr/>
          <a:lstStyle/>
          <a:p>
            <a:r>
              <a:rPr lang="it-IT" dirty="0"/>
              <a:t>Una scomoda verità</a:t>
            </a:r>
          </a:p>
        </p:txBody>
      </p:sp>
      <p:sp>
        <p:nvSpPr>
          <p:cNvPr id="3" name="Segnaposto contenuto 2">
            <a:extLst>
              <a:ext uri="{FF2B5EF4-FFF2-40B4-BE49-F238E27FC236}">
                <a16:creationId xmlns:a16="http://schemas.microsoft.com/office/drawing/2014/main" id="{07DF8416-191B-D74C-8430-F31CB2007E64}"/>
              </a:ext>
            </a:extLst>
          </p:cNvPr>
          <p:cNvSpPr>
            <a:spLocks noGrp="1"/>
          </p:cNvSpPr>
          <p:nvPr>
            <p:ph idx="1"/>
          </p:nvPr>
        </p:nvSpPr>
        <p:spPr>
          <a:xfrm>
            <a:off x="864973" y="1368510"/>
            <a:ext cx="5424616" cy="5239265"/>
          </a:xfrm>
        </p:spPr>
        <p:txBody>
          <a:bodyPr>
            <a:normAutofit fontScale="92500" lnSpcReduction="10000"/>
          </a:bodyPr>
          <a:lstStyle/>
          <a:p>
            <a:pPr marL="0" indent="0">
              <a:buNone/>
            </a:pPr>
            <a:r>
              <a:rPr lang="it-IT" b="1" u="sng" dirty="0">
                <a:hlinkClick r:id="rId2">
                  <a:extLst>
                    <a:ext uri="{A12FA001-AC4F-418D-AE19-62706E023703}">
                      <ahyp:hlinkClr xmlns:ahyp="http://schemas.microsoft.com/office/drawing/2018/hyperlinkcolor" val="tx"/>
                    </a:ext>
                  </a:extLst>
                </a:hlinkClick>
              </a:rPr>
              <a:t>Una scomoda verità     </a:t>
            </a:r>
            <a:r>
              <a:rPr lang="it-IT" dirty="0">
                <a:hlinkClick r:id="rId2">
                  <a:extLst>
                    <a:ext uri="{A12FA001-AC4F-418D-AE19-62706E023703}">
                      <ahyp:hlinkClr xmlns:ahyp="http://schemas.microsoft.com/office/drawing/2018/hyperlinkcolor" val="tx"/>
                    </a:ext>
                  </a:extLst>
                </a:hlinkClick>
              </a:rPr>
              <a:t>1:32:00</a:t>
            </a:r>
          </a:p>
          <a:p>
            <a:pPr marL="0" indent="0">
              <a:buNone/>
            </a:pPr>
            <a:r>
              <a:rPr lang="it-IT" dirty="0"/>
              <a:t>(</a:t>
            </a:r>
            <a:r>
              <a:rPr lang="it-IT" i="1" dirty="0"/>
              <a:t>An </a:t>
            </a:r>
            <a:r>
              <a:rPr lang="it-IT" i="1" dirty="0" err="1"/>
              <a:t>Inconvenient</a:t>
            </a:r>
            <a:r>
              <a:rPr lang="it-IT" i="1" dirty="0"/>
              <a:t> </a:t>
            </a:r>
            <a:r>
              <a:rPr lang="it-IT" i="1" dirty="0" err="1"/>
              <a:t>Truth</a:t>
            </a:r>
            <a:r>
              <a:rPr lang="it-IT" dirty="0"/>
              <a:t>) è un film-documentario diretto da Davis Guggenheim del 2006 </a:t>
            </a:r>
          </a:p>
          <a:p>
            <a:pPr marL="0" indent="0">
              <a:buNone/>
            </a:pPr>
            <a:r>
              <a:rPr lang="it-IT" dirty="0"/>
              <a:t>Discute sul problema mondiale del riscaldamento globale con protagonista l'ex vicepresidente degli Stati Uniti d'America, Al Gore. Riprende una presentazione multimediale </a:t>
            </a:r>
            <a:r>
              <a:rPr lang="it-IT" dirty="0" err="1"/>
              <a:t>Keynote</a:t>
            </a:r>
            <a:r>
              <a:rPr lang="it-IT" dirty="0"/>
              <a:t> creata da Gore e da lui utilizzata nella sua campagna di informazione sui cambiamenti climatici (dopo aver perso la corsa per la presidenza USA)</a:t>
            </a:r>
          </a:p>
          <a:p>
            <a:pPr marL="0" indent="0">
              <a:buNone/>
            </a:pPr>
            <a:endParaRPr lang="it-IT" dirty="0"/>
          </a:p>
          <a:p>
            <a:pPr marL="0" indent="0">
              <a:buNone/>
            </a:pPr>
            <a:r>
              <a:rPr lang="it-IT" dirty="0"/>
              <a:t>Il film ha vinto il premio Oscar 2007 come miglior documentario e per la migliore canzone originale. </a:t>
            </a:r>
          </a:p>
          <a:p>
            <a:pPr marL="0" indent="0">
              <a:buNone/>
            </a:pPr>
            <a:endParaRPr lang="it-IT" dirty="0">
              <a:hlinkClick r:id="rId2">
                <a:extLst>
                  <a:ext uri="{A12FA001-AC4F-418D-AE19-62706E023703}">
                    <ahyp:hlinkClr xmlns:ahyp="http://schemas.microsoft.com/office/drawing/2018/hyperlinkcolor" val="tx"/>
                  </a:ext>
                </a:extLst>
              </a:hlinkClick>
            </a:endParaRPr>
          </a:p>
          <a:p>
            <a:r>
              <a:rPr lang="it-IT" dirty="0">
                <a:hlinkClick r:id="rId2">
                  <a:extLst>
                    <a:ext uri="{A12FA001-AC4F-418D-AE19-62706E023703}">
                      <ahyp:hlinkClr xmlns:ahyp="http://schemas.microsoft.com/office/drawing/2018/hyperlinkcolor" val="tx"/>
                    </a:ext>
                  </a:extLst>
                </a:hlinkClick>
              </a:rPr>
              <a:t>https://peertube.uno/w/7b569074-9d25-488c-aef2-15d71eb7f509</a:t>
            </a:r>
            <a:endParaRPr lang="it-IT" dirty="0"/>
          </a:p>
          <a:p>
            <a:endParaRPr lang="it-IT" dirty="0"/>
          </a:p>
        </p:txBody>
      </p:sp>
      <p:pic>
        <p:nvPicPr>
          <p:cNvPr id="4" name="Immagine 3">
            <a:extLst>
              <a:ext uri="{FF2B5EF4-FFF2-40B4-BE49-F238E27FC236}">
                <a16:creationId xmlns:a16="http://schemas.microsoft.com/office/drawing/2014/main" id="{9DD75E83-BD4C-5B43-8808-56715ED39F7F}"/>
              </a:ext>
            </a:extLst>
          </p:cNvPr>
          <p:cNvPicPr>
            <a:picLocks noChangeAspect="1"/>
          </p:cNvPicPr>
          <p:nvPr/>
        </p:nvPicPr>
        <p:blipFill>
          <a:blip r:embed="rId3"/>
          <a:stretch>
            <a:fillRect/>
          </a:stretch>
        </p:blipFill>
        <p:spPr>
          <a:xfrm>
            <a:off x="7386513" y="593810"/>
            <a:ext cx="3835400" cy="5689600"/>
          </a:xfrm>
          <a:prstGeom prst="rect">
            <a:avLst/>
          </a:prstGeom>
        </p:spPr>
      </p:pic>
    </p:spTree>
    <p:extLst>
      <p:ext uri="{BB962C8B-B14F-4D97-AF65-F5344CB8AC3E}">
        <p14:creationId xmlns:p14="http://schemas.microsoft.com/office/powerpoint/2010/main" val="76988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BD6CF-78E4-784C-BE59-A48C94C70FFE}"/>
              </a:ext>
            </a:extLst>
          </p:cNvPr>
          <p:cNvSpPr>
            <a:spLocks noGrp="1"/>
          </p:cNvSpPr>
          <p:nvPr>
            <p:ph type="title"/>
          </p:nvPr>
        </p:nvSpPr>
        <p:spPr>
          <a:xfrm>
            <a:off x="819129" y="170029"/>
            <a:ext cx="10058400" cy="1609344"/>
          </a:xfrm>
        </p:spPr>
        <p:txBody>
          <a:bodyPr/>
          <a:lstStyle/>
          <a:p>
            <a:r>
              <a:rPr lang="it-IT" dirty="0"/>
              <a:t>Una scomoda verità /2</a:t>
            </a:r>
          </a:p>
        </p:txBody>
      </p:sp>
      <p:sp>
        <p:nvSpPr>
          <p:cNvPr id="3" name="Segnaposto contenuto 2">
            <a:extLst>
              <a:ext uri="{FF2B5EF4-FFF2-40B4-BE49-F238E27FC236}">
                <a16:creationId xmlns:a16="http://schemas.microsoft.com/office/drawing/2014/main" id="{81F750CB-1C8D-EB48-82C2-B86E5F608C5E}"/>
              </a:ext>
            </a:extLst>
          </p:cNvPr>
          <p:cNvSpPr>
            <a:spLocks noGrp="1"/>
          </p:cNvSpPr>
          <p:nvPr>
            <p:ph idx="1"/>
          </p:nvPr>
        </p:nvSpPr>
        <p:spPr>
          <a:xfrm>
            <a:off x="568411" y="1779373"/>
            <a:ext cx="10559837" cy="4917989"/>
          </a:xfrm>
        </p:spPr>
        <p:txBody>
          <a:bodyPr>
            <a:normAutofit lnSpcReduction="10000"/>
          </a:bodyPr>
          <a:lstStyle/>
          <a:p>
            <a:r>
              <a:rPr lang="it-IT" dirty="0"/>
              <a:t>- L’accumulo di CO2 sarebbe responsabile del </a:t>
            </a:r>
            <a:r>
              <a:rPr lang="it-IT" b="1" dirty="0"/>
              <a:t>raddoppio degli uragani di classe "4" e "5"</a:t>
            </a:r>
            <a:r>
              <a:rPr lang="it-IT" dirty="0"/>
              <a:t>, quelli catastrofici e devastanti, nell'ultimo trentennio, di cui </a:t>
            </a:r>
            <a:r>
              <a:rPr lang="it-IT" dirty="0" err="1"/>
              <a:t>K</a:t>
            </a:r>
            <a:r>
              <a:rPr lang="it-IT" b="1" dirty="0" err="1"/>
              <a:t>atrina</a:t>
            </a:r>
            <a:r>
              <a:rPr lang="it-IT" b="1" dirty="0"/>
              <a:t> che distrusse New Orleans il 26 agosto 2005, è solo un </a:t>
            </a:r>
            <a:r>
              <a:rPr lang="it-IT" b="1" dirty="0" err="1"/>
              <a:t>esempio</a:t>
            </a:r>
            <a:r>
              <a:rPr lang="it-IT" dirty="0" err="1"/>
              <a:t>del</a:t>
            </a:r>
            <a:r>
              <a:rPr lang="it-IT" dirty="0"/>
              <a:t> "</a:t>
            </a:r>
            <a:r>
              <a:rPr lang="it-IT" dirty="0" err="1"/>
              <a:t>fuoriscala</a:t>
            </a:r>
            <a:r>
              <a:rPr lang="it-IT" dirty="0"/>
              <a:t>" imminente anche in Europa e in Italia.  </a:t>
            </a:r>
            <a:br>
              <a:rPr lang="it-IT" dirty="0"/>
            </a:br>
            <a:br>
              <a:rPr lang="it-IT" dirty="0"/>
            </a:br>
            <a:r>
              <a:rPr lang="it-IT" dirty="0"/>
              <a:t>- In </a:t>
            </a:r>
            <a:r>
              <a:rPr lang="it-IT" b="1" dirty="0"/>
              <a:t>Colombia, la zanzara responsabile della malaria </a:t>
            </a:r>
            <a:r>
              <a:rPr lang="it-IT" dirty="0"/>
              <a:t>avrebbe raggiunto nelle Ande quote superiori ai 2000 metri, </a:t>
            </a:r>
            <a:r>
              <a:rPr lang="it-IT" b="1" dirty="0"/>
              <a:t>divenendo stanziale in aree prima indenni</a:t>
            </a:r>
            <a:r>
              <a:rPr lang="it-IT" dirty="0"/>
              <a:t>.</a:t>
            </a:r>
            <a:br>
              <a:rPr lang="it-IT" dirty="0"/>
            </a:br>
            <a:br>
              <a:rPr lang="it-IT" dirty="0"/>
            </a:br>
            <a:r>
              <a:rPr lang="it-IT" dirty="0"/>
              <a:t>- </a:t>
            </a:r>
            <a:r>
              <a:rPr lang="it-IT" b="1" dirty="0"/>
              <a:t>Il distacco dei ghiacci dalle coste groenlandesi sarebbe raddoppiato </a:t>
            </a:r>
            <a:r>
              <a:rPr lang="it-IT" dirty="0"/>
              <a:t>in dieci anni. La ritirata dei ghiacciai è mostrata attraverso una serie di foto scattate in anni diversi. </a:t>
            </a:r>
            <a:br>
              <a:rPr lang="it-IT" dirty="0"/>
            </a:br>
            <a:br>
              <a:rPr lang="it-IT" dirty="0"/>
            </a:br>
            <a:r>
              <a:rPr lang="it-IT" dirty="0"/>
              <a:t>- </a:t>
            </a:r>
            <a:r>
              <a:rPr lang="it-IT" b="1" dirty="0"/>
              <a:t>279 specie vegetali e animali sarebbero scomparse </a:t>
            </a:r>
            <a:r>
              <a:rPr lang="it-IT" dirty="0"/>
              <a:t>dalle aree polari.</a:t>
            </a:r>
            <a:br>
              <a:rPr lang="it-IT" dirty="0"/>
            </a:br>
            <a:br>
              <a:rPr lang="it-IT" dirty="0"/>
            </a:br>
            <a:r>
              <a:rPr lang="it-IT" dirty="0"/>
              <a:t>- In 25 anni potrebbero </a:t>
            </a:r>
            <a:r>
              <a:rPr lang="it-IT" b="1" dirty="0"/>
              <a:t>raddoppiare i morti per la calura</a:t>
            </a:r>
            <a:r>
              <a:rPr lang="it-IT" dirty="0"/>
              <a:t> (300 mila l'anno), le ondate di</a:t>
            </a:r>
            <a:r>
              <a:rPr lang="it-IT" b="1" dirty="0"/>
              <a:t> caldo torrido potrebbero essere sempre più frequenti e intense</a:t>
            </a:r>
            <a:r>
              <a:rPr lang="it-IT" dirty="0"/>
              <a:t> e accompagnate da </a:t>
            </a:r>
            <a:r>
              <a:rPr lang="it-IT" b="1" dirty="0"/>
              <a:t>siccità </a:t>
            </a:r>
            <a:r>
              <a:rPr lang="it-IT" dirty="0"/>
              <a:t>e </a:t>
            </a:r>
            <a:r>
              <a:rPr lang="it-IT" b="1" dirty="0"/>
              <a:t>incendi</a:t>
            </a:r>
            <a:r>
              <a:rPr lang="it-IT" dirty="0"/>
              <a:t> vastissimi. </a:t>
            </a:r>
            <a:br>
              <a:rPr lang="it-IT" dirty="0"/>
            </a:br>
            <a:br>
              <a:rPr lang="it-IT" dirty="0"/>
            </a:br>
            <a:endParaRPr lang="it-IT" dirty="0"/>
          </a:p>
        </p:txBody>
      </p:sp>
    </p:spTree>
    <p:extLst>
      <p:ext uri="{BB962C8B-B14F-4D97-AF65-F5344CB8AC3E}">
        <p14:creationId xmlns:p14="http://schemas.microsoft.com/office/powerpoint/2010/main" val="24062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AE18D4-2F33-D04C-81DC-9107F6F450BA}"/>
              </a:ext>
            </a:extLst>
          </p:cNvPr>
          <p:cNvSpPr>
            <a:spLocks noGrp="1"/>
          </p:cNvSpPr>
          <p:nvPr>
            <p:ph type="title"/>
          </p:nvPr>
        </p:nvSpPr>
        <p:spPr/>
        <p:txBody>
          <a:bodyPr/>
          <a:lstStyle/>
          <a:p>
            <a:r>
              <a:rPr lang="it-IT" dirty="0"/>
              <a:t>Un scomoda verità /3</a:t>
            </a:r>
          </a:p>
        </p:txBody>
      </p:sp>
      <p:sp>
        <p:nvSpPr>
          <p:cNvPr id="3" name="Segnaposto contenuto 2">
            <a:extLst>
              <a:ext uri="{FF2B5EF4-FFF2-40B4-BE49-F238E27FC236}">
                <a16:creationId xmlns:a16="http://schemas.microsoft.com/office/drawing/2014/main" id="{8E0D33DC-9C6D-1346-9B6C-33CA1BA1672E}"/>
              </a:ext>
            </a:extLst>
          </p:cNvPr>
          <p:cNvSpPr>
            <a:spLocks noGrp="1"/>
          </p:cNvSpPr>
          <p:nvPr>
            <p:ph idx="1"/>
          </p:nvPr>
        </p:nvSpPr>
        <p:spPr>
          <a:xfrm>
            <a:off x="716692" y="1688921"/>
            <a:ext cx="10102637" cy="5057868"/>
          </a:xfrm>
        </p:spPr>
        <p:txBody>
          <a:bodyPr>
            <a:normAutofit lnSpcReduction="10000"/>
          </a:bodyPr>
          <a:lstStyle/>
          <a:p>
            <a:r>
              <a:rPr lang="it-IT" dirty="0"/>
              <a:t>- Il </a:t>
            </a:r>
            <a:r>
              <a:rPr lang="it-IT" b="1" dirty="0"/>
              <a:t>livello del mare</a:t>
            </a:r>
            <a:r>
              <a:rPr lang="it-IT" dirty="0"/>
              <a:t> potrebbe </a:t>
            </a:r>
            <a:r>
              <a:rPr lang="it-IT" b="1" dirty="0"/>
              <a:t>salire mediamente di oltre sei metri</a:t>
            </a:r>
            <a:r>
              <a:rPr lang="it-IT" dirty="0"/>
              <a:t> per lo scioglimento dei ghiacci del Nord e dell'</a:t>
            </a:r>
            <a:r>
              <a:rPr lang="it-IT" dirty="0" err="1"/>
              <a:t>Antarico</a:t>
            </a:r>
            <a:r>
              <a:rPr lang="it-IT" dirty="0"/>
              <a:t>, inghiottendosi, per esempio, tre quarti della Florida, la pianura del fiume Gange e la regione di Shanghai. L'innalzamento delle acque oceaniche di circa 6 metri costringerebbe così oltre </a:t>
            </a:r>
            <a:r>
              <a:rPr lang="it-IT" b="1" dirty="0"/>
              <a:t>100 milioni di persone ad abbandonare la propria terra</a:t>
            </a:r>
            <a:r>
              <a:rPr lang="it-IT" dirty="0"/>
              <a:t>.</a:t>
            </a:r>
            <a:br>
              <a:rPr lang="it-IT" dirty="0"/>
            </a:br>
            <a:br>
              <a:rPr lang="it-IT" dirty="0"/>
            </a:br>
            <a:r>
              <a:rPr lang="it-IT" dirty="0"/>
              <a:t>- Nel </a:t>
            </a:r>
            <a:r>
              <a:rPr lang="it-IT" b="1" dirty="0"/>
              <a:t>2050</a:t>
            </a:r>
            <a:r>
              <a:rPr lang="it-IT" dirty="0"/>
              <a:t>, in estate, </a:t>
            </a:r>
            <a:r>
              <a:rPr lang="it-IT" b="1" dirty="0"/>
              <a:t>l'Oceano Artico potrebbe essere sgombro di ghiacci</a:t>
            </a:r>
            <a:r>
              <a:rPr lang="it-IT" dirty="0"/>
              <a:t>. Un </a:t>
            </a:r>
            <a:r>
              <a:rPr lang="it-IT" b="1" dirty="0"/>
              <a:t>milione di specie sarebbero a rischio estinzione</a:t>
            </a:r>
            <a:r>
              <a:rPr lang="it-IT" dirty="0"/>
              <a:t>, senza contare la </a:t>
            </a:r>
            <a:r>
              <a:rPr lang="it-IT" b="1" dirty="0"/>
              <a:t>fine della Corrente del Golfo </a:t>
            </a:r>
            <a:r>
              <a:rPr lang="it-IT" dirty="0"/>
              <a:t>che, attraverso l'Atlantico, lambisce le coste irlandesi. Per la Gran Bretagna e l'Europa settentrionale, si ripiomberebbe nell'era glaciale!</a:t>
            </a:r>
            <a:br>
              <a:rPr lang="it-IT" dirty="0"/>
            </a:br>
            <a:br>
              <a:rPr lang="it-IT" dirty="0"/>
            </a:br>
            <a:r>
              <a:rPr lang="it-IT" dirty="0"/>
              <a:t>- Uno studio condotto da ricercatori dell'università di Berna dell'istituto di Fisica e il </a:t>
            </a:r>
            <a:r>
              <a:rPr lang="it-IT" dirty="0" err="1"/>
              <a:t>European</a:t>
            </a:r>
            <a:r>
              <a:rPr lang="it-IT" dirty="0"/>
              <a:t> Project for </a:t>
            </a:r>
            <a:r>
              <a:rPr lang="it-IT" dirty="0" err="1"/>
              <a:t>Ice</a:t>
            </a:r>
            <a:r>
              <a:rPr lang="it-IT" dirty="0"/>
              <a:t> </a:t>
            </a:r>
            <a:r>
              <a:rPr lang="it-IT" dirty="0" err="1"/>
              <a:t>Coring</a:t>
            </a:r>
            <a:r>
              <a:rPr lang="it-IT" dirty="0"/>
              <a:t> in Antarctica mostrano i dati raccolti nei ghiacci dell'Antartide che rivelano come </a:t>
            </a:r>
            <a:r>
              <a:rPr lang="it-IT" b="1" dirty="0"/>
              <a:t>le concentrazioni di anidride carbonica siano di gran lunga superiori a qualsiasi altro periodo negli ultimi 650.000 anni</a:t>
            </a:r>
            <a:r>
              <a:rPr lang="it-IT" dirty="0"/>
              <a:t>.</a:t>
            </a:r>
          </a:p>
          <a:p>
            <a:r>
              <a:rPr lang="it-IT" dirty="0"/>
              <a:t>- Un </a:t>
            </a:r>
            <a:r>
              <a:rPr lang="it-IT" b="1" dirty="0"/>
              <a:t>sondaggio del 2004</a:t>
            </a:r>
            <a:r>
              <a:rPr lang="it-IT" dirty="0"/>
              <a:t> su una serie di </a:t>
            </a:r>
            <a:r>
              <a:rPr lang="it-IT" b="1" dirty="0"/>
              <a:t>articoli di riviste scientifiche redatti tra il 1993 e il 2003</a:t>
            </a:r>
            <a:r>
              <a:rPr lang="it-IT" dirty="0"/>
              <a:t>. Il sondaggio sostiene che la </a:t>
            </a:r>
            <a:r>
              <a:rPr lang="it-IT" b="1" dirty="0"/>
              <a:t>quasi totalità degli articoli è d'accordo sulle origini umane del riscaldamento globale</a:t>
            </a:r>
            <a:r>
              <a:rPr lang="it-IT" dirty="0"/>
              <a:t>.</a:t>
            </a:r>
          </a:p>
        </p:txBody>
      </p:sp>
    </p:spTree>
    <p:extLst>
      <p:ext uri="{BB962C8B-B14F-4D97-AF65-F5344CB8AC3E}">
        <p14:creationId xmlns:p14="http://schemas.microsoft.com/office/powerpoint/2010/main" val="322848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{56A1631E-CC2D-6241-96A1-7AF495E609A3}tf10001070</Template>
  <TotalTime>4878</TotalTime>
  <Words>1368</Words>
  <Application>Microsoft Macintosh PowerPoint</Application>
  <PresentationFormat>Widescreen</PresentationFormat>
  <Paragraphs>43</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Calibri</vt:lpstr>
      <vt:lpstr>Rockwell</vt:lpstr>
      <vt:lpstr>Rockwell Condensed</vt:lpstr>
      <vt:lpstr>Rockwell Extra Bold</vt:lpstr>
      <vt:lpstr>Wingdings</vt:lpstr>
      <vt:lpstr>Legno</vt:lpstr>
      <vt:lpstr>Territorio e Società 225 Le   Corso di Studio  LE08 Lettere moderne</vt:lpstr>
      <vt:lpstr>Presentazione standard di PowerPoint</vt:lpstr>
      <vt:lpstr>Livello dei mari: in 30 anni +9,1 cm, nel 2040 saranno 18. Maldive, isole del Pacifico (e Venezia) a rischio (corriere.it)</vt:lpstr>
      <vt:lpstr>Presentazione standard di PowerPoint</vt:lpstr>
      <vt:lpstr>Presentazione standard di PowerPoint</vt:lpstr>
      <vt:lpstr>Presentazione standard di PowerPoint</vt:lpstr>
      <vt:lpstr>Una scomoda verità</vt:lpstr>
      <vt:lpstr>Una scomoda verità /2</vt:lpstr>
      <vt:lpstr>Un scomoda verità /3</vt:lpstr>
      <vt:lpstr>An inconvenient sequel Truth to power</vt:lpstr>
      <vt:lpstr>Before the flood</vt:lpstr>
      <vt:lpstr>HOME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66</cp:revision>
  <dcterms:created xsi:type="dcterms:W3CDTF">2022-03-01T08:25:09Z</dcterms:created>
  <dcterms:modified xsi:type="dcterms:W3CDTF">2023-03-20T16:11:53Z</dcterms:modified>
</cp:coreProperties>
</file>