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3" r:id="rId3"/>
    <p:sldId id="294" r:id="rId4"/>
    <p:sldId id="295" r:id="rId5"/>
    <p:sldId id="319" r:id="rId6"/>
    <p:sldId id="299" r:id="rId7"/>
    <p:sldId id="264" r:id="rId8"/>
    <p:sldId id="314" r:id="rId9"/>
    <p:sldId id="315" r:id="rId10"/>
    <p:sldId id="316" r:id="rId11"/>
    <p:sldId id="317" r:id="rId12"/>
    <p:sldId id="318" r:id="rId13"/>
    <p:sldId id="298" r:id="rId14"/>
    <p:sldId id="274" r:id="rId15"/>
    <p:sldId id="268" r:id="rId16"/>
    <p:sldId id="278" r:id="rId17"/>
    <p:sldId id="273" r:id="rId18"/>
    <p:sldId id="270" r:id="rId19"/>
    <p:sldId id="271" r:id="rId20"/>
    <p:sldId id="272" r:id="rId21"/>
    <p:sldId id="277" r:id="rId22"/>
    <p:sldId id="279" r:id="rId23"/>
    <p:sldId id="326" r:id="rId24"/>
    <p:sldId id="325" r:id="rId25"/>
    <p:sldId id="280" r:id="rId26"/>
    <p:sldId id="281" r:id="rId27"/>
    <p:sldId id="282" r:id="rId28"/>
    <p:sldId id="322" r:id="rId29"/>
    <p:sldId id="323" r:id="rId30"/>
    <p:sldId id="324" r:id="rId31"/>
    <p:sldId id="269" r:id="rId32"/>
    <p:sldId id="265" r:id="rId33"/>
    <p:sldId id="284" r:id="rId34"/>
    <p:sldId id="275" r:id="rId35"/>
    <p:sldId id="289" r:id="rId36"/>
    <p:sldId id="307" r:id="rId37"/>
    <p:sldId id="286" r:id="rId38"/>
    <p:sldId id="287" r:id="rId39"/>
    <p:sldId id="288" r:id="rId40"/>
    <p:sldId id="276"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94" d="100"/>
          <a:sy n="94" d="100"/>
        </p:scale>
        <p:origin x="154" y="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75EE-E5AE-4AB3-9997-2677E1703B8A}" type="datetimeFigureOut">
              <a:rPr lang="it-IT" smtClean="0"/>
              <a:t>21/03/2023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AE6EE-0066-4AFC-940D-92D42CABAA0E}" type="slidenum">
              <a:rPr lang="it-IT" smtClean="0"/>
              <a:t>‹N›</a:t>
            </a:fld>
            <a:endParaRPr lang="it-IT"/>
          </a:p>
        </p:txBody>
      </p:sp>
    </p:spTree>
    <p:extLst>
      <p:ext uri="{BB962C8B-B14F-4D97-AF65-F5344CB8AC3E}">
        <p14:creationId xmlns:p14="http://schemas.microsoft.com/office/powerpoint/2010/main" val="154780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2A426A-9F0A-40CD-AB1A-390B0977B783}" type="slidenum">
              <a:rPr lang="en-GB" altLang="en-US" sz="1200"/>
              <a:pPr/>
              <a:t>14</a:t>
            </a:fld>
            <a:endParaRPr lang="en-GB" altLang="en-US" sz="1200"/>
          </a:p>
        </p:txBody>
      </p:sp>
      <p:sp>
        <p:nvSpPr>
          <p:cNvPr id="41987" name="Rectangle 2"/>
          <p:cNvSpPr>
            <a:spLocks noGrp="1" noRot="1" noChangeAspect="1" noChangeArrowheads="1" noTextEdit="1"/>
          </p:cNvSpPr>
          <p:nvPr>
            <p:ph type="sldImg"/>
          </p:nvPr>
        </p:nvSpPr>
        <p:spPr>
          <a:xfrm>
            <a:off x="66675" y="773113"/>
            <a:ext cx="6677025" cy="3756025"/>
          </a:xfrm>
          <a:ln/>
        </p:spPr>
      </p:sp>
      <p:sp>
        <p:nvSpPr>
          <p:cNvPr id="41988" name="Rectangle 3"/>
          <p:cNvSpPr>
            <a:spLocks noGrp="1" noChangeArrowheads="1"/>
          </p:cNvSpPr>
          <p:nvPr>
            <p:ph type="body" idx="1"/>
          </p:nvPr>
        </p:nvSpPr>
        <p:spPr>
          <a:xfrm>
            <a:off x="908050" y="4749800"/>
            <a:ext cx="4994275"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66626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3484CD-3C3B-4841-93CE-B185274CE56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979927C-442B-4A64-96B0-DCE90BA9A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E0798DD-8294-4583-B8FC-4103732F6313}"/>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5" name="Segnaposto piè di pagina 4">
            <a:extLst>
              <a:ext uri="{FF2B5EF4-FFF2-40B4-BE49-F238E27FC236}">
                <a16:creationId xmlns:a16="http://schemas.microsoft.com/office/drawing/2014/main" id="{3B069CE4-93FB-4925-A261-7AF86D0D2A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D0BBF7-DE66-49BF-A062-6FDDC71DBFB2}"/>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05001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DF7AA7-6EDC-4E2E-8C01-73CEC5BBC4C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DE902D4-7915-4E83-825C-6167B82014F9}"/>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CCBF72E-5B81-4F48-8CB8-674A17651D83}"/>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5" name="Segnaposto piè di pagina 4">
            <a:extLst>
              <a:ext uri="{FF2B5EF4-FFF2-40B4-BE49-F238E27FC236}">
                <a16:creationId xmlns:a16="http://schemas.microsoft.com/office/drawing/2014/main" id="{FC77F1A4-490F-4AAF-B603-F1B58C6A12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4E7042-5E38-482D-8B29-F89F9DFD0A20}"/>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39836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61C06AC-B192-46F2-A623-946D3BD614F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22D9B24-A2D5-470A-ADC7-8BF95F0D4B86}"/>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F986D0-3772-4F7E-AEA9-4521A67FB55B}"/>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5" name="Segnaposto piè di pagina 4">
            <a:extLst>
              <a:ext uri="{FF2B5EF4-FFF2-40B4-BE49-F238E27FC236}">
                <a16:creationId xmlns:a16="http://schemas.microsoft.com/office/drawing/2014/main" id="{7E3FB0EF-7A64-4D06-BB65-D8E6265AB5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04A5A5-FC38-4F13-8095-F7BE8F87B21C}"/>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222902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F99906-D65D-465E-A4C1-629FCA3E0E5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032B7D7-5F5A-4415-BDC8-5E8FDE924640}"/>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DD08D5-8A90-42B2-8436-EB8D778274EA}"/>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5" name="Segnaposto piè di pagina 4">
            <a:extLst>
              <a:ext uri="{FF2B5EF4-FFF2-40B4-BE49-F238E27FC236}">
                <a16:creationId xmlns:a16="http://schemas.microsoft.com/office/drawing/2014/main" id="{E4513FB4-74DF-4211-9947-B45A4CF24B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991D5F-48F0-45D3-AF60-54D325800E04}"/>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58580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4F9A0-7685-4DDE-B6D4-8F37242BB9B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668E414-7AAA-46D8-9136-904C89188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58B7430D-9B05-414B-B716-E3EBBB5C52FB}"/>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5" name="Segnaposto piè di pagina 4">
            <a:extLst>
              <a:ext uri="{FF2B5EF4-FFF2-40B4-BE49-F238E27FC236}">
                <a16:creationId xmlns:a16="http://schemas.microsoft.com/office/drawing/2014/main" id="{FEC0DBEB-FC98-470C-96D0-6B0CC1C1E0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69DD63-9602-44B3-BFF5-BEC46948F33A}"/>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31290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5FB34-E1EF-4062-87CC-9C0D36BEA77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9566757-06FE-4962-9564-15C5B8947F25}"/>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5494810-BB6E-4794-AA42-8E2F17B166E5}"/>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015A9A1-6852-48BC-9A08-543980807C18}"/>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6" name="Segnaposto piè di pagina 5">
            <a:extLst>
              <a:ext uri="{FF2B5EF4-FFF2-40B4-BE49-F238E27FC236}">
                <a16:creationId xmlns:a16="http://schemas.microsoft.com/office/drawing/2014/main" id="{D85C7604-7600-4793-8E3C-0F9332C16B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B48C51-FE10-46EB-92AC-39E91FA1BAEF}"/>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43344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BD9146-9A77-4A2A-B8E4-BB22D122AB1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D429D1A-6D8C-4291-91CD-897CC2627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751CF817-D480-4CE2-8836-B2970C81CB7E}"/>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179ABC8-658B-42FF-9254-621D33864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0A546B2-17A1-4C32-874A-55F9F2767B03}"/>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363E8D4-DB42-401F-835D-601311A540DD}"/>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8" name="Segnaposto piè di pagina 7">
            <a:extLst>
              <a:ext uri="{FF2B5EF4-FFF2-40B4-BE49-F238E27FC236}">
                <a16:creationId xmlns:a16="http://schemas.microsoft.com/office/drawing/2014/main" id="{531F536F-0CDD-4A2B-BD31-759E49FC5C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9B161C8-7821-4E6B-93D2-4DAE8A8AA959}"/>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08845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961C4-E1F3-49C4-8B81-8857876E3CA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0D67760-12BD-4774-8956-067A7D8F6926}"/>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4" name="Segnaposto piè di pagina 3">
            <a:extLst>
              <a:ext uri="{FF2B5EF4-FFF2-40B4-BE49-F238E27FC236}">
                <a16:creationId xmlns:a16="http://schemas.microsoft.com/office/drawing/2014/main" id="{2598F463-6E0E-4B4B-9325-38F8EE7B6A9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D59E5E2-4EFB-42CD-ABC3-6458B3D23E2D}"/>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66917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B3370A3-BE70-4174-8837-51AAF7C6DD16}"/>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3" name="Segnaposto piè di pagina 2">
            <a:extLst>
              <a:ext uri="{FF2B5EF4-FFF2-40B4-BE49-F238E27FC236}">
                <a16:creationId xmlns:a16="http://schemas.microsoft.com/office/drawing/2014/main" id="{005DE04B-228E-4ED2-B022-B9655251603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6B3E52A-3729-4660-BFF9-F8442120661F}"/>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98665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D9EDA0-FBE3-40E0-AE3C-F5C86DBDF89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D3AFDD-58DD-4E2E-8EFF-BDB63ED76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1E3237C-FD68-4C3C-8CD1-D1C4AE57B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9142802-D418-48FA-A7A3-B7616E8938F6}"/>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6" name="Segnaposto piè di pagina 5">
            <a:extLst>
              <a:ext uri="{FF2B5EF4-FFF2-40B4-BE49-F238E27FC236}">
                <a16:creationId xmlns:a16="http://schemas.microsoft.com/office/drawing/2014/main" id="{F60094A4-B449-4F6F-B990-BFAC9C7D61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3576BF4-9DDD-421B-814C-846FF9575A7A}"/>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52238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A9740-7FC0-47C1-8DFF-5212B0D1AF1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EB86655-7CA8-4F89-800C-43C791222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22E49C0-B62E-4C48-84FF-FE5AF30BE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2BEA787-142B-422C-BF68-A1F317BFCE27}"/>
              </a:ext>
            </a:extLst>
          </p:cNvPr>
          <p:cNvSpPr>
            <a:spLocks noGrp="1"/>
          </p:cNvSpPr>
          <p:nvPr>
            <p:ph type="dt" sz="half" idx="10"/>
          </p:nvPr>
        </p:nvSpPr>
        <p:spPr/>
        <p:txBody>
          <a:bodyPr/>
          <a:lstStyle/>
          <a:p>
            <a:fld id="{39B0ADF6-DAF3-423F-8C45-F82B4DC71F91}" type="datetimeFigureOut">
              <a:rPr lang="it-IT" smtClean="0"/>
              <a:t>21/03/2023</a:t>
            </a:fld>
            <a:endParaRPr lang="it-IT"/>
          </a:p>
        </p:txBody>
      </p:sp>
      <p:sp>
        <p:nvSpPr>
          <p:cNvPr id="6" name="Segnaposto piè di pagina 5">
            <a:extLst>
              <a:ext uri="{FF2B5EF4-FFF2-40B4-BE49-F238E27FC236}">
                <a16:creationId xmlns:a16="http://schemas.microsoft.com/office/drawing/2014/main" id="{E5429C81-0B9C-4212-B822-D65FFD6F6D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BCD2963-C124-4876-960C-AAEAE9F19FBD}"/>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20247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5C34AF0-6513-478E-887A-42E06ADCD2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853707-2E62-4589-901E-408C8C868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96549E-971F-4A8E-B2FB-C2853922F8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0ADF6-DAF3-423F-8C45-F82B4DC71F91}" type="datetimeFigureOut">
              <a:rPr lang="it-IT" smtClean="0"/>
              <a:t>21/03/2023</a:t>
            </a:fld>
            <a:endParaRPr lang="it-IT"/>
          </a:p>
        </p:txBody>
      </p:sp>
      <p:sp>
        <p:nvSpPr>
          <p:cNvPr id="5" name="Segnaposto piè di pagina 4">
            <a:extLst>
              <a:ext uri="{FF2B5EF4-FFF2-40B4-BE49-F238E27FC236}">
                <a16:creationId xmlns:a16="http://schemas.microsoft.com/office/drawing/2014/main" id="{F1FDBCFA-4F62-440E-85CE-5C439C669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879B0D3-9E25-478E-A1F9-BC3FFC6C2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1DDF-38ED-434E-ABB7-701E672FDBC4}" type="slidenum">
              <a:rPr lang="it-IT" smtClean="0"/>
              <a:t>‹N›</a:t>
            </a:fld>
            <a:endParaRPr lang="it-IT"/>
          </a:p>
        </p:txBody>
      </p:sp>
    </p:spTree>
    <p:extLst>
      <p:ext uri="{BB962C8B-B14F-4D97-AF65-F5344CB8AC3E}">
        <p14:creationId xmlns:p14="http://schemas.microsoft.com/office/powerpoint/2010/main" val="726574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n.org/Depts/ptd/welcome-united-nations-procurement-division-unpd" TargetMode="External"/><Relationship Id="rId2" Type="http://schemas.openxmlformats.org/officeDocument/2006/relationships/hyperlink" Target="https://www.eeas.europa.eu/eeas/fornire-beni-pubblici-e-tutelare-i-beni-comuni-globali-uno-sforzo-arduo_it?s=4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andemic-financing.org/" TargetMode="External"/><Relationship Id="rId2" Type="http://schemas.openxmlformats.org/officeDocument/2006/relationships/hyperlink" Target="https://public.flourish.studio/story/175935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schengenvisainfo.com/schengen-visa-countries-list/" TargetMode="External"/><Relationship Id="rId2" Type="http://schemas.openxmlformats.org/officeDocument/2006/relationships/hyperlink" Target="https://www.wto.org/english/tratop_e/region_e/region_e.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3" Type="http://schemas.openxmlformats.org/officeDocument/2006/relationships/hyperlink" Target="https://www.g20.org/en/" TargetMode="External"/><Relationship Id="rId7" Type="http://schemas.openxmlformats.org/officeDocument/2006/relationships/image" Target="../media/image21.png"/><Relationship Id="rId2" Type="http://schemas.openxmlformats.org/officeDocument/2006/relationships/hyperlink" Target="https://www.oecd.org/"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fsb.org/work-of-the-fs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unfccc.i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ingle-market-scoreboard.ec.europa.eu/competitiveness/integration_en"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6B9DFC-1BC1-4EBB-AF05-C6AFDA4FA8A7}"/>
              </a:ext>
            </a:extLst>
          </p:cNvPr>
          <p:cNvSpPr>
            <a:spLocks noGrp="1"/>
          </p:cNvSpPr>
          <p:nvPr>
            <p:ph type="ctrTitle"/>
          </p:nvPr>
        </p:nvSpPr>
        <p:spPr/>
        <p:txBody>
          <a:bodyPr>
            <a:normAutofit fontScale="90000"/>
          </a:bodyPr>
          <a:lstStyle/>
          <a:p>
            <a:r>
              <a:rPr lang="it-IT" dirty="0"/>
              <a:t>Interdipendenze internazionali, Istituzioni, </a:t>
            </a:r>
            <a:r>
              <a:rPr lang="it-IT" dirty="0" err="1"/>
              <a:t>Governance</a:t>
            </a:r>
            <a:endParaRPr lang="it-IT" dirty="0"/>
          </a:p>
        </p:txBody>
      </p:sp>
      <p:sp>
        <p:nvSpPr>
          <p:cNvPr id="3" name="Sottotitolo 2">
            <a:extLst>
              <a:ext uri="{FF2B5EF4-FFF2-40B4-BE49-F238E27FC236}">
                <a16:creationId xmlns:a16="http://schemas.microsoft.com/office/drawing/2014/main" id="{5DDA7C95-05BA-4D2B-B4C3-71839F96AF77}"/>
              </a:ext>
            </a:extLst>
          </p:cNvPr>
          <p:cNvSpPr>
            <a:spLocks noGrp="1"/>
          </p:cNvSpPr>
          <p:nvPr>
            <p:ph type="subTitle" idx="1"/>
          </p:nvPr>
        </p:nvSpPr>
        <p:spPr/>
        <p:txBody>
          <a:bodyPr/>
          <a:lstStyle/>
          <a:p>
            <a:r>
              <a:rPr lang="it-IT" dirty="0"/>
              <a:t>Le regole, i criteri, le competenze</a:t>
            </a:r>
          </a:p>
        </p:txBody>
      </p:sp>
    </p:spTree>
    <p:extLst>
      <p:ext uri="{BB962C8B-B14F-4D97-AF65-F5344CB8AC3E}">
        <p14:creationId xmlns:p14="http://schemas.microsoft.com/office/powerpoint/2010/main" val="78764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2DBB7AB-79ED-41EF-803A-F46FE1CC4B4D}"/>
              </a:ext>
            </a:extLst>
          </p:cNvPr>
          <p:cNvSpPr>
            <a:spLocks noGrp="1"/>
          </p:cNvSpPr>
          <p:nvPr>
            <p:ph type="title"/>
          </p:nvPr>
        </p:nvSpPr>
        <p:spPr/>
        <p:txBody>
          <a:bodyPr>
            <a:normAutofit/>
          </a:bodyPr>
          <a:lstStyle/>
          <a:p>
            <a:r>
              <a:rPr lang="it-IT" dirty="0"/>
              <a:t>1. Tipi di indicatori di apertura economica</a:t>
            </a:r>
            <a:endParaRPr lang="it-IT" sz="2200" dirty="0"/>
          </a:p>
        </p:txBody>
      </p:sp>
      <p:pic>
        <p:nvPicPr>
          <p:cNvPr id="5" name="Immagine 4">
            <a:extLst>
              <a:ext uri="{FF2B5EF4-FFF2-40B4-BE49-F238E27FC236}">
                <a16:creationId xmlns:a16="http://schemas.microsoft.com/office/drawing/2014/main" id="{C95AFD99-3649-45BA-BA1F-4475DE3A1710}"/>
              </a:ext>
            </a:extLst>
          </p:cNvPr>
          <p:cNvPicPr>
            <a:picLocks noChangeAspect="1"/>
          </p:cNvPicPr>
          <p:nvPr/>
        </p:nvPicPr>
        <p:blipFill>
          <a:blip r:embed="rId2"/>
          <a:stretch>
            <a:fillRect/>
          </a:stretch>
        </p:blipFill>
        <p:spPr>
          <a:xfrm>
            <a:off x="746509" y="1211178"/>
            <a:ext cx="9143918" cy="4700747"/>
          </a:xfrm>
          <a:prstGeom prst="rect">
            <a:avLst/>
          </a:prstGeom>
        </p:spPr>
      </p:pic>
      <p:sp>
        <p:nvSpPr>
          <p:cNvPr id="2" name="Rettangolo 1">
            <a:extLst>
              <a:ext uri="{FF2B5EF4-FFF2-40B4-BE49-F238E27FC236}">
                <a16:creationId xmlns:a16="http://schemas.microsoft.com/office/drawing/2014/main" id="{5483B957-707C-449E-82FD-F6433F5890E9}"/>
              </a:ext>
            </a:extLst>
          </p:cNvPr>
          <p:cNvSpPr/>
          <p:nvPr/>
        </p:nvSpPr>
        <p:spPr>
          <a:xfrm>
            <a:off x="162560" y="6111647"/>
            <a:ext cx="11606784" cy="646331"/>
          </a:xfrm>
          <a:prstGeom prst="rect">
            <a:avLst/>
          </a:prstGeom>
        </p:spPr>
        <p:txBody>
          <a:bodyPr wrap="square">
            <a:spAutoFit/>
          </a:bodyPr>
          <a:lstStyle/>
          <a:p>
            <a:r>
              <a:rPr lang="it-IT" dirty="0"/>
              <a:t>Fonte: </a:t>
            </a:r>
            <a:r>
              <a:rPr lang="it-IT" dirty="0" err="1"/>
              <a:t>Gräbner</a:t>
            </a:r>
            <a:r>
              <a:rPr lang="it-IT" dirty="0"/>
              <a:t>, </a:t>
            </a:r>
            <a:r>
              <a:rPr lang="it-IT" dirty="0" err="1"/>
              <a:t>Claudius</a:t>
            </a:r>
            <a:r>
              <a:rPr lang="it-IT" dirty="0"/>
              <a:t>; </a:t>
            </a:r>
            <a:r>
              <a:rPr lang="it-IT" dirty="0" err="1"/>
              <a:t>Heimberger</a:t>
            </a:r>
            <a:r>
              <a:rPr lang="it-IT" dirty="0"/>
              <a:t>, </a:t>
            </a:r>
            <a:r>
              <a:rPr lang="it-IT" dirty="0" err="1"/>
              <a:t>Philipp</a:t>
            </a:r>
            <a:r>
              <a:rPr lang="it-IT" dirty="0"/>
              <a:t>; </a:t>
            </a:r>
            <a:r>
              <a:rPr lang="it-IT" dirty="0" err="1"/>
              <a:t>Kapeller</a:t>
            </a:r>
            <a:r>
              <a:rPr lang="it-IT" dirty="0"/>
              <a:t>, Jakob; </a:t>
            </a:r>
            <a:r>
              <a:rPr lang="it-IT" dirty="0" err="1"/>
              <a:t>Springholz</a:t>
            </a:r>
            <a:r>
              <a:rPr lang="it-IT" dirty="0"/>
              <a:t>, Florian (2021) : </a:t>
            </a:r>
            <a:r>
              <a:rPr lang="en-US" dirty="0"/>
              <a:t>Understanding economic openness: a review of existing </a:t>
            </a:r>
            <a:r>
              <a:rPr lang="it-IT" dirty="0"/>
              <a:t>measures, </a:t>
            </a:r>
            <a:r>
              <a:rPr lang="en-US" dirty="0"/>
              <a:t>Review of World Economics, 157:87–120</a:t>
            </a:r>
            <a:endParaRPr lang="it-IT" dirty="0"/>
          </a:p>
        </p:txBody>
      </p:sp>
    </p:spTree>
    <p:extLst>
      <p:ext uri="{BB962C8B-B14F-4D97-AF65-F5344CB8AC3E}">
        <p14:creationId xmlns:p14="http://schemas.microsoft.com/office/powerpoint/2010/main" val="121720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500F949-4B64-4B0C-B9EB-62D6B4D585AF}"/>
              </a:ext>
            </a:extLst>
          </p:cNvPr>
          <p:cNvPicPr>
            <a:picLocks noChangeAspect="1"/>
          </p:cNvPicPr>
          <p:nvPr/>
        </p:nvPicPr>
        <p:blipFill>
          <a:blip r:embed="rId2"/>
          <a:stretch>
            <a:fillRect/>
          </a:stretch>
        </p:blipFill>
        <p:spPr>
          <a:xfrm>
            <a:off x="3935073" y="548780"/>
            <a:ext cx="6760254" cy="5874232"/>
          </a:xfrm>
          <a:prstGeom prst="rect">
            <a:avLst/>
          </a:prstGeom>
        </p:spPr>
      </p:pic>
      <p:sp>
        <p:nvSpPr>
          <p:cNvPr id="2" name="CasellaDiTesto 1">
            <a:extLst>
              <a:ext uri="{FF2B5EF4-FFF2-40B4-BE49-F238E27FC236}">
                <a16:creationId xmlns:a16="http://schemas.microsoft.com/office/drawing/2014/main" id="{9CE60BF2-E8A2-4B31-A03F-91008F673304}"/>
              </a:ext>
            </a:extLst>
          </p:cNvPr>
          <p:cNvSpPr txBox="1"/>
          <p:nvPr/>
        </p:nvSpPr>
        <p:spPr>
          <a:xfrm>
            <a:off x="615636" y="832919"/>
            <a:ext cx="3069124" cy="5355312"/>
          </a:xfrm>
          <a:prstGeom prst="rect">
            <a:avLst/>
          </a:prstGeom>
          <a:noFill/>
        </p:spPr>
        <p:txBody>
          <a:bodyPr wrap="square" rtlCol="0">
            <a:spAutoFit/>
          </a:bodyPr>
          <a:lstStyle/>
          <a:p>
            <a:r>
              <a:rPr lang="it-IT" dirty="0"/>
              <a:t>I Paesi sono raggruppati in base al livello di complessità delle tecnologie di produzione. I Paesi che adottano processi di produzione ad elevata tecnologia beneficiano maggiormente dall’apertura commerciale.</a:t>
            </a:r>
          </a:p>
          <a:p>
            <a:r>
              <a:rPr lang="it-IT" dirty="0" err="1"/>
              <a:t>Fig</a:t>
            </a:r>
            <a:r>
              <a:rPr lang="it-IT" dirty="0"/>
              <a:t> 1.A: Quota dell’</a:t>
            </a:r>
            <a:r>
              <a:rPr lang="it-IT" dirty="0" err="1"/>
              <a:t>export+Import</a:t>
            </a:r>
            <a:r>
              <a:rPr lang="it-IT" dirty="0"/>
              <a:t> in volume /PIL (calcolato in </a:t>
            </a:r>
            <a:r>
              <a:rPr lang="it-IT" dirty="0" err="1"/>
              <a:t>rappoerto</a:t>
            </a:r>
            <a:r>
              <a:rPr lang="it-IT" dirty="0"/>
              <a:t> al PIL del resto del mondo;</a:t>
            </a:r>
          </a:p>
          <a:p>
            <a:r>
              <a:rPr lang="it-IT" dirty="0" err="1"/>
              <a:t>Fig</a:t>
            </a:r>
            <a:r>
              <a:rPr lang="it-IT" dirty="0"/>
              <a:t> 1.B: Quota di importazioni/PIL aggiustato rispetto al prodotto mondiale;</a:t>
            </a:r>
          </a:p>
          <a:p>
            <a:r>
              <a:rPr lang="it-IT" dirty="0" err="1"/>
              <a:t>Fig</a:t>
            </a:r>
            <a:r>
              <a:rPr lang="it-IT" dirty="0"/>
              <a:t> 1.C: </a:t>
            </a:r>
            <a:r>
              <a:rPr lang="it-IT" dirty="0" err="1"/>
              <a:t>IndicatoreA</a:t>
            </a:r>
            <a:r>
              <a:rPr lang="it-IT" dirty="0"/>
              <a:t>) espresso in PPP;</a:t>
            </a:r>
          </a:p>
          <a:p>
            <a:r>
              <a:rPr lang="it-IT" dirty="0" err="1"/>
              <a:t>Fig</a:t>
            </a:r>
            <a:r>
              <a:rPr lang="it-IT" dirty="0"/>
              <a:t> 1.D: indice di regolamentazione tariffaria</a:t>
            </a:r>
          </a:p>
        </p:txBody>
      </p:sp>
    </p:spTree>
    <p:extLst>
      <p:ext uri="{BB962C8B-B14F-4D97-AF65-F5344CB8AC3E}">
        <p14:creationId xmlns:p14="http://schemas.microsoft.com/office/powerpoint/2010/main" val="305845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ED2F1667-3F63-44C8-8E98-BCCA2CF0994A}"/>
              </a:ext>
            </a:extLst>
          </p:cNvPr>
          <p:cNvSpPr>
            <a:spLocks noGrp="1"/>
          </p:cNvSpPr>
          <p:nvPr>
            <p:ph type="title"/>
          </p:nvPr>
        </p:nvSpPr>
        <p:spPr/>
        <p:txBody>
          <a:bodyPr/>
          <a:lstStyle/>
          <a:p>
            <a:r>
              <a:rPr lang="it-IT" dirty="0"/>
              <a:t>2. La gestione delle interdipendenze: il coordinamento</a:t>
            </a:r>
          </a:p>
        </p:txBody>
      </p:sp>
      <p:sp>
        <p:nvSpPr>
          <p:cNvPr id="4" name="Segnaposto contenuto 3">
            <a:extLst>
              <a:ext uri="{FF2B5EF4-FFF2-40B4-BE49-F238E27FC236}">
                <a16:creationId xmlns:a16="http://schemas.microsoft.com/office/drawing/2014/main" id="{9FDF55DF-AC3C-4F51-8D0B-693D3423DE5D}"/>
              </a:ext>
            </a:extLst>
          </p:cNvPr>
          <p:cNvSpPr>
            <a:spLocks noGrp="1"/>
          </p:cNvSpPr>
          <p:nvPr>
            <p:ph idx="1"/>
          </p:nvPr>
        </p:nvSpPr>
        <p:spPr/>
        <p:txBody>
          <a:bodyPr>
            <a:normAutofit/>
          </a:bodyPr>
          <a:lstStyle/>
          <a:p>
            <a:r>
              <a:rPr lang="it-IT" dirty="0"/>
              <a:t>Il coordinamento è poi motivato da </a:t>
            </a:r>
            <a:r>
              <a:rPr lang="it-IT" u="sng" dirty="0"/>
              <a:t>due principali esigenze</a:t>
            </a:r>
            <a:r>
              <a:rPr lang="it-IT" dirty="0"/>
              <a:t>:</a:t>
            </a:r>
          </a:p>
          <a:p>
            <a:pPr marL="914400" lvl="1" indent="-457200">
              <a:buFont typeface="+mj-lt"/>
              <a:buAutoNum type="alphaUcPeriod"/>
            </a:pPr>
            <a:r>
              <a:rPr lang="it-IT" sz="2800" b="1" dirty="0"/>
              <a:t>Favorire e organizzare la produzione dei beni pubblici mondiali </a:t>
            </a:r>
            <a:r>
              <a:rPr lang="it-IT" sz="2800" dirty="0"/>
              <a:t>(tutela del clima, stabilità finanziaria internazionale…)</a:t>
            </a:r>
          </a:p>
          <a:p>
            <a:pPr marL="914400" lvl="1" indent="-457200">
              <a:buFont typeface="+mj-lt"/>
              <a:buAutoNum type="alphaUcPeriod"/>
            </a:pPr>
            <a:r>
              <a:rPr lang="it-IT" sz="2800" dirty="0"/>
              <a:t>Tener conto delle </a:t>
            </a:r>
            <a:r>
              <a:rPr lang="it-IT" sz="2800" b="1" dirty="0"/>
              <a:t>interdipendenze fra paesi nell’elaborazione delle PE </a:t>
            </a:r>
            <a:r>
              <a:rPr lang="it-IT" sz="2800" dirty="0"/>
              <a:t>nazionali che influiscono in modo significativo su altri paesi (esternalità internazionali)</a:t>
            </a:r>
          </a:p>
          <a:p>
            <a:r>
              <a:rPr lang="it-IT" dirty="0"/>
              <a:t>Può avvenire con l’ausilio degli organismi internazionali (WTO, OECD, FMI…)</a:t>
            </a:r>
          </a:p>
          <a:p>
            <a:r>
              <a:rPr lang="it-IT" dirty="0"/>
              <a:t>Vediamo innanzitutto di chiarire i contenuti delle esigenze di coordinamento</a:t>
            </a:r>
          </a:p>
        </p:txBody>
      </p:sp>
    </p:spTree>
    <p:extLst>
      <p:ext uri="{BB962C8B-B14F-4D97-AF65-F5344CB8AC3E}">
        <p14:creationId xmlns:p14="http://schemas.microsoft.com/office/powerpoint/2010/main" val="179667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	I Beni Pubblici Mondiali</a:t>
            </a:r>
            <a:endParaRPr lang="en-US" dirty="0"/>
          </a:p>
        </p:txBody>
      </p:sp>
      <p:sp>
        <p:nvSpPr>
          <p:cNvPr id="6" name="Segnaposto testo 5"/>
          <p:cNvSpPr>
            <a:spLocks noGrp="1"/>
          </p:cNvSpPr>
          <p:nvPr>
            <p:ph type="body" idx="1"/>
          </p:nvPr>
        </p:nvSpPr>
        <p:spPr/>
        <p:txBody>
          <a:bodyPr/>
          <a:lstStyle/>
          <a:p>
            <a:r>
              <a:rPr lang="it-IT" dirty="0"/>
              <a:t>Perché alcuni beni pubblici non possono essere prodotti solamente entro i confini nazionali</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13</a:t>
            </a:fld>
            <a:endParaRPr lang="en-US"/>
          </a:p>
        </p:txBody>
      </p:sp>
    </p:spTree>
    <p:extLst>
      <p:ext uri="{BB962C8B-B14F-4D97-AF65-F5344CB8AC3E}">
        <p14:creationId xmlns:p14="http://schemas.microsoft.com/office/powerpoint/2010/main" val="2899170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err="1"/>
              <a:t>Definizione</a:t>
            </a:r>
            <a:r>
              <a:rPr lang="en-US" altLang="en-US" dirty="0"/>
              <a:t> </a:t>
            </a:r>
            <a:r>
              <a:rPr lang="en-US" altLang="en-US" dirty="0" err="1"/>
              <a:t>dei</a:t>
            </a:r>
            <a:r>
              <a:rPr lang="en-US" altLang="en-US" dirty="0"/>
              <a:t> Beni </a:t>
            </a:r>
            <a:r>
              <a:rPr lang="en-US" altLang="en-US" dirty="0" err="1"/>
              <a:t>pubblici</a:t>
            </a:r>
            <a:endParaRPr lang="en-US" altLang="en-US" dirty="0"/>
          </a:p>
        </p:txBody>
      </p:sp>
      <p:sp>
        <p:nvSpPr>
          <p:cNvPr id="4099" name="Rectangle 3"/>
          <p:cNvSpPr>
            <a:spLocks noGrp="1" noChangeArrowheads="1"/>
          </p:cNvSpPr>
          <p:nvPr>
            <p:ph type="body" idx="1"/>
          </p:nvPr>
        </p:nvSpPr>
        <p:spPr>
          <a:xfrm>
            <a:off x="838200" y="1825624"/>
            <a:ext cx="8580120" cy="4639183"/>
          </a:xfrm>
        </p:spPr>
        <p:txBody>
          <a:bodyPr>
            <a:normAutofit fontScale="92500" lnSpcReduction="10000"/>
          </a:bodyPr>
          <a:lstStyle/>
          <a:p>
            <a:r>
              <a:rPr lang="en-US" altLang="en-US" dirty="0"/>
              <a:t>Paul Samuelson (1954): </a:t>
            </a:r>
            <a:r>
              <a:rPr lang="it-IT" dirty="0"/>
              <a:t>“La teoria pura della spesa pubblica”. </a:t>
            </a:r>
          </a:p>
          <a:p>
            <a:pPr lvl="1"/>
            <a:r>
              <a:rPr lang="it-IT" dirty="0" err="1"/>
              <a:t>Samuelson</a:t>
            </a:r>
            <a:r>
              <a:rPr lang="it-IT" dirty="0"/>
              <a:t>, il premio Nobel 1970, nella sua opera definì un bene pubblico, o “bene di consumo collettivo” come un bene di cui tutti possono usufruire in modo tale che il suo consumo da parte di ciascun individuo non vada ad ostacolare o ad impedire il consumo di quello stesso bene da parte di un altro individuo. Questa proprietà è diventata nota con il nome di “</a:t>
            </a:r>
            <a:r>
              <a:rPr lang="it-IT" dirty="0">
                <a:solidFill>
                  <a:srgbClr val="FF0000"/>
                </a:solidFill>
              </a:rPr>
              <a:t>non rivalità</a:t>
            </a:r>
            <a:r>
              <a:rPr lang="it-IT" dirty="0"/>
              <a:t>”.</a:t>
            </a:r>
            <a:endParaRPr lang="en-US" altLang="en-US" dirty="0"/>
          </a:p>
          <a:p>
            <a:r>
              <a:rPr lang="en-US" altLang="en-US" dirty="0" err="1"/>
              <a:t>Elinor</a:t>
            </a:r>
            <a:r>
              <a:rPr lang="en-US" altLang="en-US" dirty="0"/>
              <a:t> </a:t>
            </a:r>
            <a:r>
              <a:rPr lang="en-US" altLang="en-US" dirty="0" err="1"/>
              <a:t>Ostrom</a:t>
            </a:r>
            <a:r>
              <a:rPr lang="en-US" altLang="en-US" dirty="0"/>
              <a:t> (1988): </a:t>
            </a:r>
            <a:r>
              <a:rPr lang="en-US" dirty="0"/>
              <a:t>“Governing the commons. The evolutions of institutions for collective actions”</a:t>
            </a:r>
          </a:p>
          <a:p>
            <a:pPr lvl="1"/>
            <a:r>
              <a:rPr lang="it-IT" altLang="en-US" dirty="0"/>
              <a:t>Il premio Nobel 2009 si pone il problema fondamentale di come un gruppo di soggetti (i </a:t>
            </a:r>
            <a:r>
              <a:rPr lang="it-IT" dirty="0"/>
              <a:t>“</a:t>
            </a:r>
            <a:r>
              <a:rPr lang="it-IT" dirty="0" err="1"/>
              <a:t>principals</a:t>
            </a:r>
            <a:r>
              <a:rPr lang="it-IT" dirty="0"/>
              <a:t>”), interdipendenti tra di loro, possano auto-organizzarsi e autogovernarsi al fine di ottenere benefici collettivi di lungo periodo, superando la tentazione di comportamenti free-</a:t>
            </a:r>
            <a:r>
              <a:rPr lang="it-IT" dirty="0" err="1"/>
              <a:t>riding</a:t>
            </a:r>
            <a:r>
              <a:rPr lang="it-IT" dirty="0"/>
              <a:t> e, più in generale, di tipo opportunistico. Questa proprietà è diventata nota con il nome di “</a:t>
            </a:r>
            <a:r>
              <a:rPr lang="it-IT" dirty="0">
                <a:solidFill>
                  <a:srgbClr val="FF0000"/>
                </a:solidFill>
              </a:rPr>
              <a:t>non escludibilità</a:t>
            </a:r>
            <a:r>
              <a:rPr lang="it-IT" dirty="0"/>
              <a:t>”.</a:t>
            </a:r>
            <a:endParaRPr lang="en-US" altLang="en-US" dirty="0"/>
          </a:p>
          <a:p>
            <a:pPr lvl="1"/>
            <a:endParaRPr lang="en-US" altLang="en-US" dirty="0"/>
          </a:p>
        </p:txBody>
      </p:sp>
      <p:pic>
        <p:nvPicPr>
          <p:cNvPr id="4100" name="Picture 6" descr="samu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334" y="33401"/>
            <a:ext cx="2592387"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Elinor Ostr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8052" y="3357563"/>
            <a:ext cx="25209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numero diapositiva 3"/>
          <p:cNvSpPr>
            <a:spLocks noGrp="1"/>
          </p:cNvSpPr>
          <p:nvPr>
            <p:ph type="sldNum" sz="quarter" idx="12"/>
          </p:nvPr>
        </p:nvSpPr>
        <p:spPr/>
        <p:txBody>
          <a:bodyPr/>
          <a:lstStyle/>
          <a:p>
            <a:fld id="{05F37082-10A1-4C54-A578-B5F5D1519421}" type="slidenum">
              <a:rPr lang="en-US" smtClean="0"/>
              <a:t>14</a:t>
            </a:fld>
            <a:endParaRPr lang="en-US"/>
          </a:p>
        </p:txBody>
      </p:sp>
    </p:spTree>
    <p:extLst>
      <p:ext uri="{BB962C8B-B14F-4D97-AF65-F5344CB8AC3E}">
        <p14:creationId xmlns:p14="http://schemas.microsoft.com/office/powerpoint/2010/main" val="266708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 Beni Pubblici mondiali o globali</a:t>
            </a:r>
            <a:br>
              <a:rPr lang="it-IT" dirty="0"/>
            </a:br>
            <a:r>
              <a:rPr lang="it-IT" sz="2700" dirty="0"/>
              <a:t>(cap. 2.2 vol. </a:t>
            </a:r>
            <a:r>
              <a:rPr lang="it-IT" sz="2700" dirty="0" err="1"/>
              <a:t>Bénassy-Quéré</a:t>
            </a:r>
            <a:r>
              <a:rPr lang="it-IT" sz="2700" dirty="0"/>
              <a:t>, capitolo VIII di Montalbano/Triulzi e articoli in </a:t>
            </a:r>
            <a:r>
              <a:rPr lang="it-IT" sz="2700" dirty="0" err="1"/>
              <a:t>Moodle</a:t>
            </a:r>
            <a:r>
              <a:rPr lang="it-IT" sz="2700" dirty="0"/>
              <a:t>)</a:t>
            </a:r>
            <a:endParaRPr lang="en-US" sz="2700" dirty="0"/>
          </a:p>
        </p:txBody>
      </p:sp>
      <p:sp>
        <p:nvSpPr>
          <p:cNvPr id="3" name="Segnaposto contenuto 2"/>
          <p:cNvSpPr>
            <a:spLocks noGrp="1"/>
          </p:cNvSpPr>
          <p:nvPr>
            <p:ph idx="1"/>
          </p:nvPr>
        </p:nvSpPr>
        <p:spPr>
          <a:xfrm>
            <a:off x="838200" y="1915318"/>
            <a:ext cx="10515600" cy="4351338"/>
          </a:xfrm>
        </p:spPr>
        <p:txBody>
          <a:bodyPr>
            <a:normAutofit lnSpcReduction="10000"/>
          </a:bodyPr>
          <a:lstStyle/>
          <a:p>
            <a:r>
              <a:rPr lang="it-IT" sz="2400" dirty="0"/>
              <a:t>Come evidenzia la tabella sono due le caratteristiche che li caratterizzano: l’esclusività e la rivalità</a:t>
            </a:r>
          </a:p>
          <a:p>
            <a:endParaRPr lang="it-IT" sz="2400" dirty="0"/>
          </a:p>
          <a:p>
            <a:endParaRPr lang="it-IT" sz="2400" dirty="0"/>
          </a:p>
          <a:p>
            <a:endParaRPr lang="it-IT" sz="2400" dirty="0"/>
          </a:p>
          <a:p>
            <a:endParaRPr lang="it-IT" sz="2400" dirty="0"/>
          </a:p>
          <a:p>
            <a:endParaRPr lang="it-IT" sz="2400" dirty="0"/>
          </a:p>
          <a:p>
            <a:endParaRPr lang="it-IT" sz="2400" dirty="0"/>
          </a:p>
          <a:p>
            <a:r>
              <a:rPr lang="it-IT" sz="2400" dirty="0"/>
              <a:t>Anche i beni pubblici mondiali hanno le stesse caratteristiche di quelli nazionali</a:t>
            </a:r>
          </a:p>
          <a:p>
            <a:r>
              <a:rPr lang="it-IT" sz="2400" dirty="0"/>
              <a:t>Uno dei pilastri del coordinamento delle politiche economiche internazionali è infatti la </a:t>
            </a:r>
            <a:r>
              <a:rPr lang="it-IT" sz="2400" b="1" dirty="0"/>
              <a:t>produzione</a:t>
            </a:r>
            <a:r>
              <a:rPr lang="it-IT" sz="2400" dirty="0"/>
              <a:t>, </a:t>
            </a:r>
            <a:r>
              <a:rPr lang="it-IT" sz="2400" b="1" dirty="0"/>
              <a:t>finanziamento</a:t>
            </a:r>
            <a:r>
              <a:rPr lang="it-IT" sz="2400" dirty="0"/>
              <a:t> ed </a:t>
            </a:r>
            <a:r>
              <a:rPr lang="it-IT" sz="2400" b="1" dirty="0"/>
              <a:t>organizzazione</a:t>
            </a:r>
            <a:r>
              <a:rPr lang="it-IT" sz="2400" dirty="0"/>
              <a:t> del bene pubblico</a:t>
            </a:r>
          </a:p>
          <a:p>
            <a:pPr marL="0" indent="0">
              <a:buNone/>
            </a:pPr>
            <a:endParaRPr lang="en-US" sz="2400" dirty="0"/>
          </a:p>
        </p:txBody>
      </p:sp>
      <p:pic>
        <p:nvPicPr>
          <p:cNvPr id="2050" name="Picture 2" descr="https://www.pandoracampus.it/pandora/Packageoperation/getfulltextpreviewimage/BookRelease/Darwin:BOOK_RELEASE:428/docbookId/_23__cap_02_tab2.1_38/imagePath/images%7Cchapter02%7Cpreview_tab2_1.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02" y="2636396"/>
            <a:ext cx="8879064" cy="2534571"/>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6249275" y="4090987"/>
            <a:ext cx="3447288" cy="832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numero diapositiva 6"/>
          <p:cNvSpPr>
            <a:spLocks noGrp="1"/>
          </p:cNvSpPr>
          <p:nvPr>
            <p:ph type="sldNum" sz="quarter" idx="12"/>
          </p:nvPr>
        </p:nvSpPr>
        <p:spPr/>
        <p:txBody>
          <a:bodyPr/>
          <a:lstStyle/>
          <a:p>
            <a:fld id="{05F37082-10A1-4C54-A578-B5F5D1519421}" type="slidenum">
              <a:rPr lang="en-US" smtClean="0"/>
              <a:t>15</a:t>
            </a:fld>
            <a:endParaRPr lang="en-US"/>
          </a:p>
        </p:txBody>
      </p:sp>
    </p:spTree>
    <p:extLst>
      <p:ext uri="{BB962C8B-B14F-4D97-AF65-F5344CB8AC3E}">
        <p14:creationId xmlns:p14="http://schemas.microsoft.com/office/powerpoint/2010/main" val="403651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6D75949-3888-4EA7-81C2-E1867AC8EE34}"/>
              </a:ext>
            </a:extLst>
          </p:cNvPr>
          <p:cNvPicPr>
            <a:picLocks noChangeAspect="1"/>
          </p:cNvPicPr>
          <p:nvPr/>
        </p:nvPicPr>
        <p:blipFill>
          <a:blip r:embed="rId2"/>
          <a:stretch>
            <a:fillRect/>
          </a:stretch>
        </p:blipFill>
        <p:spPr>
          <a:xfrm>
            <a:off x="5901324" y="-61103"/>
            <a:ext cx="4620292" cy="7093583"/>
          </a:xfrm>
          <a:prstGeom prst="rect">
            <a:avLst/>
          </a:prstGeom>
        </p:spPr>
      </p:pic>
      <p:sp>
        <p:nvSpPr>
          <p:cNvPr id="2" name="Titolo 1"/>
          <p:cNvSpPr>
            <a:spLocks noGrp="1"/>
          </p:cNvSpPr>
          <p:nvPr>
            <p:ph type="title"/>
          </p:nvPr>
        </p:nvSpPr>
        <p:spPr>
          <a:xfrm>
            <a:off x="559468" y="998600"/>
            <a:ext cx="5111815" cy="1325563"/>
          </a:xfrm>
        </p:spPr>
        <p:txBody>
          <a:bodyPr>
            <a:noAutofit/>
          </a:bodyPr>
          <a:lstStyle/>
          <a:p>
            <a:r>
              <a:rPr lang="it-IT" sz="3200" dirty="0"/>
              <a:t>Considerando il mix dei beni pubblici nazionali e globali, si possono definire i limiti dei BPG e le interazioni tra competenze nazionali e interdipendenze globali; ad es:</a:t>
            </a:r>
            <a:endParaRPr lang="en-US" sz="3200" dirty="0"/>
          </a:p>
        </p:txBody>
      </p:sp>
      <p:sp>
        <p:nvSpPr>
          <p:cNvPr id="5" name="Segnaposto contenuto 4"/>
          <p:cNvSpPr>
            <a:spLocks noGrp="1"/>
          </p:cNvSpPr>
          <p:nvPr>
            <p:ph idx="1"/>
          </p:nvPr>
        </p:nvSpPr>
        <p:spPr>
          <a:xfrm>
            <a:off x="806514" y="3103061"/>
            <a:ext cx="4930942" cy="3253289"/>
          </a:xfrm>
        </p:spPr>
        <p:txBody>
          <a:bodyPr/>
          <a:lstStyle/>
          <a:p>
            <a:r>
              <a:rPr lang="it-IT" dirty="0"/>
              <a:t>Difesa nazionale versus sicurezza internazionale</a:t>
            </a:r>
          </a:p>
          <a:p>
            <a:r>
              <a:rPr lang="it-IT" dirty="0"/>
              <a:t>Mare aperto versus delimitazione dell’area costiera di ogni Stato</a:t>
            </a:r>
          </a:p>
          <a:p>
            <a:r>
              <a:rPr lang="it-IT" dirty="0"/>
              <a:t>Telecomunicazioni: non rivali, ma escludibili</a:t>
            </a:r>
            <a:endParaRPr lang="en-US" dirty="0"/>
          </a:p>
        </p:txBody>
      </p:sp>
      <p:sp>
        <p:nvSpPr>
          <p:cNvPr id="4" name="CasellaDiTesto 3"/>
          <p:cNvSpPr txBox="1"/>
          <p:nvPr/>
        </p:nvSpPr>
        <p:spPr>
          <a:xfrm>
            <a:off x="256031" y="6272784"/>
            <a:ext cx="5284689" cy="523220"/>
          </a:xfrm>
          <a:prstGeom prst="rect">
            <a:avLst/>
          </a:prstGeom>
          <a:noFill/>
        </p:spPr>
        <p:txBody>
          <a:bodyPr wrap="square" rtlCol="0">
            <a:spAutoFit/>
          </a:bodyPr>
          <a:lstStyle/>
          <a:p>
            <a:r>
              <a:rPr lang="it-IT" sz="1400" i="1" dirty="0"/>
              <a:t>Fonte: </a:t>
            </a:r>
            <a:r>
              <a:rPr lang="it-IT" sz="1400" i="1" dirty="0" err="1"/>
              <a:t>Kaul</a:t>
            </a:r>
            <a:r>
              <a:rPr lang="it-IT" sz="1400" i="1" dirty="0"/>
              <a:t> &amp; Mendoza, 2011 – How to </a:t>
            </a:r>
            <a:r>
              <a:rPr lang="it-IT" sz="1400" i="1" dirty="0" err="1"/>
              <a:t>Improve</a:t>
            </a:r>
            <a:r>
              <a:rPr lang="it-IT" sz="1400" i="1" dirty="0"/>
              <a:t> the </a:t>
            </a:r>
            <a:r>
              <a:rPr lang="it-IT" sz="1400" i="1" dirty="0" err="1"/>
              <a:t>Provision</a:t>
            </a:r>
            <a:r>
              <a:rPr lang="it-IT" sz="1400" i="1" dirty="0"/>
              <a:t> of Global Public </a:t>
            </a:r>
            <a:r>
              <a:rPr lang="it-IT" sz="1400" i="1" dirty="0" err="1"/>
              <a:t>Goods</a:t>
            </a:r>
            <a:endParaRPr lang="en-US" sz="1400" i="1" dirty="0"/>
          </a:p>
        </p:txBody>
      </p:sp>
      <p:sp>
        <p:nvSpPr>
          <p:cNvPr id="6" name="Segnaposto numero diapositiva 5"/>
          <p:cNvSpPr>
            <a:spLocks noGrp="1"/>
          </p:cNvSpPr>
          <p:nvPr>
            <p:ph type="sldNum" sz="quarter" idx="12"/>
          </p:nvPr>
        </p:nvSpPr>
        <p:spPr/>
        <p:txBody>
          <a:bodyPr/>
          <a:lstStyle/>
          <a:p>
            <a:fld id="{05F37082-10A1-4C54-A578-B5F5D1519421}" type="slidenum">
              <a:rPr lang="en-US" smtClean="0"/>
              <a:t>16</a:t>
            </a:fld>
            <a:endParaRPr lang="en-US"/>
          </a:p>
        </p:txBody>
      </p:sp>
      <p:sp>
        <p:nvSpPr>
          <p:cNvPr id="7" name="CasellaDiTesto 6"/>
          <p:cNvSpPr txBox="1"/>
          <p:nvPr/>
        </p:nvSpPr>
        <p:spPr>
          <a:xfrm>
            <a:off x="10348795" y="2591160"/>
            <a:ext cx="1721601"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2+4 armonizzazione delle politiche nazionali</a:t>
            </a:r>
            <a:endParaRPr lang="en-US" dirty="0"/>
          </a:p>
        </p:txBody>
      </p:sp>
    </p:spTree>
    <p:extLst>
      <p:ext uri="{BB962C8B-B14F-4D97-AF65-F5344CB8AC3E}">
        <p14:creationId xmlns:p14="http://schemas.microsoft.com/office/powerpoint/2010/main" val="124491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caratteristiche del bene pubblico: produzione</a:t>
            </a:r>
            <a:endParaRPr lang="en-US" dirty="0"/>
          </a:p>
        </p:txBody>
      </p:sp>
      <p:sp>
        <p:nvSpPr>
          <p:cNvPr id="3" name="Segnaposto contenuto 2"/>
          <p:cNvSpPr>
            <a:spLocks noGrp="1"/>
          </p:cNvSpPr>
          <p:nvPr>
            <p:ph idx="1"/>
          </p:nvPr>
        </p:nvSpPr>
        <p:spPr/>
        <p:txBody>
          <a:bodyPr>
            <a:normAutofit fontScale="85000" lnSpcReduction="10000"/>
          </a:bodyPr>
          <a:lstStyle/>
          <a:p>
            <a:r>
              <a:rPr lang="it-IT" dirty="0"/>
              <a:t>Il problema principale in questo caso è </a:t>
            </a:r>
            <a:r>
              <a:rPr lang="it-IT" dirty="0">
                <a:solidFill>
                  <a:srgbClr val="FF0000"/>
                </a:solidFill>
              </a:rPr>
              <a:t>l’attribuzione di un valore sociale al bene pubblico</a:t>
            </a:r>
            <a:r>
              <a:rPr lang="it-IT" dirty="0"/>
              <a:t>, mentre è molto semplice quella a un bene privato, poiché il suo valore sociale corrisponde al valore privato</a:t>
            </a:r>
          </a:p>
          <a:p>
            <a:r>
              <a:rPr lang="it-IT" dirty="0"/>
              <a:t>Questo comporta la difficoltà a </a:t>
            </a:r>
            <a:r>
              <a:rPr lang="it-IT" dirty="0">
                <a:solidFill>
                  <a:srgbClr val="FF0000"/>
                </a:solidFill>
              </a:rPr>
              <a:t>determinare quale sia il miglior livello di produzione dei beni pubblici</a:t>
            </a:r>
            <a:r>
              <a:rPr lang="it-IT" dirty="0"/>
              <a:t>, che la teoria afferma essere subottimale</a:t>
            </a:r>
          </a:p>
          <a:p>
            <a:r>
              <a:rPr lang="it-IT" dirty="0"/>
              <a:t>Occorre anche osservare però, che </a:t>
            </a:r>
            <a:r>
              <a:rPr lang="it-IT" dirty="0">
                <a:solidFill>
                  <a:srgbClr val="FF0000"/>
                </a:solidFill>
              </a:rPr>
              <a:t>questi beni non sarebbero prodotti in assenza di intervento pubblico</a:t>
            </a:r>
            <a:r>
              <a:rPr lang="it-IT" dirty="0"/>
              <a:t> (nessuno si è curato per secoli della salubrità dell’aria o della qualità dell’acqua – il primo giorno di primavera è oggi la giornata mondiale dell’acqua!)</a:t>
            </a:r>
          </a:p>
          <a:p>
            <a:r>
              <a:rPr lang="it-IT" dirty="0"/>
              <a:t>Questo è anche l’approccio che viene usato nella discussione </a:t>
            </a:r>
            <a:r>
              <a:rPr lang="it-IT" b="1" dirty="0"/>
              <a:t>sulla </a:t>
            </a:r>
            <a:r>
              <a:rPr lang="it-IT" b="1" i="1" dirty="0" err="1"/>
              <a:t>governance</a:t>
            </a:r>
            <a:r>
              <a:rPr lang="it-IT" b="1" dirty="0"/>
              <a:t> mondiale </a:t>
            </a:r>
            <a:r>
              <a:rPr lang="it-IT" dirty="0"/>
              <a:t>per quanto riguarda, ad es. la difesa del clima, la gestione delle risorse, la stabilità finanziaria, la lotta alle pandemie. </a:t>
            </a:r>
            <a:r>
              <a:rPr lang="it-IT" u="sng" dirty="0"/>
              <a:t>Tutti beni pubblici globali richiedono </a:t>
            </a:r>
            <a:r>
              <a:rPr lang="it-IT" b="1" u="sng" dirty="0"/>
              <a:t>una cooperazione tra stati</a:t>
            </a:r>
            <a:r>
              <a:rPr lang="it-IT" u="sng" dirty="0"/>
              <a:t>, data l’assenza di un governo mondiale</a:t>
            </a:r>
            <a:r>
              <a:rPr lang="it-IT" dirty="0"/>
              <a:t>.</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17</a:t>
            </a:fld>
            <a:endParaRPr lang="en-US"/>
          </a:p>
        </p:txBody>
      </p:sp>
    </p:spTree>
    <p:extLst>
      <p:ext uri="{BB962C8B-B14F-4D97-AF65-F5344CB8AC3E}">
        <p14:creationId xmlns:p14="http://schemas.microsoft.com/office/powerpoint/2010/main" val="7453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Ruolo dei governi in presenza di beni pubblici: finanziamento</a:t>
            </a:r>
            <a:endParaRPr lang="en-US" dirty="0"/>
          </a:p>
        </p:txBody>
      </p:sp>
      <p:sp>
        <p:nvSpPr>
          <p:cNvPr id="3" name="Segnaposto contenuto 2"/>
          <p:cNvSpPr>
            <a:spLocks noGrp="1"/>
          </p:cNvSpPr>
          <p:nvPr>
            <p:ph idx="1"/>
          </p:nvPr>
        </p:nvSpPr>
        <p:spPr/>
        <p:txBody>
          <a:bodyPr>
            <a:normAutofit/>
          </a:bodyPr>
          <a:lstStyle/>
          <a:p>
            <a:r>
              <a:rPr lang="it-IT" dirty="0"/>
              <a:t>Usare il potere istituzionale proprio dei governi per ottenere le </a:t>
            </a:r>
            <a:r>
              <a:rPr lang="it-IT" dirty="0">
                <a:solidFill>
                  <a:srgbClr val="FF0000"/>
                </a:solidFill>
              </a:rPr>
              <a:t>risorse finanziarie</a:t>
            </a:r>
            <a:r>
              <a:rPr lang="it-IT" dirty="0"/>
              <a:t> da destinare alla produzione dei beni pubblici</a:t>
            </a:r>
          </a:p>
          <a:p>
            <a:r>
              <a:rPr lang="it-IT" dirty="0"/>
              <a:t>Assicurare la </a:t>
            </a:r>
            <a:r>
              <a:rPr lang="it-IT" dirty="0">
                <a:solidFill>
                  <a:srgbClr val="FF0000"/>
                </a:solidFill>
              </a:rPr>
              <a:t>rimozione delle barriere </a:t>
            </a:r>
            <a:r>
              <a:rPr lang="it-IT" dirty="0"/>
              <a:t>per l’accesso ai beni pubblici</a:t>
            </a:r>
          </a:p>
          <a:p>
            <a:r>
              <a:rPr lang="it-IT" dirty="0"/>
              <a:t>Qual è il </a:t>
            </a:r>
            <a:r>
              <a:rPr lang="it-IT" dirty="0">
                <a:solidFill>
                  <a:srgbClr val="FF0000"/>
                </a:solidFill>
              </a:rPr>
              <a:t>livello di governo </a:t>
            </a:r>
            <a:r>
              <a:rPr lang="it-IT" dirty="0"/>
              <a:t>più adatto?</a:t>
            </a:r>
          </a:p>
          <a:p>
            <a:pPr lvl="1"/>
            <a:r>
              <a:rPr lang="it-IT" b="1" dirty="0"/>
              <a:t>Nazionale</a:t>
            </a:r>
            <a:r>
              <a:rPr lang="it-IT" dirty="0"/>
              <a:t>: offerta egualitaria e indiscriminata del BP (es. difesa)</a:t>
            </a:r>
          </a:p>
          <a:p>
            <a:pPr lvl="1"/>
            <a:r>
              <a:rPr lang="it-IT" b="1" dirty="0"/>
              <a:t>Locale</a:t>
            </a:r>
            <a:r>
              <a:rPr lang="it-IT" dirty="0"/>
              <a:t>: scuole, ospedali, trasporto pubblico o istruzione (talvolta). Per assicurare tali beni si elevano imposte locali e si afferma spesso che gli elettori «votano con i pedi», costringendo gli eletti a livello locale a mettersi in competizione tra loro, ma con un risultato positivo: </a:t>
            </a:r>
            <a:r>
              <a:rPr lang="it-IT" u="sng" dirty="0"/>
              <a:t>procurare beni pubblici meno costosi e di più elevata qualità</a:t>
            </a:r>
            <a:r>
              <a:rPr lang="it-IT" dirty="0"/>
              <a:t>.</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18</a:t>
            </a:fld>
            <a:endParaRPr lang="en-US"/>
          </a:p>
        </p:txBody>
      </p:sp>
    </p:spTree>
    <p:extLst>
      <p:ext uri="{BB962C8B-B14F-4D97-AF65-F5344CB8AC3E}">
        <p14:creationId xmlns:p14="http://schemas.microsoft.com/office/powerpoint/2010/main" val="290269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assunzioni di base: organizzazione</a:t>
            </a:r>
            <a:endParaRPr lang="en-US" dirty="0"/>
          </a:p>
        </p:txBody>
      </p:sp>
      <p:sp>
        <p:nvSpPr>
          <p:cNvPr id="3" name="Segnaposto contenuto 2"/>
          <p:cNvSpPr>
            <a:spLocks noGrp="1"/>
          </p:cNvSpPr>
          <p:nvPr>
            <p:ph idx="1"/>
          </p:nvPr>
        </p:nvSpPr>
        <p:spPr/>
        <p:txBody>
          <a:bodyPr/>
          <a:lstStyle/>
          <a:p>
            <a:r>
              <a:rPr lang="it-IT" dirty="0"/>
              <a:t>I beni pubblici sono </a:t>
            </a:r>
            <a:r>
              <a:rPr lang="it-IT" b="1" dirty="0"/>
              <a:t>prodotti in modo più efficiente </a:t>
            </a:r>
            <a:r>
              <a:rPr lang="it-IT" dirty="0"/>
              <a:t>se </a:t>
            </a:r>
            <a:r>
              <a:rPr lang="it-IT" dirty="0">
                <a:solidFill>
                  <a:srgbClr val="FF0000"/>
                </a:solidFill>
              </a:rPr>
              <a:t>i gruppi di consumatori e di acquirenti è </a:t>
            </a:r>
            <a:r>
              <a:rPr lang="it-IT" b="1" dirty="0">
                <a:solidFill>
                  <a:srgbClr val="FF0000"/>
                </a:solidFill>
              </a:rPr>
              <a:t>piccolo</a:t>
            </a:r>
            <a:r>
              <a:rPr lang="it-IT" dirty="0">
                <a:solidFill>
                  <a:srgbClr val="FF0000"/>
                </a:solidFill>
              </a:rPr>
              <a:t>, </a:t>
            </a:r>
            <a:r>
              <a:rPr lang="it-IT" b="1" dirty="0">
                <a:solidFill>
                  <a:srgbClr val="FF0000"/>
                </a:solidFill>
              </a:rPr>
              <a:t>controllato</a:t>
            </a:r>
            <a:r>
              <a:rPr lang="it-IT" dirty="0">
                <a:solidFill>
                  <a:srgbClr val="FF0000"/>
                </a:solidFill>
              </a:rPr>
              <a:t> e </a:t>
            </a:r>
            <a:r>
              <a:rPr lang="it-IT" b="1" dirty="0">
                <a:solidFill>
                  <a:srgbClr val="FF0000"/>
                </a:solidFill>
              </a:rPr>
              <a:t>coeso</a:t>
            </a:r>
          </a:p>
          <a:p>
            <a:r>
              <a:rPr lang="it-IT" dirty="0"/>
              <a:t>In ogni altra situazione i «</a:t>
            </a:r>
            <a:r>
              <a:rPr lang="it-IT" dirty="0">
                <a:solidFill>
                  <a:srgbClr val="FF0000"/>
                </a:solidFill>
              </a:rPr>
              <a:t>free </a:t>
            </a:r>
            <a:r>
              <a:rPr lang="it-IT" dirty="0" err="1">
                <a:solidFill>
                  <a:srgbClr val="FF0000"/>
                </a:solidFill>
              </a:rPr>
              <a:t>riders</a:t>
            </a:r>
            <a:r>
              <a:rPr lang="it-IT" dirty="0"/>
              <a:t>» aumenteranno</a:t>
            </a:r>
          </a:p>
          <a:p>
            <a:r>
              <a:rPr lang="it-IT" dirty="0"/>
              <a:t>Allo stesso modo però, il numero di «free </a:t>
            </a:r>
            <a:r>
              <a:rPr lang="it-IT" dirty="0" err="1"/>
              <a:t>riders</a:t>
            </a:r>
            <a:r>
              <a:rPr lang="it-IT" dirty="0"/>
              <a:t>» può aumentare anche per i mali pubblici (gas serra, inquinamento, povertà, malattie infettive…)</a:t>
            </a:r>
          </a:p>
          <a:p>
            <a:r>
              <a:rPr lang="it-IT" dirty="0"/>
              <a:t>In quale modo la Globalizzazione influisce sulla produzione dei beni pubblici e come può controllare il fenomeno del free-</a:t>
            </a:r>
            <a:r>
              <a:rPr lang="it-IT" dirty="0" err="1"/>
              <a:t>riding</a:t>
            </a:r>
            <a:r>
              <a:rPr lang="it-IT" dirty="0"/>
              <a:t>?</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19</a:t>
            </a:fld>
            <a:endParaRPr lang="en-US"/>
          </a:p>
        </p:txBody>
      </p:sp>
    </p:spTree>
    <p:extLst>
      <p:ext uri="{BB962C8B-B14F-4D97-AF65-F5344CB8AC3E}">
        <p14:creationId xmlns:p14="http://schemas.microsoft.com/office/powerpoint/2010/main" val="283901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L’interdipendenza nella PE internazionale</a:t>
            </a:r>
            <a:endParaRPr lang="en-US" dirty="0"/>
          </a:p>
        </p:txBody>
      </p:sp>
      <p:sp>
        <p:nvSpPr>
          <p:cNvPr id="3" name="Segnaposto contenuto 2"/>
          <p:cNvSpPr>
            <a:spLocks noGrp="1"/>
          </p:cNvSpPr>
          <p:nvPr>
            <p:ph idx="1"/>
          </p:nvPr>
        </p:nvSpPr>
        <p:spPr/>
        <p:txBody>
          <a:bodyPr>
            <a:normAutofit fontScale="77500" lnSpcReduction="20000"/>
          </a:bodyPr>
          <a:lstStyle/>
          <a:p>
            <a:r>
              <a:rPr lang="it-IT" dirty="0"/>
              <a:t>Finora abbiamo visto la PE come strumento per modellare l’andamento dei sistemi economici e risolvere eventuali problemi di crescita, instabilità o distributivi, indicando anche i limiti dell’azione pubblica, ma non abbiamo visto quali siano gli effetti di tali decisioni su altri paesi</a:t>
            </a:r>
          </a:p>
          <a:p>
            <a:r>
              <a:rPr lang="it-IT" b="1" dirty="0"/>
              <a:t>L’interdipendenza tra istituzioni internazionali è sempre crescente </a:t>
            </a:r>
            <a:r>
              <a:rPr lang="it-IT" dirty="0"/>
              <a:t>nel mondo globale, così </a:t>
            </a:r>
            <a:r>
              <a:rPr lang="it-IT" u="sng" dirty="0"/>
              <a:t>le politiche dei singoli paesi possono essere limitate da trattati o accordi internazionali</a:t>
            </a:r>
          </a:p>
          <a:p>
            <a:r>
              <a:rPr lang="it-IT" dirty="0"/>
              <a:t>Inoltre abbiamo già visto nel corso delle lezioni precedenti che competenze importanti sono trasferite alle regioni, alle istituzione dell’UE o ad autorità nazionali e territoriali, ma anche ad istituzioni internazionali (separazione orizzontale)</a:t>
            </a:r>
          </a:p>
          <a:p>
            <a:r>
              <a:rPr lang="it-IT" dirty="0"/>
              <a:t>Il territorio diventa un concetto sempre più ampio fino a comprendere il mondo itero (</a:t>
            </a:r>
            <a:r>
              <a:rPr lang="it-IT" dirty="0">
                <a:solidFill>
                  <a:srgbClr val="FF0000"/>
                </a:solidFill>
              </a:rPr>
              <a:t>globalizzazione</a:t>
            </a:r>
            <a:r>
              <a:rPr lang="it-IT" dirty="0"/>
              <a:t>), poiché gli effetti delle decisioni di singoli paesi causano problemi all’intero pianeta (gas serra, pandemie) o interagiscono con lo scambio di risorse naturali, merci, servizi, lavoro, con la mobilità delle persone, la circolazione di capitali ecc. </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2</a:t>
            </a:fld>
            <a:endParaRPr lang="en-US"/>
          </a:p>
        </p:txBody>
      </p:sp>
    </p:spTree>
    <p:extLst>
      <p:ext uri="{BB962C8B-B14F-4D97-AF65-F5344CB8AC3E}">
        <p14:creationId xmlns:p14="http://schemas.microsoft.com/office/powerpoint/2010/main" val="53991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Globalizzazione e beni pubblici: produzione, finanziamento, organizzazione</a:t>
            </a:r>
            <a:endParaRPr lang="en-US" dirty="0"/>
          </a:p>
        </p:txBody>
      </p:sp>
      <p:sp>
        <p:nvSpPr>
          <p:cNvPr id="3" name="Segnaposto contenuto 2"/>
          <p:cNvSpPr>
            <a:spLocks noGrp="1"/>
          </p:cNvSpPr>
          <p:nvPr>
            <p:ph idx="1"/>
          </p:nvPr>
        </p:nvSpPr>
        <p:spPr/>
        <p:txBody>
          <a:bodyPr>
            <a:normAutofit lnSpcReduction="10000"/>
          </a:bodyPr>
          <a:lstStyle/>
          <a:p>
            <a:r>
              <a:rPr lang="it-IT" dirty="0"/>
              <a:t>Come riuscire a fornire Beni Pubblici Globali? Una lettura </a:t>
            </a:r>
            <a:r>
              <a:rPr lang="it-IT" dirty="0">
                <a:hlinkClick r:id="rId2"/>
              </a:rPr>
              <a:t>UE</a:t>
            </a:r>
            <a:endParaRPr lang="it-IT" dirty="0"/>
          </a:p>
          <a:p>
            <a:r>
              <a:rPr lang="it-IT" dirty="0"/>
              <a:t>Gli Stati competono tra loro per la </a:t>
            </a:r>
            <a:r>
              <a:rPr lang="it-IT" dirty="0">
                <a:solidFill>
                  <a:srgbClr val="FF0000"/>
                </a:solidFill>
              </a:rPr>
              <a:t>localizzazione delle attività di produzione </a:t>
            </a:r>
            <a:r>
              <a:rPr lang="it-IT" dirty="0"/>
              <a:t>con un doppio effetto:</a:t>
            </a:r>
          </a:p>
          <a:p>
            <a:pPr lvl="1"/>
            <a:r>
              <a:rPr lang="it-IT" dirty="0"/>
              <a:t>Sono forzati a produrre </a:t>
            </a:r>
            <a:r>
              <a:rPr lang="it-IT" dirty="0">
                <a:solidFill>
                  <a:srgbClr val="FF0000"/>
                </a:solidFill>
              </a:rPr>
              <a:t>beni pubblici migliori</a:t>
            </a:r>
          </a:p>
          <a:p>
            <a:pPr lvl="1"/>
            <a:r>
              <a:rPr lang="it-IT" dirty="0"/>
              <a:t>Hanno maggiori </a:t>
            </a:r>
            <a:r>
              <a:rPr lang="it-IT" dirty="0">
                <a:solidFill>
                  <a:srgbClr val="FF0000"/>
                </a:solidFill>
              </a:rPr>
              <a:t>problemi nella tassazione dei consumatori </a:t>
            </a:r>
            <a:r>
              <a:rPr lang="it-IT" dirty="0"/>
              <a:t>di quei beni e il free-</a:t>
            </a:r>
            <a:r>
              <a:rPr lang="it-IT" dirty="0" err="1"/>
              <a:t>riding</a:t>
            </a:r>
            <a:r>
              <a:rPr lang="it-IT" dirty="0"/>
              <a:t> si diffonde rapidamente</a:t>
            </a:r>
          </a:p>
          <a:p>
            <a:r>
              <a:rPr lang="it-IT" dirty="0"/>
              <a:t>Il metodo più diffuso è quello dell’appalto pubblico (</a:t>
            </a:r>
            <a:r>
              <a:rPr lang="it-IT" dirty="0">
                <a:hlinkClick r:id="rId3"/>
              </a:rPr>
              <a:t>UNPD</a:t>
            </a:r>
            <a:r>
              <a:rPr lang="it-IT" dirty="0"/>
              <a:t>)</a:t>
            </a:r>
          </a:p>
          <a:p>
            <a:pPr lvl="1"/>
            <a:r>
              <a:rPr lang="it-IT" dirty="0"/>
              <a:t>Tale metodo richiede la </a:t>
            </a:r>
            <a:r>
              <a:rPr lang="it-IT" dirty="0">
                <a:solidFill>
                  <a:srgbClr val="FF0000"/>
                </a:solidFill>
              </a:rPr>
              <a:t>collaborazione di tutti</a:t>
            </a:r>
          </a:p>
          <a:p>
            <a:pPr lvl="1"/>
            <a:r>
              <a:rPr lang="it-IT" dirty="0"/>
              <a:t>Come nel caso dei tributi, </a:t>
            </a:r>
            <a:r>
              <a:rPr lang="it-IT" dirty="0">
                <a:solidFill>
                  <a:srgbClr val="FF0000"/>
                </a:solidFill>
              </a:rPr>
              <a:t>il peso maggiore è sopportato da chi ha maggiori capacità contributive</a:t>
            </a:r>
          </a:p>
          <a:p>
            <a:pPr lvl="1"/>
            <a:r>
              <a:rPr lang="it-IT" dirty="0"/>
              <a:t>Può assumere </a:t>
            </a:r>
            <a:r>
              <a:rPr lang="it-IT" dirty="0">
                <a:solidFill>
                  <a:srgbClr val="FF0000"/>
                </a:solidFill>
              </a:rPr>
              <a:t>forme diverse</a:t>
            </a:r>
            <a:endParaRPr lang="en-US" dirty="0">
              <a:solidFill>
                <a:srgbClr val="FF0000"/>
              </a:solidFill>
            </a:endParaRPr>
          </a:p>
        </p:txBody>
      </p:sp>
      <p:sp>
        <p:nvSpPr>
          <p:cNvPr id="4" name="Segnaposto numero diapositiva 3"/>
          <p:cNvSpPr>
            <a:spLocks noGrp="1"/>
          </p:cNvSpPr>
          <p:nvPr>
            <p:ph type="sldNum" sz="quarter" idx="12"/>
          </p:nvPr>
        </p:nvSpPr>
        <p:spPr/>
        <p:txBody>
          <a:bodyPr/>
          <a:lstStyle/>
          <a:p>
            <a:fld id="{05F37082-10A1-4C54-A578-B5F5D1519421}" type="slidenum">
              <a:rPr lang="en-US" smtClean="0"/>
              <a:t>20</a:t>
            </a:fld>
            <a:endParaRPr lang="en-US"/>
          </a:p>
        </p:txBody>
      </p:sp>
    </p:spTree>
    <p:extLst>
      <p:ext uri="{BB962C8B-B14F-4D97-AF65-F5344CB8AC3E}">
        <p14:creationId xmlns:p14="http://schemas.microsoft.com/office/powerpoint/2010/main" val="1116512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responsabilità nella produzione</a:t>
            </a:r>
            <a:endParaRPr lang="en-US" dirty="0"/>
          </a:p>
        </p:txBody>
      </p:sp>
      <p:sp>
        <p:nvSpPr>
          <p:cNvPr id="3" name="Segnaposto contenuto 2"/>
          <p:cNvSpPr>
            <a:spLocks noGrp="1"/>
          </p:cNvSpPr>
          <p:nvPr>
            <p:ph idx="1"/>
          </p:nvPr>
        </p:nvSpPr>
        <p:spPr/>
        <p:txBody>
          <a:bodyPr/>
          <a:lstStyle/>
          <a:p>
            <a:r>
              <a:rPr lang="it-IT" dirty="0"/>
              <a:t>Ogni Stato sovrano può decidere in modo autonomo di </a:t>
            </a:r>
            <a:r>
              <a:rPr lang="it-IT" dirty="0">
                <a:solidFill>
                  <a:srgbClr val="FF0000"/>
                </a:solidFill>
              </a:rPr>
              <a:t>limitare l’inquinamento</a:t>
            </a:r>
          </a:p>
          <a:p>
            <a:r>
              <a:rPr lang="it-IT" dirty="0"/>
              <a:t>Ogni Stato può contribuire alla </a:t>
            </a:r>
            <a:r>
              <a:rPr lang="it-IT" dirty="0">
                <a:solidFill>
                  <a:srgbClr val="FF0000"/>
                </a:solidFill>
              </a:rPr>
              <a:t>stabilità internazionale</a:t>
            </a:r>
          </a:p>
          <a:p>
            <a:r>
              <a:rPr lang="it-IT" dirty="0"/>
              <a:t>Ogni Stato può procurare </a:t>
            </a:r>
            <a:r>
              <a:rPr lang="it-IT" dirty="0">
                <a:solidFill>
                  <a:srgbClr val="FF0000"/>
                </a:solidFill>
              </a:rPr>
              <a:t>aiuti autonomi </a:t>
            </a:r>
            <a:r>
              <a:rPr lang="it-IT" dirty="0"/>
              <a:t>allo sviluppo</a:t>
            </a:r>
          </a:p>
          <a:p>
            <a:r>
              <a:rPr lang="it-IT" dirty="0"/>
              <a:t>…ma può anche incaricare altri agenti come le organizzazioni internazionali</a:t>
            </a:r>
          </a:p>
          <a:p>
            <a:pPr lvl="1"/>
            <a:r>
              <a:rPr lang="it-IT" dirty="0"/>
              <a:t>Il controllo rimane comunque nelle mani di </a:t>
            </a:r>
            <a:r>
              <a:rPr lang="it-IT" dirty="0">
                <a:solidFill>
                  <a:srgbClr val="FF0000"/>
                </a:solidFill>
              </a:rPr>
              <a:t>pochi agenti </a:t>
            </a:r>
            <a:r>
              <a:rPr lang="it-IT" dirty="0"/>
              <a:t>(i governi o i loro ministeri, le loro agenzie…)</a:t>
            </a:r>
          </a:p>
          <a:p>
            <a:pPr lvl="1"/>
            <a:r>
              <a:rPr lang="it-IT" dirty="0"/>
              <a:t>Le organizzazioni internazionali hanno un </a:t>
            </a:r>
            <a:r>
              <a:rPr lang="it-IT" dirty="0">
                <a:solidFill>
                  <a:srgbClr val="FF0000"/>
                </a:solidFill>
              </a:rPr>
              <a:t>potere coercitivo limitato </a:t>
            </a:r>
            <a:r>
              <a:rPr lang="it-IT" dirty="0"/>
              <a:t>nel confronto degli stati membri o di singoli agenti (ad es. le multinazionali)</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21</a:t>
            </a:fld>
            <a:endParaRPr lang="en-US"/>
          </a:p>
        </p:txBody>
      </p:sp>
    </p:spTree>
    <p:extLst>
      <p:ext uri="{BB962C8B-B14F-4D97-AF65-F5344CB8AC3E}">
        <p14:creationId xmlns:p14="http://schemas.microsoft.com/office/powerpoint/2010/main" val="345204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Cosa viene richiesto per produrre un bene pubblico?</a:t>
            </a:r>
            <a:endParaRPr lang="en-US" dirty="0"/>
          </a:p>
        </p:txBody>
      </p:sp>
      <p:sp>
        <p:nvSpPr>
          <p:cNvPr id="4" name="Segnaposto contenuto 3"/>
          <p:cNvSpPr>
            <a:spLocks noGrp="1"/>
          </p:cNvSpPr>
          <p:nvPr>
            <p:ph idx="1"/>
          </p:nvPr>
        </p:nvSpPr>
        <p:spPr/>
        <p:txBody>
          <a:bodyPr>
            <a:normAutofit lnSpcReduction="10000"/>
          </a:bodyPr>
          <a:lstStyle/>
          <a:p>
            <a:r>
              <a:rPr lang="it-IT" u="sng" dirty="0"/>
              <a:t>Problema di Agenzia</a:t>
            </a:r>
            <a:r>
              <a:rPr lang="it-IT" dirty="0"/>
              <a:t>: chi pagherà per quel bene?</a:t>
            </a:r>
          </a:p>
          <a:p>
            <a:r>
              <a:rPr lang="it-IT" u="sng" dirty="0"/>
              <a:t>Implementazione</a:t>
            </a:r>
            <a:r>
              <a:rPr lang="it-IT" dirty="0"/>
              <a:t>: come assicurarsi che le azioni abbiano luogo?</a:t>
            </a:r>
          </a:p>
          <a:p>
            <a:r>
              <a:rPr lang="it-IT" u="sng" dirty="0"/>
              <a:t>Priorità</a:t>
            </a:r>
            <a:r>
              <a:rPr lang="it-IT" dirty="0"/>
              <a:t>: chi deciderà quello che è necessario fare?</a:t>
            </a:r>
          </a:p>
          <a:p>
            <a:endParaRPr lang="it-IT" dirty="0"/>
          </a:p>
          <a:p>
            <a:pPr marL="0" indent="0" algn="ctr">
              <a:buNone/>
            </a:pPr>
            <a:r>
              <a:rPr lang="it-IT" b="1" dirty="0"/>
              <a:t>Quanto pubblici sono i beni pubblici globali?</a:t>
            </a:r>
          </a:p>
          <a:p>
            <a:r>
              <a:rPr lang="it-IT" dirty="0"/>
              <a:t>Dimensione pubblica del </a:t>
            </a:r>
            <a:r>
              <a:rPr lang="it-IT" dirty="0">
                <a:solidFill>
                  <a:srgbClr val="FF0000"/>
                </a:solidFill>
              </a:rPr>
              <a:t>consumo</a:t>
            </a:r>
            <a:r>
              <a:rPr lang="it-IT" dirty="0"/>
              <a:t>: tutti li usano</a:t>
            </a:r>
          </a:p>
          <a:p>
            <a:r>
              <a:rPr lang="it-IT" dirty="0"/>
              <a:t>Dimensione pubblica delle </a:t>
            </a:r>
            <a:r>
              <a:rPr lang="it-IT" dirty="0">
                <a:solidFill>
                  <a:srgbClr val="FF0000"/>
                </a:solidFill>
              </a:rPr>
              <a:t>decisioni</a:t>
            </a:r>
            <a:r>
              <a:rPr lang="it-IT" dirty="0"/>
              <a:t>: tutti possono decidere quali saranno i BP</a:t>
            </a:r>
          </a:p>
          <a:p>
            <a:r>
              <a:rPr lang="it-IT" dirty="0"/>
              <a:t>Dimensione pubblica dei </a:t>
            </a:r>
            <a:r>
              <a:rPr lang="it-IT" dirty="0">
                <a:solidFill>
                  <a:srgbClr val="FF0000"/>
                </a:solidFill>
              </a:rPr>
              <a:t>benefici</a:t>
            </a:r>
            <a:r>
              <a:rPr lang="it-IT" dirty="0"/>
              <a:t>: tutti ne ricavano un beneficio</a:t>
            </a:r>
            <a:endParaRPr lang="en-US" dirty="0"/>
          </a:p>
        </p:txBody>
      </p:sp>
      <p:sp>
        <p:nvSpPr>
          <p:cNvPr id="5" name="Freccia in giù 4"/>
          <p:cNvSpPr/>
          <p:nvPr/>
        </p:nvSpPr>
        <p:spPr>
          <a:xfrm>
            <a:off x="5391912" y="3227832"/>
            <a:ext cx="704088" cy="475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numero diapositiva 5"/>
          <p:cNvSpPr>
            <a:spLocks noGrp="1"/>
          </p:cNvSpPr>
          <p:nvPr>
            <p:ph type="sldNum" sz="quarter" idx="12"/>
          </p:nvPr>
        </p:nvSpPr>
        <p:spPr/>
        <p:txBody>
          <a:bodyPr/>
          <a:lstStyle/>
          <a:p>
            <a:fld id="{05F37082-10A1-4C54-A578-B5F5D1519421}" type="slidenum">
              <a:rPr lang="en-US" smtClean="0"/>
              <a:t>22</a:t>
            </a:fld>
            <a:endParaRPr lang="en-US"/>
          </a:p>
        </p:txBody>
      </p:sp>
    </p:spTree>
    <p:extLst>
      <p:ext uri="{BB962C8B-B14F-4D97-AF65-F5344CB8AC3E}">
        <p14:creationId xmlns:p14="http://schemas.microsoft.com/office/powerpoint/2010/main" val="3955066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FEBB2-128A-4688-A6E8-6AD8CC8A6F17}"/>
              </a:ext>
            </a:extLst>
          </p:cNvPr>
          <p:cNvSpPr>
            <a:spLocks noGrp="1"/>
          </p:cNvSpPr>
          <p:nvPr>
            <p:ph type="title"/>
          </p:nvPr>
        </p:nvSpPr>
        <p:spPr/>
        <p:txBody>
          <a:bodyPr/>
          <a:lstStyle/>
          <a:p>
            <a:r>
              <a:rPr lang="it-IT" dirty="0"/>
              <a:t>I beni pubblici europei (BPE). </a:t>
            </a:r>
            <a:r>
              <a:rPr lang="it-IT" sz="1400" dirty="0"/>
              <a:t>(Cfr. Russo E., 2009, I beni pubblici europei, Astrid)  </a:t>
            </a:r>
          </a:p>
        </p:txBody>
      </p:sp>
      <p:sp>
        <p:nvSpPr>
          <p:cNvPr id="3" name="Segnaposto contenuto 2">
            <a:extLst>
              <a:ext uri="{FF2B5EF4-FFF2-40B4-BE49-F238E27FC236}">
                <a16:creationId xmlns:a16="http://schemas.microsoft.com/office/drawing/2014/main" id="{EC8FF431-8CD0-4463-B576-C85E804459EB}"/>
              </a:ext>
            </a:extLst>
          </p:cNvPr>
          <p:cNvSpPr>
            <a:spLocks noGrp="1"/>
          </p:cNvSpPr>
          <p:nvPr>
            <p:ph idx="1"/>
          </p:nvPr>
        </p:nvSpPr>
        <p:spPr>
          <a:xfrm>
            <a:off x="910390" y="1927894"/>
            <a:ext cx="10515600" cy="4351338"/>
          </a:xfrm>
        </p:spPr>
        <p:txBody>
          <a:bodyPr>
            <a:normAutofit lnSpcReduction="10000"/>
          </a:bodyPr>
          <a:lstStyle/>
          <a:p>
            <a:r>
              <a:rPr lang="it-IT" dirty="0"/>
              <a:t>Tra i BPE si possono elencare: la CECA, il mercato comune e ora il mercato unico; la PAC, </a:t>
            </a:r>
            <a:r>
              <a:rPr lang="it-IT" dirty="0" err="1"/>
              <a:t>l’Euratom</a:t>
            </a:r>
            <a:r>
              <a:rPr lang="it-IT" dirty="0"/>
              <a:t>; il fondo sociale; i fondi regionali; il fondo di coesione economico-sociale; l’euro; la stabilità monetaria e finanziaria; una crescita sostenibile, l’esplorazione spaziale, ecc. da finanziare con risorse europee; il sistema di assistenza sociale, assistenza sanitaria e pandemie, salari minimi, ecc.</a:t>
            </a:r>
          </a:p>
          <a:p>
            <a:r>
              <a:rPr lang="it-IT" dirty="0"/>
              <a:t>Anche ambiente, energia, ricerca e occupazione sono BPE secondo Le </a:t>
            </a:r>
            <a:r>
              <a:rPr lang="it-IT" dirty="0" err="1"/>
              <a:t>Cacheux</a:t>
            </a:r>
            <a:r>
              <a:rPr lang="it-IT" dirty="0"/>
              <a:t> e </a:t>
            </a:r>
            <a:r>
              <a:rPr lang="it-IT" dirty="0" err="1"/>
              <a:t>Fitoussi</a:t>
            </a:r>
            <a:r>
              <a:rPr lang="it-IT" dirty="0"/>
              <a:t> (2007) ma la questione da approfondire è quella non solo di </a:t>
            </a:r>
            <a:r>
              <a:rPr lang="it-IT" b="1" dirty="0"/>
              <a:t>individuare i BPE che devono essere finanziati con risorse </a:t>
            </a:r>
            <a:r>
              <a:rPr lang="it-IT" dirty="0"/>
              <a:t>nazionali e quelli da finanziare con le risorse </a:t>
            </a:r>
            <a:r>
              <a:rPr lang="it-IT" b="1" dirty="0"/>
              <a:t>proprie europee </a:t>
            </a:r>
            <a:r>
              <a:rPr lang="it-IT" dirty="0"/>
              <a:t>ma anche se non sia il caso di prevedere </a:t>
            </a:r>
            <a:r>
              <a:rPr lang="it-IT" b="1" dirty="0"/>
              <a:t>enti strumentali e/o autorità incaricati di promuoverli</a:t>
            </a:r>
            <a:r>
              <a:rPr lang="it-IT" dirty="0"/>
              <a:t>.</a:t>
            </a:r>
          </a:p>
        </p:txBody>
      </p:sp>
    </p:spTree>
    <p:extLst>
      <p:ext uri="{BB962C8B-B14F-4D97-AF65-F5344CB8AC3E}">
        <p14:creationId xmlns:p14="http://schemas.microsoft.com/office/powerpoint/2010/main" val="1370063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5DF3CF-802B-4123-A2FE-A3A6F45BA913}"/>
              </a:ext>
            </a:extLst>
          </p:cNvPr>
          <p:cNvSpPr>
            <a:spLocks noGrp="1"/>
          </p:cNvSpPr>
          <p:nvPr>
            <p:ph type="title"/>
          </p:nvPr>
        </p:nvSpPr>
        <p:spPr/>
        <p:txBody>
          <a:bodyPr/>
          <a:lstStyle/>
          <a:p>
            <a:r>
              <a:rPr lang="it-IT" dirty="0"/>
              <a:t>Come finanziare i BPG?</a:t>
            </a:r>
          </a:p>
        </p:txBody>
      </p:sp>
      <p:sp>
        <p:nvSpPr>
          <p:cNvPr id="3" name="Segnaposto contenuto 2">
            <a:extLst>
              <a:ext uri="{FF2B5EF4-FFF2-40B4-BE49-F238E27FC236}">
                <a16:creationId xmlns:a16="http://schemas.microsoft.com/office/drawing/2014/main" id="{BE3D1D66-F60A-4FBA-9CF2-A57880269989}"/>
              </a:ext>
            </a:extLst>
          </p:cNvPr>
          <p:cNvSpPr>
            <a:spLocks noGrp="1"/>
          </p:cNvSpPr>
          <p:nvPr>
            <p:ph idx="1"/>
          </p:nvPr>
        </p:nvSpPr>
        <p:spPr/>
        <p:txBody>
          <a:bodyPr>
            <a:normAutofit fontScale="85000" lnSpcReduction="10000"/>
          </a:bodyPr>
          <a:lstStyle/>
          <a:p>
            <a:r>
              <a:rPr lang="it-IT" dirty="0"/>
              <a:t>La fonte principale di finanziamento sono gli </a:t>
            </a:r>
            <a:r>
              <a:rPr lang="it-IT" dirty="0">
                <a:solidFill>
                  <a:srgbClr val="FF0000"/>
                </a:solidFill>
              </a:rPr>
              <a:t>Aiuti Pubblici allo Sviluppo </a:t>
            </a:r>
            <a:r>
              <a:rPr lang="it-IT" dirty="0"/>
              <a:t>(</a:t>
            </a:r>
            <a:r>
              <a:rPr lang="it-IT" b="1" dirty="0"/>
              <a:t>APS</a:t>
            </a:r>
            <a:r>
              <a:rPr lang="it-IT" dirty="0"/>
              <a:t> o ODA (</a:t>
            </a:r>
            <a:r>
              <a:rPr lang="it-IT" dirty="0" err="1"/>
              <a:t>Official</a:t>
            </a:r>
            <a:r>
              <a:rPr lang="it-IT" dirty="0"/>
              <a:t> </a:t>
            </a:r>
            <a:r>
              <a:rPr lang="it-IT" dirty="0" err="1"/>
              <a:t>development</a:t>
            </a:r>
            <a:r>
              <a:rPr lang="it-IT" dirty="0"/>
              <a:t> assistance)). Tali aiuti sono volontari e le Nazioni Unite suggeriscono una quota pari allo 0,7% del PIL di ogni Paese, condizionato alle possibilità di ciascuno: </a:t>
            </a:r>
            <a:r>
              <a:rPr lang="it-IT" dirty="0">
                <a:hlinkClick r:id="rId2"/>
              </a:rPr>
              <a:t>https://public.flourish.studio/story/1759356/</a:t>
            </a:r>
            <a:r>
              <a:rPr lang="it-IT" dirty="0"/>
              <a:t> </a:t>
            </a:r>
          </a:p>
          <a:p>
            <a:r>
              <a:rPr lang="it-IT" dirty="0"/>
              <a:t>Le politiche pubbliche di cooperazione sono coordinate dal comitato </a:t>
            </a:r>
            <a:r>
              <a:rPr lang="it-IT" dirty="0" err="1"/>
              <a:t>Dac</a:t>
            </a:r>
            <a:r>
              <a:rPr lang="it-IT" dirty="0"/>
              <a:t> (</a:t>
            </a:r>
            <a:r>
              <a:rPr lang="it-IT" dirty="0" err="1"/>
              <a:t>development</a:t>
            </a:r>
            <a:r>
              <a:rPr lang="it-IT" dirty="0"/>
              <a:t> assistance committee) dell’Ocse. Fanno parte di questo comitato 30 membri, tra i quali l’Italia e l’Unione europea.</a:t>
            </a:r>
          </a:p>
          <a:p>
            <a:r>
              <a:rPr lang="it-IT" dirty="0"/>
              <a:t>Un’altra fonte particolare sono i </a:t>
            </a:r>
            <a:r>
              <a:rPr lang="it-IT" dirty="0">
                <a:solidFill>
                  <a:srgbClr val="FF0000"/>
                </a:solidFill>
              </a:rPr>
              <a:t>Diritti Speciali di Prelievo </a:t>
            </a:r>
            <a:r>
              <a:rPr lang="it-IT" dirty="0"/>
              <a:t>del FMI (o  </a:t>
            </a:r>
            <a:r>
              <a:rPr lang="it-IT" b="1" dirty="0"/>
              <a:t>SDR</a:t>
            </a:r>
            <a:r>
              <a:rPr lang="it-IT" dirty="0"/>
              <a:t> – Special Drawing Rights). </a:t>
            </a:r>
          </a:p>
          <a:p>
            <a:r>
              <a:rPr lang="it-IT" dirty="0"/>
              <a:t>Il G20 dopo la crisi pandemica ha proposto la costituzione di un Comitato ad elevato livello per affrontare le </a:t>
            </a:r>
            <a:r>
              <a:rPr lang="it-IT" dirty="0">
                <a:hlinkClick r:id="rId3"/>
              </a:rPr>
              <a:t>future pandemie </a:t>
            </a:r>
            <a:r>
              <a:rPr lang="it-IT" dirty="0"/>
              <a:t>con finanziamenti propri finalizzati. Tali eventi richiedono una ristrutturazione dell’architettura di finanziamento internazionale… e l’aiuto del partenariato pubblico-privato</a:t>
            </a:r>
          </a:p>
          <a:p>
            <a:endParaRPr lang="it-IT" dirty="0"/>
          </a:p>
          <a:p>
            <a:endParaRPr lang="it-IT" dirty="0"/>
          </a:p>
        </p:txBody>
      </p:sp>
    </p:spTree>
    <p:extLst>
      <p:ext uri="{BB962C8B-B14F-4D97-AF65-F5344CB8AC3E}">
        <p14:creationId xmlns:p14="http://schemas.microsoft.com/office/powerpoint/2010/main" val="140256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a:t>Il finanziamento dei beni pubblici: Raccogliere risorse per risolvere problemi comuni</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 y="2112264"/>
            <a:ext cx="5587242" cy="382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517" y="2688336"/>
            <a:ext cx="5882483" cy="354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numero diapositiva 6"/>
          <p:cNvSpPr>
            <a:spLocks noGrp="1"/>
          </p:cNvSpPr>
          <p:nvPr>
            <p:ph type="sldNum" sz="quarter" idx="12"/>
          </p:nvPr>
        </p:nvSpPr>
        <p:spPr/>
        <p:txBody>
          <a:bodyPr/>
          <a:lstStyle/>
          <a:p>
            <a:fld id="{05F37082-10A1-4C54-A578-B5F5D1519421}" type="slidenum">
              <a:rPr lang="en-US" smtClean="0"/>
              <a:t>25</a:t>
            </a:fld>
            <a:endParaRPr lang="en-US"/>
          </a:p>
        </p:txBody>
      </p:sp>
    </p:spTree>
    <p:extLst>
      <p:ext uri="{BB962C8B-B14F-4D97-AF65-F5344CB8AC3E}">
        <p14:creationId xmlns:p14="http://schemas.microsoft.com/office/powerpoint/2010/main" val="13042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3920" y="1160653"/>
            <a:ext cx="4044696" cy="1325563"/>
          </a:xfrm>
        </p:spPr>
        <p:txBody>
          <a:bodyPr>
            <a:normAutofit fontScale="90000"/>
          </a:bodyPr>
          <a:lstStyle/>
          <a:p>
            <a:r>
              <a:rPr lang="it-IT" dirty="0"/>
              <a:t>Infatti i Governi stanno riducendo gli investimenti pubblici</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16930" y="105752"/>
            <a:ext cx="5924550" cy="6607175"/>
          </a:xfrm>
          <a:prstGeom prst="rect">
            <a:avLst/>
          </a:prstGeom>
          <a:noFill/>
        </p:spPr>
      </p:pic>
      <p:sp>
        <p:nvSpPr>
          <p:cNvPr id="4" name="Segnaposto numero diapositiva 3"/>
          <p:cNvSpPr>
            <a:spLocks noGrp="1"/>
          </p:cNvSpPr>
          <p:nvPr>
            <p:ph type="sldNum" sz="quarter" idx="12"/>
          </p:nvPr>
        </p:nvSpPr>
        <p:spPr/>
        <p:txBody>
          <a:bodyPr/>
          <a:lstStyle/>
          <a:p>
            <a:fld id="{05F37082-10A1-4C54-A578-B5F5D1519421}" type="slidenum">
              <a:rPr lang="en-US" smtClean="0"/>
              <a:t>26</a:t>
            </a:fld>
            <a:endParaRPr lang="en-US"/>
          </a:p>
        </p:txBody>
      </p:sp>
    </p:spTree>
    <p:extLst>
      <p:ext uri="{BB962C8B-B14F-4D97-AF65-F5344CB8AC3E}">
        <p14:creationId xmlns:p14="http://schemas.microsoft.com/office/powerpoint/2010/main" val="14045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Cosa significa usare il settore privato?</a:t>
            </a:r>
            <a:endParaRPr lang="en-US" dirty="0"/>
          </a:p>
        </p:txBody>
      </p:sp>
      <p:sp>
        <p:nvSpPr>
          <p:cNvPr id="4" name="Segnaposto contenuto 3"/>
          <p:cNvSpPr>
            <a:spLocks noGrp="1"/>
          </p:cNvSpPr>
          <p:nvPr>
            <p:ph idx="1"/>
          </p:nvPr>
        </p:nvSpPr>
        <p:spPr>
          <a:xfrm>
            <a:off x="838200" y="1825625"/>
            <a:ext cx="4666488" cy="4351338"/>
          </a:xfrm>
        </p:spPr>
        <p:txBody>
          <a:bodyPr>
            <a:normAutofit lnSpcReduction="10000"/>
          </a:bodyPr>
          <a:lstStyle/>
          <a:p>
            <a:r>
              <a:rPr lang="it-IT" b="1" dirty="0"/>
              <a:t>Azioni volontarie</a:t>
            </a:r>
            <a:r>
              <a:rPr lang="it-IT" dirty="0"/>
              <a:t>: maggiore coinvolgimento degli individui nella gestione del bene comune. Questo significa </a:t>
            </a:r>
            <a:r>
              <a:rPr lang="it-IT" dirty="0">
                <a:solidFill>
                  <a:srgbClr val="FF0000"/>
                </a:solidFill>
              </a:rPr>
              <a:t>più lavoro e meno moneta</a:t>
            </a:r>
          </a:p>
          <a:p>
            <a:r>
              <a:rPr lang="it-IT" b="1" dirty="0"/>
              <a:t>Beneficenza delle imprese</a:t>
            </a:r>
            <a:r>
              <a:rPr lang="it-IT" dirty="0"/>
              <a:t>: associate a riduzione di entrate tributarie per effetto della possibilità di </a:t>
            </a:r>
            <a:r>
              <a:rPr lang="it-IT" dirty="0">
                <a:solidFill>
                  <a:srgbClr val="FF0000"/>
                </a:solidFill>
              </a:rPr>
              <a:t>deduzioni dalle imposte</a:t>
            </a:r>
            <a:endParaRPr lang="en-US" dirty="0">
              <a:solidFill>
                <a:srgbClr val="FF0000"/>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814" y="1894351"/>
            <a:ext cx="6069513" cy="421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numero diapositiva 5"/>
          <p:cNvSpPr>
            <a:spLocks noGrp="1"/>
          </p:cNvSpPr>
          <p:nvPr>
            <p:ph type="sldNum" sz="quarter" idx="12"/>
          </p:nvPr>
        </p:nvSpPr>
        <p:spPr/>
        <p:txBody>
          <a:bodyPr/>
          <a:lstStyle/>
          <a:p>
            <a:fld id="{05F37082-10A1-4C54-A578-B5F5D1519421}" type="slidenum">
              <a:rPr lang="en-US" smtClean="0"/>
              <a:t>27</a:t>
            </a:fld>
            <a:endParaRPr lang="en-US"/>
          </a:p>
        </p:txBody>
      </p:sp>
    </p:spTree>
    <p:extLst>
      <p:ext uri="{BB962C8B-B14F-4D97-AF65-F5344CB8AC3E}">
        <p14:creationId xmlns:p14="http://schemas.microsoft.com/office/powerpoint/2010/main" val="2390576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38200" y="365126"/>
            <a:ext cx="10515600" cy="997330"/>
          </a:xfrm>
        </p:spPr>
        <p:txBody>
          <a:bodyPr>
            <a:normAutofit fontScale="90000"/>
          </a:bodyPr>
          <a:lstStyle/>
          <a:p>
            <a:r>
              <a:rPr lang="it-IT" dirty="0"/>
              <a:t>Alternativa: invece di impiegare esclusivamente la spesa pubblica si regola di più</a:t>
            </a:r>
            <a:endParaRPr lang="en-US" dirty="0"/>
          </a:p>
        </p:txBody>
      </p:sp>
      <p:sp>
        <p:nvSpPr>
          <p:cNvPr id="4" name="Segnaposto contenuto 3"/>
          <p:cNvSpPr>
            <a:spLocks noGrp="1"/>
          </p:cNvSpPr>
          <p:nvPr>
            <p:ph idx="1"/>
          </p:nvPr>
        </p:nvSpPr>
        <p:spPr>
          <a:xfrm>
            <a:off x="838200" y="1825625"/>
            <a:ext cx="5772912" cy="4351338"/>
          </a:xfrm>
        </p:spPr>
        <p:txBody>
          <a:bodyPr>
            <a:normAutofit fontScale="92500" lnSpcReduction="20000"/>
          </a:bodyPr>
          <a:lstStyle/>
          <a:p>
            <a:r>
              <a:rPr lang="it-IT" dirty="0">
                <a:solidFill>
                  <a:srgbClr val="FF0000"/>
                </a:solidFill>
              </a:rPr>
              <a:t>Invece di pagare </a:t>
            </a:r>
            <a:r>
              <a:rPr lang="it-IT" dirty="0"/>
              <a:t>per pulire l’ambiente, si applicano </a:t>
            </a:r>
            <a:r>
              <a:rPr lang="it-IT" u="sng" dirty="0"/>
              <a:t>regole più stringenti </a:t>
            </a:r>
            <a:r>
              <a:rPr lang="it-IT" dirty="0"/>
              <a:t>all’inquinamento, si crea un mercato per lo scambio delle quote</a:t>
            </a:r>
          </a:p>
          <a:p>
            <a:r>
              <a:rPr lang="it-IT" dirty="0"/>
              <a:t>Si </a:t>
            </a:r>
            <a:r>
              <a:rPr lang="it-IT" dirty="0">
                <a:solidFill>
                  <a:srgbClr val="FF0000"/>
                </a:solidFill>
              </a:rPr>
              <a:t>coinvolge il settore privato nel predisporre le regole</a:t>
            </a:r>
            <a:r>
              <a:rPr lang="it-IT" dirty="0"/>
              <a:t>, ipotizzando che gli stakeholder privati (le imprese di affari) abbiano gli stessi interessi dei cittadini</a:t>
            </a:r>
          </a:p>
          <a:p>
            <a:r>
              <a:rPr lang="it-IT" dirty="0"/>
              <a:t>La </a:t>
            </a:r>
            <a:r>
              <a:rPr lang="it-IT" dirty="0">
                <a:solidFill>
                  <a:srgbClr val="FF0000"/>
                </a:solidFill>
              </a:rPr>
              <a:t>regolamentazione è il metodo più facile e veloce per attuare le politiche pubbliche</a:t>
            </a:r>
            <a:r>
              <a:rPr lang="it-IT" dirty="0"/>
              <a:t>, poiché riversa tutto il peso sul settore privato</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112" y="1362455"/>
            <a:ext cx="5331948" cy="51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numero diapositiva 5"/>
          <p:cNvSpPr>
            <a:spLocks noGrp="1"/>
          </p:cNvSpPr>
          <p:nvPr>
            <p:ph type="sldNum" sz="quarter" idx="12"/>
          </p:nvPr>
        </p:nvSpPr>
        <p:spPr/>
        <p:txBody>
          <a:bodyPr/>
          <a:lstStyle/>
          <a:p>
            <a:fld id="{05F37082-10A1-4C54-A578-B5F5D1519421}" type="slidenum">
              <a:rPr lang="en-US" smtClean="0"/>
              <a:t>28</a:t>
            </a:fld>
            <a:endParaRPr lang="en-US"/>
          </a:p>
        </p:txBody>
      </p:sp>
    </p:spTree>
    <p:extLst>
      <p:ext uri="{BB962C8B-B14F-4D97-AF65-F5344CB8AC3E}">
        <p14:creationId xmlns:p14="http://schemas.microsoft.com/office/powerpoint/2010/main" val="950271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B. Cooperazione e strategie di </a:t>
            </a:r>
            <a:r>
              <a:rPr lang="it-IT" dirty="0" err="1"/>
              <a:t>governance</a:t>
            </a:r>
            <a:endParaRPr lang="en-US" dirty="0"/>
          </a:p>
        </p:txBody>
      </p:sp>
      <p:sp>
        <p:nvSpPr>
          <p:cNvPr id="6" name="Segnaposto testo 5"/>
          <p:cNvSpPr>
            <a:spLocks noGrp="1"/>
          </p:cNvSpPr>
          <p:nvPr>
            <p:ph type="body" idx="1"/>
          </p:nvPr>
        </p:nvSpPr>
        <p:spPr/>
        <p:txBody>
          <a:bodyPr/>
          <a:lstStyle/>
          <a:p>
            <a:r>
              <a:rPr lang="en-US" dirty="0" err="1"/>
              <a:t>Organizzazioni</a:t>
            </a:r>
            <a:r>
              <a:rPr lang="en-US" dirty="0"/>
              <a:t>, </a:t>
            </a:r>
            <a:r>
              <a:rPr lang="en-US" dirty="0" err="1"/>
              <a:t>Istituzioni</a:t>
            </a:r>
            <a:r>
              <a:rPr lang="en-US" dirty="0"/>
              <a:t>, </a:t>
            </a:r>
            <a:r>
              <a:rPr lang="en-US" dirty="0" err="1"/>
              <a:t>strategie</a:t>
            </a:r>
            <a:r>
              <a:rPr lang="en-US" dirty="0"/>
              <a:t> e </a:t>
            </a:r>
            <a:r>
              <a:rPr lang="en-US" dirty="0" err="1"/>
              <a:t>coordinamento</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29</a:t>
            </a:fld>
            <a:endParaRPr lang="en-US"/>
          </a:p>
        </p:txBody>
      </p:sp>
    </p:spTree>
    <p:extLst>
      <p:ext uri="{BB962C8B-B14F-4D97-AF65-F5344CB8AC3E}">
        <p14:creationId xmlns:p14="http://schemas.microsoft.com/office/powerpoint/2010/main" val="428779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istituzioni internazionali e la </a:t>
            </a:r>
            <a:r>
              <a:rPr lang="it-IT" dirty="0" err="1"/>
              <a:t>governance</a:t>
            </a:r>
            <a:r>
              <a:rPr lang="it-IT" dirty="0"/>
              <a:t> mondiale</a:t>
            </a:r>
            <a:endParaRPr lang="en-US" dirty="0"/>
          </a:p>
        </p:txBody>
      </p:sp>
      <p:sp>
        <p:nvSpPr>
          <p:cNvPr id="3" name="Segnaposto contenuto 2"/>
          <p:cNvSpPr>
            <a:spLocks noGrp="1"/>
          </p:cNvSpPr>
          <p:nvPr>
            <p:ph idx="1"/>
          </p:nvPr>
        </p:nvSpPr>
        <p:spPr/>
        <p:txBody>
          <a:bodyPr>
            <a:normAutofit fontScale="92500" lnSpcReduction="10000"/>
          </a:bodyPr>
          <a:lstStyle/>
          <a:p>
            <a:r>
              <a:rPr lang="it-IT" dirty="0"/>
              <a:t>In ogni Paese vi è un’interazione reciproca tra poteri locali, nazionali e internazionali</a:t>
            </a:r>
          </a:p>
          <a:p>
            <a:r>
              <a:rPr lang="it-IT" dirty="0"/>
              <a:t>Dal 1990 lo sviluppo maggiore lo hanno avuto gli </a:t>
            </a:r>
            <a:r>
              <a:rPr lang="it-IT" dirty="0">
                <a:hlinkClick r:id="rId2"/>
              </a:rPr>
              <a:t>accordi regionali </a:t>
            </a:r>
            <a:r>
              <a:rPr lang="it-IT" dirty="0"/>
              <a:t>(vedi anche grafico seguente) nell’ambito dell’OMC che riguardano molti ambiti della PE:	</a:t>
            </a:r>
          </a:p>
          <a:p>
            <a:pPr lvl="1"/>
            <a:r>
              <a:rPr lang="it-IT" dirty="0"/>
              <a:t>Il libero scambio</a:t>
            </a:r>
          </a:p>
          <a:p>
            <a:pPr lvl="1"/>
            <a:r>
              <a:rPr lang="it-IT" dirty="0"/>
              <a:t>Libertà e protezione degli investimenti</a:t>
            </a:r>
          </a:p>
          <a:p>
            <a:pPr lvl="1"/>
            <a:r>
              <a:rPr lang="it-IT" dirty="0"/>
              <a:t>Libertà di circolazione delle persone (</a:t>
            </a:r>
            <a:r>
              <a:rPr lang="it-IT" dirty="0">
                <a:hlinkClick r:id="rId3"/>
              </a:rPr>
              <a:t>Schengen</a:t>
            </a:r>
            <a:r>
              <a:rPr lang="it-IT" dirty="0"/>
              <a:t>) e riconoscimento delle qualifiche professionali</a:t>
            </a:r>
          </a:p>
          <a:p>
            <a:pPr lvl="1"/>
            <a:r>
              <a:rPr lang="it-IT" dirty="0"/>
              <a:t>Politica monetaria (UEM)</a:t>
            </a:r>
          </a:p>
          <a:p>
            <a:pPr lvl="1"/>
            <a:r>
              <a:rPr lang="it-IT" dirty="0"/>
              <a:t>Sviluppo economico (banche regionali in Africa e America Latina)</a:t>
            </a:r>
          </a:p>
          <a:p>
            <a:pPr lvl="1"/>
            <a:r>
              <a:rPr lang="it-IT" dirty="0"/>
              <a:t>Mercati regionali dei capitali…</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a:t>
            </a:fld>
            <a:endParaRPr lang="en-US"/>
          </a:p>
        </p:txBody>
      </p:sp>
      <p:sp>
        <p:nvSpPr>
          <p:cNvPr id="5" name="Parentesi graffa aperta 4"/>
          <p:cNvSpPr/>
          <p:nvPr/>
        </p:nvSpPr>
        <p:spPr>
          <a:xfrm>
            <a:off x="963039" y="3584483"/>
            <a:ext cx="321013" cy="2305455"/>
          </a:xfrm>
          <a:prstGeom prst="leftBrace">
            <a:avLst>
              <a:gd name="adj1" fmla="val 8333"/>
              <a:gd name="adj2" fmla="val 51266"/>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CasellaDiTesto 5"/>
          <p:cNvSpPr txBox="1"/>
          <p:nvPr/>
        </p:nvSpPr>
        <p:spPr>
          <a:xfrm>
            <a:off x="289397" y="4552544"/>
            <a:ext cx="486383"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it-IT" dirty="0"/>
              <a:t>UE</a:t>
            </a:r>
            <a:endParaRPr lang="en-US" dirty="0"/>
          </a:p>
        </p:txBody>
      </p:sp>
    </p:spTree>
    <p:extLst>
      <p:ext uri="{BB962C8B-B14F-4D97-AF65-F5344CB8AC3E}">
        <p14:creationId xmlns:p14="http://schemas.microsoft.com/office/powerpoint/2010/main" val="1688143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1ADE37E-FDB5-4FFA-ABCF-A66D1B084E76}"/>
              </a:ext>
            </a:extLst>
          </p:cNvPr>
          <p:cNvSpPr>
            <a:spLocks noGrp="1"/>
          </p:cNvSpPr>
          <p:nvPr>
            <p:ph type="title"/>
          </p:nvPr>
        </p:nvSpPr>
        <p:spPr/>
        <p:txBody>
          <a:bodyPr/>
          <a:lstStyle/>
          <a:p>
            <a:r>
              <a:rPr lang="it-IT" dirty="0"/>
              <a:t>Cooperazione e </a:t>
            </a:r>
            <a:r>
              <a:rPr lang="it-IT" dirty="0" err="1"/>
              <a:t>governance</a:t>
            </a:r>
            <a:r>
              <a:rPr lang="it-IT" dirty="0"/>
              <a:t> per i beni pubblici</a:t>
            </a:r>
          </a:p>
        </p:txBody>
      </p:sp>
      <p:sp>
        <p:nvSpPr>
          <p:cNvPr id="5" name="Segnaposto contenuto 4">
            <a:extLst>
              <a:ext uri="{FF2B5EF4-FFF2-40B4-BE49-F238E27FC236}">
                <a16:creationId xmlns:a16="http://schemas.microsoft.com/office/drawing/2014/main" id="{92794AA9-45C9-4B7A-BD56-A0598375F5FD}"/>
              </a:ext>
            </a:extLst>
          </p:cNvPr>
          <p:cNvSpPr>
            <a:spLocks noGrp="1"/>
          </p:cNvSpPr>
          <p:nvPr>
            <p:ph idx="1"/>
          </p:nvPr>
        </p:nvSpPr>
        <p:spPr/>
        <p:txBody>
          <a:bodyPr>
            <a:normAutofit/>
          </a:bodyPr>
          <a:lstStyle/>
          <a:p>
            <a:r>
              <a:rPr lang="it-IT" dirty="0"/>
              <a:t>Per raggiungere l’obiettivo finale la struttura delle interdipendenze tra Paesi è fondamentale e comprende diversi livelli:</a:t>
            </a:r>
          </a:p>
          <a:p>
            <a:pPr lvl="1"/>
            <a:r>
              <a:rPr lang="it-IT" dirty="0"/>
              <a:t>Le </a:t>
            </a:r>
            <a:r>
              <a:rPr lang="it-IT" dirty="0">
                <a:solidFill>
                  <a:srgbClr val="FF0000"/>
                </a:solidFill>
              </a:rPr>
              <a:t>Istituzioni</a:t>
            </a:r>
            <a:r>
              <a:rPr lang="it-IT" dirty="0"/>
              <a:t> (i.e. gli Attori globali ed europei) della </a:t>
            </a:r>
            <a:r>
              <a:rPr lang="en-US" dirty="0" err="1"/>
              <a:t>politica</a:t>
            </a:r>
            <a:r>
              <a:rPr lang="en-US" dirty="0"/>
              <a:t> </a:t>
            </a:r>
            <a:r>
              <a:rPr lang="en-US" dirty="0" err="1"/>
              <a:t>economica</a:t>
            </a:r>
            <a:r>
              <a:rPr lang="en-US" dirty="0"/>
              <a:t> </a:t>
            </a:r>
            <a:r>
              <a:rPr lang="en-US" dirty="0" err="1"/>
              <a:t>internazionale</a:t>
            </a:r>
            <a:r>
              <a:rPr lang="en-US" dirty="0"/>
              <a:t> a cui </a:t>
            </a:r>
            <a:r>
              <a:rPr lang="en-US" dirty="0" err="1"/>
              <a:t>sono</a:t>
            </a:r>
            <a:r>
              <a:rPr lang="en-US" dirty="0"/>
              <a:t> state </a:t>
            </a:r>
            <a:r>
              <a:rPr lang="en-US" dirty="0" err="1"/>
              <a:t>demandate</a:t>
            </a:r>
            <a:r>
              <a:rPr lang="en-US" dirty="0"/>
              <a:t> </a:t>
            </a:r>
            <a:r>
              <a:rPr lang="en-US" dirty="0" err="1"/>
              <a:t>importanti</a:t>
            </a:r>
            <a:r>
              <a:rPr lang="en-US" dirty="0"/>
              <a:t> </a:t>
            </a:r>
            <a:r>
              <a:rPr lang="en-US" dirty="0" err="1"/>
              <a:t>funzioni</a:t>
            </a:r>
            <a:r>
              <a:rPr lang="en-US" dirty="0"/>
              <a:t> di </a:t>
            </a:r>
            <a:r>
              <a:rPr lang="en-US" dirty="0" err="1"/>
              <a:t>coordinamento</a:t>
            </a:r>
            <a:r>
              <a:rPr lang="en-US" dirty="0"/>
              <a:t> </a:t>
            </a:r>
            <a:r>
              <a:rPr lang="en-US" dirty="0" err="1"/>
              <a:t>delle</a:t>
            </a:r>
            <a:r>
              <a:rPr lang="en-US" dirty="0"/>
              <a:t> PE e di </a:t>
            </a:r>
            <a:r>
              <a:rPr lang="en-US" dirty="0" err="1"/>
              <a:t>adozione</a:t>
            </a:r>
            <a:r>
              <a:rPr lang="en-US" dirty="0"/>
              <a:t> </a:t>
            </a:r>
            <a:r>
              <a:rPr lang="en-US" dirty="0" err="1"/>
              <a:t>delle</a:t>
            </a:r>
            <a:r>
              <a:rPr lang="en-US" dirty="0"/>
              <a:t> </a:t>
            </a:r>
            <a:r>
              <a:rPr lang="en-US" dirty="0" err="1"/>
              <a:t>regole</a:t>
            </a:r>
            <a:r>
              <a:rPr lang="en-US" dirty="0"/>
              <a:t> </a:t>
            </a:r>
            <a:r>
              <a:rPr lang="en-US" dirty="0" err="1"/>
              <a:t>comuni</a:t>
            </a:r>
            <a:r>
              <a:rPr lang="en-US" dirty="0"/>
              <a:t> di </a:t>
            </a:r>
            <a:r>
              <a:rPr lang="en-US" dirty="0" err="1"/>
              <a:t>comportamento</a:t>
            </a:r>
            <a:endParaRPr lang="en-US" dirty="0"/>
          </a:p>
          <a:p>
            <a:pPr lvl="1"/>
            <a:r>
              <a:rPr lang="it-IT" dirty="0"/>
              <a:t>Non è importante chi governa la produzione, l’organizzazione o il finanziamento, ma come si struttura la </a:t>
            </a:r>
            <a:r>
              <a:rPr lang="it-IT" dirty="0" err="1">
                <a:solidFill>
                  <a:srgbClr val="FF0000"/>
                </a:solidFill>
              </a:rPr>
              <a:t>Governance</a:t>
            </a:r>
            <a:r>
              <a:rPr lang="it-IT" dirty="0"/>
              <a:t> per i beni pubblici</a:t>
            </a:r>
          </a:p>
          <a:p>
            <a:pPr lvl="1"/>
            <a:r>
              <a:rPr lang="it-IT" dirty="0"/>
              <a:t>La produzione del bene pubblico globale è necessaria una cooperazione strategica e un </a:t>
            </a:r>
            <a:r>
              <a:rPr lang="it-IT" dirty="0">
                <a:solidFill>
                  <a:srgbClr val="FF0000"/>
                </a:solidFill>
              </a:rPr>
              <a:t>Coordinamento</a:t>
            </a:r>
            <a:r>
              <a:rPr lang="it-IT" dirty="0"/>
              <a:t> tra i Paesi che partecipano come membri alle organizzazioni internazionali che producono i beni o le regole (fig. sui diversi livelli di cooperazione)</a:t>
            </a:r>
          </a:p>
          <a:p>
            <a:pPr lvl="1"/>
            <a:endParaRPr lang="it-IT" dirty="0"/>
          </a:p>
        </p:txBody>
      </p:sp>
    </p:spTree>
    <p:extLst>
      <p:ext uri="{BB962C8B-B14F-4D97-AF65-F5344CB8AC3E}">
        <p14:creationId xmlns:p14="http://schemas.microsoft.com/office/powerpoint/2010/main" val="2725669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La Global governance e le </a:t>
            </a:r>
            <a:r>
              <a:rPr lang="en-US" dirty="0" err="1"/>
              <a:t>Istituzioni</a:t>
            </a:r>
            <a:r>
              <a:rPr lang="en-US" dirty="0"/>
              <a:t>: </a:t>
            </a:r>
            <a:r>
              <a:rPr lang="en-US" dirty="0" err="1"/>
              <a:t>esempi</a:t>
            </a:r>
            <a:endParaRPr lang="en-US" dirty="0"/>
          </a:p>
        </p:txBody>
      </p:sp>
      <p:sp>
        <p:nvSpPr>
          <p:cNvPr id="3" name="Segnaposto contenuto 2"/>
          <p:cNvSpPr>
            <a:spLocks noGrp="1"/>
          </p:cNvSpPr>
          <p:nvPr>
            <p:ph idx="1"/>
          </p:nvPr>
        </p:nvSpPr>
        <p:spPr>
          <a:xfrm>
            <a:off x="760378" y="1432251"/>
            <a:ext cx="10515600" cy="3522062"/>
          </a:xfrm>
        </p:spPr>
        <p:txBody>
          <a:bodyPr>
            <a:normAutofit fontScale="92500" lnSpcReduction="20000"/>
          </a:bodyPr>
          <a:lstStyle/>
          <a:p>
            <a:r>
              <a:rPr lang="it-IT" dirty="0"/>
              <a:t>Chi definisce gli indirizzi e le azioni di PEI, vale a dire la gestione del governo globale dell’economia dal punto di vista monetario, finanziario e commerciale (la c.d. Global </a:t>
            </a:r>
            <a:r>
              <a:rPr lang="it-IT" dirty="0" err="1"/>
              <a:t>governance</a:t>
            </a:r>
            <a:r>
              <a:rPr lang="it-IT" dirty="0"/>
              <a:t>)?</a:t>
            </a:r>
          </a:p>
          <a:p>
            <a:r>
              <a:rPr lang="it-IT" dirty="0">
                <a:highlight>
                  <a:srgbClr val="FFFF00"/>
                </a:highlight>
              </a:rPr>
              <a:t>Le Istituzioni internazionali</a:t>
            </a:r>
            <a:r>
              <a:rPr lang="it-IT" dirty="0"/>
              <a:t>: insieme di regole e strutture organizzative, formali e informali, in grado di </a:t>
            </a:r>
            <a:r>
              <a:rPr lang="it-IT" u="sng" dirty="0"/>
              <a:t>agevolare il coordinamento delle decisioni</a:t>
            </a:r>
            <a:r>
              <a:rPr lang="it-IT" dirty="0"/>
              <a:t> fra Stati in materia di PE</a:t>
            </a:r>
          </a:p>
          <a:p>
            <a:r>
              <a:rPr lang="it-IT" dirty="0"/>
              <a:t>Vanno distinte in:</a:t>
            </a:r>
          </a:p>
          <a:p>
            <a:pPr lvl="1"/>
            <a:r>
              <a:rPr lang="it-IT" b="1" dirty="0"/>
              <a:t>Organizzazioni formali </a:t>
            </a:r>
            <a:r>
              <a:rPr lang="it-IT" dirty="0"/>
              <a:t>(es. </a:t>
            </a:r>
            <a:r>
              <a:rPr lang="it-IT" dirty="0">
                <a:solidFill>
                  <a:srgbClr val="FF0000"/>
                </a:solidFill>
              </a:rPr>
              <a:t>ONU </a:t>
            </a:r>
            <a:r>
              <a:rPr lang="it-IT" dirty="0"/>
              <a:t>e le sue Agenzie Specializzate che sono organizzazioni intergovernative autonome; le cosiddette «</a:t>
            </a:r>
            <a:r>
              <a:rPr lang="it-IT" dirty="0">
                <a:solidFill>
                  <a:srgbClr val="FF0000"/>
                </a:solidFill>
              </a:rPr>
              <a:t>Istituzioni di </a:t>
            </a:r>
            <a:r>
              <a:rPr lang="it-IT" dirty="0" err="1">
                <a:solidFill>
                  <a:srgbClr val="FF0000"/>
                </a:solidFill>
              </a:rPr>
              <a:t>Bretton</a:t>
            </a:r>
            <a:r>
              <a:rPr lang="it-IT" dirty="0">
                <a:solidFill>
                  <a:srgbClr val="FF0000"/>
                </a:solidFill>
              </a:rPr>
              <a:t> Woods</a:t>
            </a:r>
            <a:r>
              <a:rPr lang="it-IT" dirty="0"/>
              <a:t>» (1944): </a:t>
            </a:r>
            <a:r>
              <a:rPr lang="it-IT" dirty="0" err="1"/>
              <a:t>IFIs</a:t>
            </a:r>
            <a:r>
              <a:rPr lang="it-IT" dirty="0"/>
              <a:t> (FMI e BM) + OMC (1995- oggi 164 membri; nata come GATT nel 1947-23 membri )</a:t>
            </a:r>
            <a:endParaRPr lang="en-US" dirty="0"/>
          </a:p>
        </p:txBody>
      </p:sp>
      <p:pic>
        <p:nvPicPr>
          <p:cNvPr id="4" name="Immagine 3"/>
          <p:cNvPicPr>
            <a:picLocks noChangeAspect="1"/>
          </p:cNvPicPr>
          <p:nvPr/>
        </p:nvPicPr>
        <p:blipFill>
          <a:blip r:embed="rId2"/>
          <a:stretch>
            <a:fillRect/>
          </a:stretch>
        </p:blipFill>
        <p:spPr>
          <a:xfrm>
            <a:off x="144902" y="5119577"/>
            <a:ext cx="1496400" cy="1267367"/>
          </a:xfrm>
          <a:prstGeom prst="rect">
            <a:avLst/>
          </a:prstGeom>
        </p:spPr>
      </p:pic>
      <p:pic>
        <p:nvPicPr>
          <p:cNvPr id="5" name="Picture 2" descr="International Monetary F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301" y="5119577"/>
            <a:ext cx="8664678" cy="211476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4"/>
          <a:stretch>
            <a:fillRect/>
          </a:stretch>
        </p:blipFill>
        <p:spPr>
          <a:xfrm>
            <a:off x="7553136" y="5347687"/>
            <a:ext cx="1548000" cy="1383167"/>
          </a:xfrm>
          <a:prstGeom prst="rect">
            <a:avLst/>
          </a:prstGeom>
        </p:spPr>
      </p:pic>
      <p:pic>
        <p:nvPicPr>
          <p:cNvPr id="7" name="Immagine 6"/>
          <p:cNvPicPr>
            <a:picLocks noChangeAspect="1"/>
          </p:cNvPicPr>
          <p:nvPr/>
        </p:nvPicPr>
        <p:blipFill>
          <a:blip r:embed="rId5"/>
          <a:stretch>
            <a:fillRect/>
          </a:stretch>
        </p:blipFill>
        <p:spPr>
          <a:xfrm>
            <a:off x="9225062" y="5347687"/>
            <a:ext cx="1673711" cy="1430902"/>
          </a:xfrm>
          <a:prstGeom prst="rect">
            <a:avLst/>
          </a:prstGeom>
        </p:spPr>
      </p:pic>
      <p:sp>
        <p:nvSpPr>
          <p:cNvPr id="8" name="CasellaDiTesto 7"/>
          <p:cNvSpPr txBox="1"/>
          <p:nvPr/>
        </p:nvSpPr>
        <p:spPr>
          <a:xfrm>
            <a:off x="1791014" y="5270418"/>
            <a:ext cx="4116010" cy="1600438"/>
          </a:xfrm>
          <a:prstGeom prst="rect">
            <a:avLst/>
          </a:prstGeom>
          <a:noFill/>
        </p:spPr>
        <p:txBody>
          <a:bodyPr wrap="square" rtlCol="0">
            <a:spAutoFit/>
          </a:bodyPr>
          <a:lstStyle/>
          <a:p>
            <a:r>
              <a:rPr lang="it-IT" sz="1400" b="1" dirty="0"/>
              <a:t>UNESCO</a:t>
            </a:r>
            <a:r>
              <a:rPr lang="it-IT" sz="1400" dirty="0"/>
              <a:t> (Organizzazione delle NU per l’istruzione, la scienza e la cultura)</a:t>
            </a:r>
          </a:p>
          <a:p>
            <a:r>
              <a:rPr lang="it-IT" sz="1400" b="1" dirty="0"/>
              <a:t>OMS</a:t>
            </a:r>
            <a:r>
              <a:rPr lang="it-IT" sz="1400" dirty="0"/>
              <a:t> (</a:t>
            </a:r>
            <a:r>
              <a:rPr lang="en-US" sz="1400" dirty="0" err="1"/>
              <a:t>Organizzazione</a:t>
            </a:r>
            <a:r>
              <a:rPr lang="en-US" sz="1400" dirty="0"/>
              <a:t> </a:t>
            </a:r>
            <a:r>
              <a:rPr lang="en-US" sz="1400" dirty="0" err="1"/>
              <a:t>mondiale</a:t>
            </a:r>
            <a:r>
              <a:rPr lang="en-US" sz="1400" dirty="0"/>
              <a:t> </a:t>
            </a:r>
            <a:r>
              <a:rPr lang="en-US" sz="1400" dirty="0" err="1"/>
              <a:t>della</a:t>
            </a:r>
            <a:r>
              <a:rPr lang="en-US" sz="1400" dirty="0"/>
              <a:t> </a:t>
            </a:r>
            <a:r>
              <a:rPr lang="en-US" sz="1400" dirty="0" err="1"/>
              <a:t>sanità</a:t>
            </a:r>
            <a:r>
              <a:rPr lang="en-US" sz="1400" dirty="0"/>
              <a:t>)</a:t>
            </a:r>
            <a:endParaRPr lang="it-IT" sz="1400" dirty="0"/>
          </a:p>
          <a:p>
            <a:r>
              <a:rPr lang="it-IT" sz="1400" b="1" dirty="0"/>
              <a:t>FAO</a:t>
            </a:r>
            <a:r>
              <a:rPr lang="it-IT" sz="1400" dirty="0"/>
              <a:t> (Organizzazione per l’alimentazione e l’agricoltura) </a:t>
            </a:r>
          </a:p>
          <a:p>
            <a:r>
              <a:rPr lang="it-IT" sz="1400" b="1" dirty="0"/>
              <a:t>OMT</a:t>
            </a:r>
            <a:r>
              <a:rPr lang="it-IT" sz="1400" dirty="0"/>
              <a:t> (Organizzazione mondiale per il turismo)</a:t>
            </a:r>
          </a:p>
          <a:p>
            <a:r>
              <a:rPr lang="it-IT" sz="1400" b="1" dirty="0"/>
              <a:t>OIL</a:t>
            </a:r>
            <a:r>
              <a:rPr lang="it-IT" sz="1400" dirty="0"/>
              <a:t> </a:t>
            </a:r>
            <a:r>
              <a:rPr lang="en-US" sz="1400" dirty="0"/>
              <a:t>(</a:t>
            </a:r>
            <a:r>
              <a:rPr lang="en-US" sz="1400" dirty="0" err="1"/>
              <a:t>Organizzazione</a:t>
            </a:r>
            <a:r>
              <a:rPr lang="en-US" sz="1400" dirty="0"/>
              <a:t> </a:t>
            </a:r>
            <a:r>
              <a:rPr lang="en-US" sz="1400" dirty="0" err="1"/>
              <a:t>internazionale</a:t>
            </a:r>
            <a:r>
              <a:rPr lang="en-US" sz="1400" dirty="0"/>
              <a:t> del lavoro)</a:t>
            </a:r>
            <a:r>
              <a:rPr lang="it-IT" sz="1400" dirty="0"/>
              <a:t>…</a:t>
            </a:r>
            <a:endParaRPr lang="en-US" sz="1400" dirty="0"/>
          </a:p>
        </p:txBody>
      </p:sp>
      <p:sp>
        <p:nvSpPr>
          <p:cNvPr id="9" name="Segnaposto numero diapositiva 8"/>
          <p:cNvSpPr>
            <a:spLocks noGrp="1"/>
          </p:cNvSpPr>
          <p:nvPr>
            <p:ph type="sldNum" sz="quarter" idx="12"/>
          </p:nvPr>
        </p:nvSpPr>
        <p:spPr/>
        <p:txBody>
          <a:bodyPr/>
          <a:lstStyle/>
          <a:p>
            <a:fld id="{05F37082-10A1-4C54-A578-B5F5D1519421}" type="slidenum">
              <a:rPr lang="en-US" smtClean="0"/>
              <a:t>31</a:t>
            </a:fld>
            <a:endParaRPr lang="en-US"/>
          </a:p>
        </p:txBody>
      </p:sp>
    </p:spTree>
    <p:extLst>
      <p:ext uri="{BB962C8B-B14F-4D97-AF65-F5344CB8AC3E}">
        <p14:creationId xmlns:p14="http://schemas.microsoft.com/office/powerpoint/2010/main" val="2816337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ISTITUZIONI: </a:t>
            </a:r>
            <a:r>
              <a:rPr lang="en-US" dirty="0" err="1"/>
              <a:t>gli</a:t>
            </a:r>
            <a:r>
              <a:rPr lang="en-US" dirty="0"/>
              <a:t> </a:t>
            </a:r>
            <a:r>
              <a:rPr lang="en-US" dirty="0" err="1"/>
              <a:t>Attori</a:t>
            </a:r>
            <a:r>
              <a:rPr lang="en-US" dirty="0"/>
              <a:t> </a:t>
            </a:r>
            <a:r>
              <a:rPr lang="en-US" dirty="0" err="1"/>
              <a:t>internazionali</a:t>
            </a:r>
            <a:endParaRPr lang="en-US" dirty="0"/>
          </a:p>
        </p:txBody>
      </p:sp>
      <p:sp>
        <p:nvSpPr>
          <p:cNvPr id="3" name="Segnaposto contenuto 2"/>
          <p:cNvSpPr>
            <a:spLocks noGrp="1"/>
          </p:cNvSpPr>
          <p:nvPr>
            <p:ph idx="1"/>
          </p:nvPr>
        </p:nvSpPr>
        <p:spPr>
          <a:xfrm>
            <a:off x="838200" y="1825625"/>
            <a:ext cx="9540240" cy="4428871"/>
          </a:xfrm>
        </p:spPr>
        <p:txBody>
          <a:bodyPr>
            <a:normAutofit fontScale="92500" lnSpcReduction="20000"/>
          </a:bodyPr>
          <a:lstStyle/>
          <a:p>
            <a:r>
              <a:rPr lang="it-IT" dirty="0"/>
              <a:t>Organizzazioni </a:t>
            </a:r>
            <a:r>
              <a:rPr lang="it-IT" b="1" dirty="0"/>
              <a:t>formali:</a:t>
            </a:r>
            <a:r>
              <a:rPr lang="it-IT" dirty="0"/>
              <a:t> un’agenzia originariamente «europea» è l’</a:t>
            </a:r>
            <a:r>
              <a:rPr lang="it-IT" b="1" dirty="0">
                <a:hlinkClick r:id="rId2"/>
              </a:rPr>
              <a:t>OCSE</a:t>
            </a:r>
            <a:r>
              <a:rPr lang="it-IT" b="1" dirty="0"/>
              <a:t> </a:t>
            </a:r>
            <a:r>
              <a:rPr lang="it-IT" dirty="0"/>
              <a:t>(Organizzazione per la Cooperazione e lo Sviluppo Economico) con sede a Parigi e che ha sostituito nel 1961 l’OECE (Organizzazione Europea per la Cooperazione Economica) istituita dagli Stati Uniti e Canada per amministrare gli aiuti del Piano Marshall nel 1960</a:t>
            </a:r>
          </a:p>
          <a:p>
            <a:r>
              <a:rPr lang="it-IT" dirty="0"/>
              <a:t>organizzazioni </a:t>
            </a:r>
            <a:r>
              <a:rPr lang="it-IT" b="1" dirty="0"/>
              <a:t>“informali”</a:t>
            </a:r>
            <a:r>
              <a:rPr lang="it-IT" dirty="0"/>
              <a:t>:</a:t>
            </a:r>
          </a:p>
          <a:p>
            <a:pPr lvl="1"/>
            <a:r>
              <a:rPr lang="it-IT" b="1" dirty="0"/>
              <a:t>G8</a:t>
            </a:r>
            <a:r>
              <a:rPr lang="it-IT" dirty="0"/>
              <a:t> (1975) (</a:t>
            </a:r>
            <a:r>
              <a:rPr lang="it-IT" b="1" dirty="0"/>
              <a:t>G7</a:t>
            </a:r>
            <a:r>
              <a:rPr lang="it-IT" dirty="0"/>
              <a:t> senza Russia per le riunioni dei Ministri delle Finanze) e </a:t>
            </a:r>
            <a:r>
              <a:rPr lang="it-IT" b="1" dirty="0">
                <a:hlinkClick r:id="rId3"/>
              </a:rPr>
              <a:t>G20</a:t>
            </a:r>
            <a:r>
              <a:rPr lang="it-IT" dirty="0"/>
              <a:t> (1999), ma la crisi del 2007 ha richiesto un’istituzione finanziaria di regolamentazione formale</a:t>
            </a:r>
          </a:p>
          <a:p>
            <a:pPr lvl="1"/>
            <a:r>
              <a:rPr lang="it-IT" b="1" dirty="0">
                <a:hlinkClick r:id="rId4"/>
              </a:rPr>
              <a:t>FSB</a:t>
            </a:r>
            <a:r>
              <a:rPr lang="it-IT" dirty="0"/>
              <a:t> (Financial </a:t>
            </a:r>
            <a:r>
              <a:rPr lang="it-IT" dirty="0" err="1"/>
              <a:t>Stability</a:t>
            </a:r>
            <a:r>
              <a:rPr lang="it-IT" dirty="0"/>
              <a:t> Board) è un’associazione no-profit con sede a Basilea (CH) costituita nel 2009 su iniziativa del G20 per riformare e conferire un </a:t>
            </a:r>
            <a:r>
              <a:rPr lang="it-IT" b="1" dirty="0"/>
              <a:t>mandato formale </a:t>
            </a:r>
            <a:r>
              <a:rPr lang="it-IT" dirty="0"/>
              <a:t>alla preesistente istituzione (FSF - Financial </a:t>
            </a:r>
            <a:r>
              <a:rPr lang="it-IT" dirty="0" err="1"/>
              <a:t>Stability</a:t>
            </a:r>
            <a:r>
              <a:rPr lang="it-IT" dirty="0"/>
              <a:t> Forum) fondata nel 1999 dal G7. Il mandato affida al FSB lo sviluppo di regole efficaci per garantire la stabilità finanziaria internazionale.</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32</a:t>
            </a:fld>
            <a:endParaRPr lang="en-US"/>
          </a:p>
        </p:txBody>
      </p:sp>
      <p:pic>
        <p:nvPicPr>
          <p:cNvPr id="5" name="Immagine 4">
            <a:extLst>
              <a:ext uri="{FF2B5EF4-FFF2-40B4-BE49-F238E27FC236}">
                <a16:creationId xmlns:a16="http://schemas.microsoft.com/office/drawing/2014/main" id="{AA345F6A-C78A-48BF-94F2-253F54A3976E}"/>
              </a:ext>
            </a:extLst>
          </p:cNvPr>
          <p:cNvPicPr>
            <a:picLocks noChangeAspect="1"/>
          </p:cNvPicPr>
          <p:nvPr/>
        </p:nvPicPr>
        <p:blipFill>
          <a:blip r:embed="rId5"/>
          <a:stretch>
            <a:fillRect/>
          </a:stretch>
        </p:blipFill>
        <p:spPr>
          <a:xfrm>
            <a:off x="10134600" y="2049333"/>
            <a:ext cx="2057400" cy="745808"/>
          </a:xfrm>
          <a:prstGeom prst="rect">
            <a:avLst/>
          </a:prstGeom>
        </p:spPr>
      </p:pic>
      <p:pic>
        <p:nvPicPr>
          <p:cNvPr id="6" name="Immagine 5">
            <a:extLst>
              <a:ext uri="{FF2B5EF4-FFF2-40B4-BE49-F238E27FC236}">
                <a16:creationId xmlns:a16="http://schemas.microsoft.com/office/drawing/2014/main" id="{D89B236B-55B3-4A4F-8A9B-7730A1C45519}"/>
              </a:ext>
            </a:extLst>
          </p:cNvPr>
          <p:cNvPicPr>
            <a:picLocks noChangeAspect="1"/>
          </p:cNvPicPr>
          <p:nvPr/>
        </p:nvPicPr>
        <p:blipFill>
          <a:blip r:embed="rId6"/>
          <a:stretch>
            <a:fillRect/>
          </a:stretch>
        </p:blipFill>
        <p:spPr>
          <a:xfrm>
            <a:off x="10134600" y="5251897"/>
            <a:ext cx="1391369" cy="528205"/>
          </a:xfrm>
          <a:prstGeom prst="rect">
            <a:avLst/>
          </a:prstGeom>
          <a:solidFill>
            <a:schemeClr val="tx1"/>
          </a:solidFill>
        </p:spPr>
      </p:pic>
      <p:pic>
        <p:nvPicPr>
          <p:cNvPr id="7" name="Immagine 6">
            <a:extLst>
              <a:ext uri="{FF2B5EF4-FFF2-40B4-BE49-F238E27FC236}">
                <a16:creationId xmlns:a16="http://schemas.microsoft.com/office/drawing/2014/main" id="{5C790ACD-9AC7-4475-A37C-2C8E6D52E746}"/>
              </a:ext>
            </a:extLst>
          </p:cNvPr>
          <p:cNvPicPr>
            <a:picLocks noChangeAspect="1"/>
          </p:cNvPicPr>
          <p:nvPr/>
        </p:nvPicPr>
        <p:blipFill>
          <a:blip r:embed="rId7"/>
          <a:stretch>
            <a:fillRect/>
          </a:stretch>
        </p:blipFill>
        <p:spPr>
          <a:xfrm>
            <a:off x="10378440" y="3929841"/>
            <a:ext cx="1240806" cy="660689"/>
          </a:xfrm>
          <a:prstGeom prst="rect">
            <a:avLst/>
          </a:prstGeom>
        </p:spPr>
      </p:pic>
    </p:spTree>
    <p:extLst>
      <p:ext uri="{BB962C8B-B14F-4D97-AF65-F5344CB8AC3E}">
        <p14:creationId xmlns:p14="http://schemas.microsoft.com/office/powerpoint/2010/main" val="1978880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esempio di </a:t>
            </a:r>
            <a:r>
              <a:rPr lang="it-IT" i="1" dirty="0" err="1"/>
              <a:t>governance</a:t>
            </a:r>
            <a:r>
              <a:rPr lang="it-IT" dirty="0"/>
              <a:t> senza Governo</a:t>
            </a:r>
            <a:endParaRPr lang="en-US" dirty="0"/>
          </a:p>
        </p:txBody>
      </p:sp>
      <p:sp>
        <p:nvSpPr>
          <p:cNvPr id="3" name="Segnaposto contenuto 2"/>
          <p:cNvSpPr>
            <a:spLocks noGrp="1"/>
          </p:cNvSpPr>
          <p:nvPr>
            <p:ph idx="1"/>
          </p:nvPr>
        </p:nvSpPr>
        <p:spPr>
          <a:xfrm>
            <a:off x="838200" y="1690688"/>
            <a:ext cx="10515600" cy="4755832"/>
          </a:xfrm>
        </p:spPr>
        <p:txBody>
          <a:bodyPr>
            <a:normAutofit fontScale="70000" lnSpcReduction="20000"/>
          </a:bodyPr>
          <a:lstStyle/>
          <a:p>
            <a:r>
              <a:rPr lang="it-IT" dirty="0"/>
              <a:t>Problema di Agenzia: chi pagherà?</a:t>
            </a:r>
          </a:p>
          <a:p>
            <a:r>
              <a:rPr lang="it-IT" dirty="0"/>
              <a:t>Disseminazione: come assicurarsi che gli obiettivi vengano raggiunti?</a:t>
            </a:r>
          </a:p>
          <a:p>
            <a:r>
              <a:rPr lang="it-IT" dirty="0"/>
              <a:t>Priorità: chi deciderà cosa si debba fare?</a:t>
            </a:r>
          </a:p>
          <a:p>
            <a:pPr marL="0" indent="0" algn="ctr">
              <a:buNone/>
            </a:pPr>
            <a:r>
              <a:rPr lang="it-IT" dirty="0"/>
              <a:t>Gli STRUMENTI per governare le interdipendenze</a:t>
            </a:r>
          </a:p>
          <a:p>
            <a:pPr marL="0" indent="0" algn="ctr">
              <a:buNone/>
            </a:pPr>
            <a:endParaRPr lang="it-IT" dirty="0"/>
          </a:p>
          <a:p>
            <a:pPr marL="514350" indent="-514350">
              <a:buFont typeface="+mj-lt"/>
              <a:buAutoNum type="arabicPeriod"/>
            </a:pPr>
            <a:r>
              <a:rPr lang="it-IT" dirty="0"/>
              <a:t>Individuare degli ambasciatori nazionali dei beni pubblici globali fondamentali</a:t>
            </a:r>
          </a:p>
          <a:p>
            <a:pPr marL="514350" indent="-514350">
              <a:buFont typeface="+mj-lt"/>
              <a:buAutoNum type="arabicPeriod"/>
            </a:pPr>
            <a:r>
              <a:rPr lang="it-IT" dirty="0"/>
              <a:t>Per ogni BP fondamentale designare una agenzia nazionale tecnica (ad es. il Ministero tecnico relativo)</a:t>
            </a:r>
          </a:p>
          <a:p>
            <a:pPr marL="514350" indent="-514350">
              <a:buFont typeface="+mj-lt"/>
              <a:buAutoNum type="arabicPeriod"/>
            </a:pPr>
            <a:r>
              <a:rPr lang="it-IT" dirty="0"/>
              <a:t>Collegare gli affari esteri e nazionali in una matrice organizzativa unica con i bilanci integrati</a:t>
            </a:r>
          </a:p>
          <a:p>
            <a:pPr marL="514350" indent="-514350">
              <a:buFont typeface="+mj-lt"/>
              <a:buAutoNum type="arabicPeriod"/>
            </a:pPr>
            <a:r>
              <a:rPr lang="it-IT" dirty="0"/>
              <a:t>Rinominare i Ministeri degli Affari Esteri aggiungendo la denominazione e della Cooperazione Internazionale (MAECI per il caso italiano)</a:t>
            </a:r>
          </a:p>
          <a:p>
            <a:pPr marL="514350" indent="-514350">
              <a:buFont typeface="+mj-lt"/>
              <a:buAutoNum type="arabicPeriod"/>
            </a:pPr>
            <a:r>
              <a:rPr lang="it-IT" dirty="0"/>
              <a:t>Attivare dei comitati per l’attuazione degli accordi/trattati internazionali</a:t>
            </a:r>
          </a:p>
          <a:p>
            <a:pPr marL="514350" indent="-514350">
              <a:buFont typeface="+mj-lt"/>
              <a:buAutoNum type="arabicPeriod"/>
            </a:pPr>
            <a:r>
              <a:rPr lang="it-IT" dirty="0"/>
              <a:t>Creare dei partenariati di seconda-generazione per le politiche pubbliche locali</a:t>
            </a:r>
          </a:p>
          <a:p>
            <a:pPr marL="514350" indent="-514350">
              <a:buFont typeface="+mj-lt"/>
              <a:buAutoNum type="arabicPeriod"/>
            </a:pPr>
            <a:r>
              <a:rPr lang="it-IT" dirty="0"/>
              <a:t>Invitare dei manager (CEO) di alto livello focalizzati per la gestione strategica degli obiettivi contenuti nelle politiche di partenariato pubblico e pubblico-privato internazionali</a:t>
            </a:r>
            <a:endParaRPr lang="en-US" dirty="0"/>
          </a:p>
        </p:txBody>
      </p:sp>
      <p:sp>
        <p:nvSpPr>
          <p:cNvPr id="4" name="Freccia in giù 3"/>
          <p:cNvSpPr/>
          <p:nvPr/>
        </p:nvSpPr>
        <p:spPr>
          <a:xfrm>
            <a:off x="5794248" y="3016250"/>
            <a:ext cx="461697" cy="385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numero diapositiva 4"/>
          <p:cNvSpPr>
            <a:spLocks noGrp="1"/>
          </p:cNvSpPr>
          <p:nvPr>
            <p:ph type="sldNum" sz="quarter" idx="12"/>
          </p:nvPr>
        </p:nvSpPr>
        <p:spPr/>
        <p:txBody>
          <a:bodyPr/>
          <a:lstStyle/>
          <a:p>
            <a:fld id="{05F37082-10A1-4C54-A578-B5F5D1519421}" type="slidenum">
              <a:rPr lang="en-US" smtClean="0"/>
              <a:t>33</a:t>
            </a:fld>
            <a:endParaRPr lang="en-US"/>
          </a:p>
        </p:txBody>
      </p:sp>
    </p:spTree>
    <p:extLst>
      <p:ext uri="{BB962C8B-B14F-4D97-AF65-F5344CB8AC3E}">
        <p14:creationId xmlns:p14="http://schemas.microsoft.com/office/powerpoint/2010/main" val="24851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3278886" cy="1325563"/>
          </a:xfrm>
        </p:spPr>
        <p:txBody>
          <a:bodyPr>
            <a:normAutofit fontScale="90000"/>
          </a:bodyPr>
          <a:lstStyle/>
          <a:p>
            <a:r>
              <a:rPr lang="it-IT" dirty="0"/>
              <a:t>Le forme della cooperazione</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686" y="0"/>
            <a:ext cx="7345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numero diapositiva 5"/>
          <p:cNvSpPr>
            <a:spLocks noGrp="1"/>
          </p:cNvSpPr>
          <p:nvPr>
            <p:ph type="sldNum" sz="quarter" idx="12"/>
          </p:nvPr>
        </p:nvSpPr>
        <p:spPr/>
        <p:txBody>
          <a:bodyPr/>
          <a:lstStyle/>
          <a:p>
            <a:fld id="{05F37082-10A1-4C54-A578-B5F5D1519421}" type="slidenum">
              <a:rPr lang="en-US" smtClean="0"/>
              <a:t>34</a:t>
            </a:fld>
            <a:endParaRPr lang="en-US"/>
          </a:p>
        </p:txBody>
      </p:sp>
      <p:sp>
        <p:nvSpPr>
          <p:cNvPr id="7" name="Pentagono 6"/>
          <p:cNvSpPr/>
          <p:nvPr/>
        </p:nvSpPr>
        <p:spPr>
          <a:xfrm>
            <a:off x="1877438" y="1554501"/>
            <a:ext cx="2419277" cy="8287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Esempio è il caso delle pandemie o dei mercati finanziari</a:t>
            </a:r>
            <a:endParaRPr lang="en-US" dirty="0"/>
          </a:p>
        </p:txBody>
      </p:sp>
      <p:sp>
        <p:nvSpPr>
          <p:cNvPr id="8" name="Pentagono 7"/>
          <p:cNvSpPr/>
          <p:nvPr/>
        </p:nvSpPr>
        <p:spPr>
          <a:xfrm>
            <a:off x="1195058" y="2500009"/>
            <a:ext cx="3101658" cy="104085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Regolamenti e codici per gli standard  nella gestione dei beni comuni: es. Salario minimo</a:t>
            </a:r>
            <a:endParaRPr lang="en-US" dirty="0"/>
          </a:p>
        </p:txBody>
      </p:sp>
      <p:sp>
        <p:nvSpPr>
          <p:cNvPr id="9" name="Pentagono 8"/>
          <p:cNvSpPr/>
          <p:nvPr/>
        </p:nvSpPr>
        <p:spPr>
          <a:xfrm>
            <a:off x="733331" y="3657600"/>
            <a:ext cx="3563385" cy="11478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Produzione di beni e servizi da parte delle organizzazioni internazionali</a:t>
            </a:r>
            <a:endParaRPr lang="en-US" dirty="0"/>
          </a:p>
        </p:txBody>
      </p:sp>
      <p:sp>
        <p:nvSpPr>
          <p:cNvPr id="10" name="Pentagono 9"/>
          <p:cNvSpPr/>
          <p:nvPr/>
        </p:nvSpPr>
        <p:spPr>
          <a:xfrm>
            <a:off x="564204" y="5077838"/>
            <a:ext cx="3732511" cy="11381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Ad es. la collaborazione tra Paesi per la gestione delle </a:t>
            </a:r>
            <a:r>
              <a:rPr lang="it-IT" dirty="0" err="1"/>
              <a:t>telecommunicazioni</a:t>
            </a:r>
            <a:r>
              <a:rPr lang="it-IT" dirty="0"/>
              <a:t> o dei trasporti</a:t>
            </a:r>
            <a:endParaRPr lang="en-US" dirty="0"/>
          </a:p>
        </p:txBody>
      </p:sp>
    </p:spTree>
    <p:extLst>
      <p:ext uri="{BB962C8B-B14F-4D97-AF65-F5344CB8AC3E}">
        <p14:creationId xmlns:p14="http://schemas.microsoft.com/office/powerpoint/2010/main" val="484850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attuare il coordinamento e limitare il free-</a:t>
            </a:r>
            <a:r>
              <a:rPr lang="it-IT" dirty="0" err="1"/>
              <a:t>riding</a:t>
            </a:r>
            <a:r>
              <a:rPr lang="it-IT" dirty="0"/>
              <a:t>?</a:t>
            </a:r>
            <a:endParaRPr lang="en-US" dirty="0"/>
          </a:p>
        </p:txBody>
      </p:sp>
      <p:sp>
        <p:nvSpPr>
          <p:cNvPr id="4" name="Segnaposto contenuto 3"/>
          <p:cNvSpPr>
            <a:spLocks noGrp="1"/>
          </p:cNvSpPr>
          <p:nvPr>
            <p:ph idx="1"/>
          </p:nvPr>
        </p:nvSpPr>
        <p:spPr/>
        <p:txBody>
          <a:bodyPr>
            <a:normAutofit fontScale="92500" lnSpcReduction="20000"/>
          </a:bodyPr>
          <a:lstStyle/>
          <a:p>
            <a:r>
              <a:rPr lang="it-IT" b="1" dirty="0"/>
              <a:t>L’ipotesi di base è che una decisione presa da un Paese in autonomia induce un’esternalità agli altri paesi, non sarà cioè ottimale. </a:t>
            </a:r>
            <a:r>
              <a:rPr lang="it-IT" dirty="0"/>
              <a:t>Si può rappresentare questa situazione con il dilemma del prigioniero:</a:t>
            </a:r>
          </a:p>
          <a:p>
            <a:endParaRPr lang="it-IT" dirty="0"/>
          </a:p>
          <a:p>
            <a:endParaRPr lang="it-IT" dirty="0"/>
          </a:p>
          <a:p>
            <a:endParaRPr lang="it-IT" dirty="0"/>
          </a:p>
          <a:p>
            <a:endParaRPr lang="it-IT" dirty="0"/>
          </a:p>
          <a:p>
            <a:r>
              <a:rPr lang="it-IT" dirty="0"/>
              <a:t>Le scelte che i due prigionieri possono compiere sono:</a:t>
            </a:r>
          </a:p>
          <a:p>
            <a:pPr lvl="1"/>
            <a:r>
              <a:rPr lang="it-IT" dirty="0"/>
              <a:t>1) accusarsi reciprocamente (puniti con 5 anni di reclusione a testa)</a:t>
            </a:r>
          </a:p>
          <a:p>
            <a:pPr lvl="1"/>
            <a:r>
              <a:rPr lang="it-IT" dirty="0"/>
              <a:t>2) ognuno si dichiara innocente e incolpa l’altro (quello su cui ricade la colpa è condannato a 10 anni, l’altro è liberato);</a:t>
            </a:r>
          </a:p>
          <a:p>
            <a:pPr lvl="1"/>
            <a:r>
              <a:rPr lang="it-IT" dirty="0"/>
              <a:t>3) entrambi negano (il giudice non è in grado di decidere, la condanna per entrambi è di 1 anno)</a:t>
            </a:r>
          </a:p>
          <a:p>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35</a:t>
            </a:fld>
            <a:endParaRPr lang="en-US"/>
          </a:p>
        </p:txBody>
      </p:sp>
      <p:graphicFrame>
        <p:nvGraphicFramePr>
          <p:cNvPr id="7" name="Tabella 6"/>
          <p:cNvGraphicFramePr>
            <a:graphicFrameLocks noGrp="1"/>
          </p:cNvGraphicFramePr>
          <p:nvPr>
            <p:extLst>
              <p:ext uri="{D42A27DB-BD31-4B8C-83A1-F6EECF244321}">
                <p14:modId xmlns:p14="http://schemas.microsoft.com/office/powerpoint/2010/main" val="810793589"/>
              </p:ext>
            </p:extLst>
          </p:nvPr>
        </p:nvGraphicFramePr>
        <p:xfrm>
          <a:off x="2720086" y="2727895"/>
          <a:ext cx="6163056" cy="1478280"/>
        </p:xfrm>
        <a:graphic>
          <a:graphicData uri="http://schemas.openxmlformats.org/drawingml/2006/table">
            <a:tbl>
              <a:tblPr/>
              <a:tblGrid>
                <a:gridCol w="2054352">
                  <a:extLst>
                    <a:ext uri="{9D8B030D-6E8A-4147-A177-3AD203B41FA5}">
                      <a16:colId xmlns:a16="http://schemas.microsoft.com/office/drawing/2014/main" val="3428100032"/>
                    </a:ext>
                  </a:extLst>
                </a:gridCol>
                <a:gridCol w="2054352">
                  <a:extLst>
                    <a:ext uri="{9D8B030D-6E8A-4147-A177-3AD203B41FA5}">
                      <a16:colId xmlns:a16="http://schemas.microsoft.com/office/drawing/2014/main" val="2106785222"/>
                    </a:ext>
                  </a:extLst>
                </a:gridCol>
                <a:gridCol w="2054352">
                  <a:extLst>
                    <a:ext uri="{9D8B030D-6E8A-4147-A177-3AD203B41FA5}">
                      <a16:colId xmlns:a16="http://schemas.microsoft.com/office/drawing/2014/main" val="3993301045"/>
                    </a:ext>
                  </a:extLst>
                </a:gridCol>
              </a:tblGrid>
              <a:tr h="0">
                <a:tc>
                  <a:txBody>
                    <a:bodyPr/>
                    <a:lstStyle/>
                    <a:p>
                      <a:pPr algn="ctr" fontAlgn="t"/>
                      <a:endParaRPr lang="en-US" dirty="0">
                        <a:effectLst/>
                      </a:endParaRPr>
                    </a:p>
                  </a:txBody>
                  <a:tcPr marR="38100" marT="38100" marB="38100">
                    <a:lnL>
                      <a:noFill/>
                    </a:lnL>
                    <a:lnR>
                      <a:noFill/>
                    </a:lnR>
                    <a:lnT>
                      <a:noFill/>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b="1">
                          <a:solidFill>
                            <a:srgbClr val="131313"/>
                          </a:solidFill>
                          <a:effectLst/>
                        </a:rPr>
                        <a:t>Prigioniero 2</a:t>
                      </a: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tc>
                  <a:txBody>
                    <a:bodyPr/>
                    <a:lstStyle/>
                    <a:p>
                      <a:pPr algn="ctr" fontAlgn="t"/>
                      <a:r>
                        <a:rPr lang="en-US" b="1">
                          <a:solidFill>
                            <a:srgbClr val="131313"/>
                          </a:solidFill>
                          <a:effectLst/>
                        </a:rPr>
                        <a:t>Prigioniero 1</a:t>
                      </a: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extLst>
                  <a:ext uri="{0D108BD9-81ED-4DB2-BD59-A6C34878D82A}">
                    <a16:rowId xmlns:a16="http://schemas.microsoft.com/office/drawing/2014/main" val="964307776"/>
                  </a:ext>
                </a:extLst>
              </a:tr>
              <a:tr h="0">
                <a:tc>
                  <a:txBody>
                    <a:bodyPr/>
                    <a:lstStyle/>
                    <a:p>
                      <a:pPr algn="ctr" fontAlgn="t"/>
                      <a:endParaRPr lang="en-US">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dirty="0" err="1">
                          <a:solidFill>
                            <a:srgbClr val="131313"/>
                          </a:solidFill>
                          <a:effectLst/>
                        </a:rPr>
                        <a:t>Tradimento</a:t>
                      </a:r>
                      <a:endParaRPr lang="en-US" dirty="0">
                        <a:solidFill>
                          <a:srgbClr val="131313"/>
                        </a:solidFill>
                        <a:effectLst/>
                      </a:endParaRP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Cooperazione</a:t>
                      </a: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842351455"/>
                  </a:ext>
                </a:extLst>
              </a:tr>
              <a:tr h="0">
                <a:tc>
                  <a:txBody>
                    <a:bodyPr/>
                    <a:lstStyle/>
                    <a:p>
                      <a:pPr algn="l" fontAlgn="t"/>
                      <a:r>
                        <a:rPr lang="en-US">
                          <a:solidFill>
                            <a:srgbClr val="131313"/>
                          </a:solidFill>
                          <a:effectLst/>
                        </a:rPr>
                        <a:t>Tradimento</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(−5, −5)</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(0, −10)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130011024"/>
                  </a:ext>
                </a:extLst>
              </a:tr>
              <a:tr h="0">
                <a:tc>
                  <a:txBody>
                    <a:bodyPr/>
                    <a:lstStyle/>
                    <a:p>
                      <a:pPr algn="l" fontAlgn="t"/>
                      <a:r>
                        <a:rPr lang="en-US">
                          <a:solidFill>
                            <a:srgbClr val="131313"/>
                          </a:solidFill>
                          <a:effectLst/>
                        </a:rPr>
                        <a:t>Cooperazione</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(−10, 0)</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r>
                        <a:rPr lang="en-US" dirty="0">
                          <a:solidFill>
                            <a:srgbClr val="131313"/>
                          </a:solidFill>
                          <a:effectLst/>
                        </a:rPr>
                        <a:t>(−1, −1)</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extLst>
                  <a:ext uri="{0D108BD9-81ED-4DB2-BD59-A6C34878D82A}">
                    <a16:rowId xmlns:a16="http://schemas.microsoft.com/office/drawing/2014/main" val="3920224282"/>
                  </a:ext>
                </a:extLst>
              </a:tr>
            </a:tbl>
          </a:graphicData>
        </a:graphic>
      </p:graphicFrame>
      <p:sp>
        <p:nvSpPr>
          <p:cNvPr id="8" name="Pentagono 7"/>
          <p:cNvSpPr/>
          <p:nvPr/>
        </p:nvSpPr>
        <p:spPr>
          <a:xfrm>
            <a:off x="1048639" y="3390216"/>
            <a:ext cx="1517904" cy="7391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Due strategie</a:t>
            </a:r>
            <a:endParaRPr lang="en-US" dirty="0"/>
          </a:p>
        </p:txBody>
      </p:sp>
      <p:sp>
        <p:nvSpPr>
          <p:cNvPr id="9" name="Rettangolo 8"/>
          <p:cNvSpPr/>
          <p:nvPr/>
        </p:nvSpPr>
        <p:spPr>
          <a:xfrm>
            <a:off x="5326126" y="3462426"/>
            <a:ext cx="3557016" cy="739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9502521" y="3314955"/>
            <a:ext cx="1069848"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payoff</a:t>
            </a:r>
            <a:endParaRPr lang="en-US" dirty="0"/>
          </a:p>
        </p:txBody>
      </p:sp>
      <p:cxnSp>
        <p:nvCxnSpPr>
          <p:cNvPr id="12" name="Connettore 2 11"/>
          <p:cNvCxnSpPr/>
          <p:nvPr/>
        </p:nvCxnSpPr>
        <p:spPr>
          <a:xfrm flipH="1">
            <a:off x="8470257" y="3768221"/>
            <a:ext cx="937260" cy="153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flipV="1">
            <a:off x="8430133" y="3560530"/>
            <a:ext cx="998220" cy="105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7493762" y="3687849"/>
            <a:ext cx="758952" cy="63401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p:cNvSpPr/>
          <p:nvPr/>
        </p:nvSpPr>
        <p:spPr>
          <a:xfrm>
            <a:off x="5476875" y="3368010"/>
            <a:ext cx="786384" cy="4955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a:off x="7095744" y="5907024"/>
            <a:ext cx="2258568"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Outcome</a:t>
            </a:r>
            <a:r>
              <a:rPr lang="it-IT" dirty="0"/>
              <a:t>: Equilibrio non cooperativo o Equilibrio di Nash</a:t>
            </a:r>
            <a:endParaRPr lang="en-US" dirty="0"/>
          </a:p>
        </p:txBody>
      </p:sp>
      <p:cxnSp>
        <p:nvCxnSpPr>
          <p:cNvPr id="20" name="Connettore 2 19"/>
          <p:cNvCxnSpPr/>
          <p:nvPr/>
        </p:nvCxnSpPr>
        <p:spPr>
          <a:xfrm>
            <a:off x="6309360" y="3649218"/>
            <a:ext cx="1078992" cy="221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llout 9 20"/>
          <p:cNvSpPr/>
          <p:nvPr/>
        </p:nvSpPr>
        <p:spPr>
          <a:xfrm>
            <a:off x="8995206" y="3991362"/>
            <a:ext cx="2898648" cy="654526"/>
          </a:xfrm>
          <a:prstGeom prst="callout1">
            <a:avLst>
              <a:gd name="adj1" fmla="val 18750"/>
              <a:gd name="adj2" fmla="val -8333"/>
              <a:gd name="adj3" fmla="val 9119"/>
              <a:gd name="adj4" fmla="val -25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cooperativo</a:t>
            </a:r>
            <a:endParaRPr lang="en-US" dirty="0"/>
          </a:p>
        </p:txBody>
      </p:sp>
    </p:spTree>
    <p:extLst>
      <p:ext uri="{BB962C8B-B14F-4D97-AF65-F5344CB8AC3E}">
        <p14:creationId xmlns:p14="http://schemas.microsoft.com/office/powerpoint/2010/main" val="33496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6" grpId="0" animBg="1"/>
      <p:bldP spid="16" grpId="1" animBg="1"/>
      <p:bldP spid="17" grpId="0" animBg="1"/>
      <p:bldP spid="18"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teoria dei giochi applicata alle politiche commerciali</a:t>
            </a:r>
            <a:endParaRPr lang="en-US" dirty="0"/>
          </a:p>
        </p:txBody>
      </p:sp>
      <p:sp>
        <p:nvSpPr>
          <p:cNvPr id="3" name="Segnaposto contenuto 2"/>
          <p:cNvSpPr>
            <a:spLocks noGrp="1"/>
          </p:cNvSpPr>
          <p:nvPr>
            <p:ph idx="1"/>
          </p:nvPr>
        </p:nvSpPr>
        <p:spPr>
          <a:xfrm>
            <a:off x="838200" y="1825625"/>
            <a:ext cx="10515600" cy="1394230"/>
          </a:xfrm>
        </p:spPr>
        <p:txBody>
          <a:bodyPr>
            <a:normAutofit fontScale="92500" lnSpcReduction="10000"/>
          </a:bodyPr>
          <a:lstStyle/>
          <a:p>
            <a:r>
              <a:rPr lang="it-IT" dirty="0"/>
              <a:t>I giochi strategici possono essere un modo molto efficace per descrivere le tipiche strategie che vengono messe in pratica dai paesi per una varietà di interventi. Vediamo il caso della guerra commerciale (Fonte: </a:t>
            </a:r>
            <a:r>
              <a:rPr lang="it-IT" dirty="0" err="1"/>
              <a:t>Krugman</a:t>
            </a:r>
            <a:r>
              <a:rPr lang="it-IT" dirty="0"/>
              <a:t> e </a:t>
            </a:r>
            <a:r>
              <a:rPr lang="it-IT" dirty="0" err="1"/>
              <a:t>Obstfeld</a:t>
            </a:r>
            <a:r>
              <a:rPr lang="it-IT" dirty="0"/>
              <a:t> (1995):</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36</a:t>
            </a:fld>
            <a:endParaRPr lang="en-US"/>
          </a:p>
        </p:txBody>
      </p:sp>
      <p:sp>
        <p:nvSpPr>
          <p:cNvPr id="5" name="Rettangolo 4"/>
          <p:cNvSpPr/>
          <p:nvPr/>
        </p:nvSpPr>
        <p:spPr>
          <a:xfrm>
            <a:off x="3005847" y="3677055"/>
            <a:ext cx="5604753" cy="252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5789579" y="3680548"/>
            <a:ext cx="2821021" cy="13094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20</a:t>
            </a:r>
            <a:endParaRPr lang="en-US" dirty="0">
              <a:solidFill>
                <a:srgbClr val="0070C0"/>
              </a:solidFill>
            </a:endParaRPr>
          </a:p>
        </p:txBody>
      </p:sp>
      <p:sp>
        <p:nvSpPr>
          <p:cNvPr id="10" name="Rettangolo 9"/>
          <p:cNvSpPr/>
          <p:nvPr/>
        </p:nvSpPr>
        <p:spPr>
          <a:xfrm>
            <a:off x="3005847" y="4983700"/>
            <a:ext cx="2783731" cy="1222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-10</a:t>
            </a:r>
            <a:endParaRPr lang="en-US" dirty="0">
              <a:solidFill>
                <a:srgbClr val="0070C0"/>
              </a:solidFill>
            </a:endParaRPr>
          </a:p>
        </p:txBody>
      </p:sp>
      <p:sp>
        <p:nvSpPr>
          <p:cNvPr id="11" name="Rettangolo 10"/>
          <p:cNvSpPr/>
          <p:nvPr/>
        </p:nvSpPr>
        <p:spPr>
          <a:xfrm>
            <a:off x="3005847" y="3682288"/>
            <a:ext cx="2783731" cy="1301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10</a:t>
            </a:r>
            <a:endParaRPr lang="en-US" dirty="0">
              <a:solidFill>
                <a:srgbClr val="0070C0"/>
              </a:solidFill>
            </a:endParaRPr>
          </a:p>
        </p:txBody>
      </p:sp>
      <p:sp>
        <p:nvSpPr>
          <p:cNvPr id="8" name="Rettangolo 7"/>
          <p:cNvSpPr/>
          <p:nvPr/>
        </p:nvSpPr>
        <p:spPr>
          <a:xfrm>
            <a:off x="5789578" y="4991758"/>
            <a:ext cx="2821021" cy="1214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-5</a:t>
            </a:r>
            <a:endParaRPr lang="en-US" dirty="0">
              <a:solidFill>
                <a:srgbClr val="0070C0"/>
              </a:solidFill>
            </a:endParaRPr>
          </a:p>
        </p:txBody>
      </p:sp>
      <p:sp>
        <p:nvSpPr>
          <p:cNvPr id="12" name="CasellaDiTesto 11"/>
          <p:cNvSpPr txBox="1"/>
          <p:nvPr/>
        </p:nvSpPr>
        <p:spPr>
          <a:xfrm>
            <a:off x="5612861" y="2985141"/>
            <a:ext cx="573932" cy="369651"/>
          </a:xfrm>
          <a:prstGeom prst="rect">
            <a:avLst/>
          </a:prstGeom>
          <a:noFill/>
        </p:spPr>
        <p:txBody>
          <a:bodyPr wrap="square" rtlCol="0">
            <a:spAutoFit/>
          </a:bodyPr>
          <a:lstStyle/>
          <a:p>
            <a:r>
              <a:rPr lang="it-IT"/>
              <a:t>UE</a:t>
            </a:r>
            <a:endParaRPr lang="en-US" dirty="0"/>
          </a:p>
        </p:txBody>
      </p:sp>
      <p:sp>
        <p:nvSpPr>
          <p:cNvPr id="13" name="CasellaDiTesto 12"/>
          <p:cNvSpPr txBox="1"/>
          <p:nvPr/>
        </p:nvSpPr>
        <p:spPr>
          <a:xfrm>
            <a:off x="621760" y="4327760"/>
            <a:ext cx="661481" cy="369332"/>
          </a:xfrm>
          <a:prstGeom prst="rect">
            <a:avLst/>
          </a:prstGeom>
          <a:noFill/>
        </p:spPr>
        <p:txBody>
          <a:bodyPr wrap="square" rtlCol="0">
            <a:spAutoFit/>
          </a:bodyPr>
          <a:lstStyle/>
          <a:p>
            <a:r>
              <a:rPr lang="it-IT" dirty="0"/>
              <a:t>USA</a:t>
            </a:r>
            <a:endParaRPr lang="en-US" dirty="0"/>
          </a:p>
        </p:txBody>
      </p:sp>
      <p:sp>
        <p:nvSpPr>
          <p:cNvPr id="14" name="CasellaDiTesto 13"/>
          <p:cNvSpPr txBox="1"/>
          <p:nvPr/>
        </p:nvSpPr>
        <p:spPr>
          <a:xfrm>
            <a:off x="3561136" y="3239168"/>
            <a:ext cx="2159542" cy="369332"/>
          </a:xfrm>
          <a:prstGeom prst="rect">
            <a:avLst/>
          </a:prstGeom>
          <a:noFill/>
        </p:spPr>
        <p:txBody>
          <a:bodyPr wrap="square" rtlCol="0">
            <a:spAutoFit/>
          </a:bodyPr>
          <a:lstStyle/>
          <a:p>
            <a:r>
              <a:rPr lang="it-IT" dirty="0"/>
              <a:t>Libero scambio</a:t>
            </a:r>
            <a:endParaRPr lang="en-US" dirty="0"/>
          </a:p>
        </p:txBody>
      </p:sp>
      <p:sp>
        <p:nvSpPr>
          <p:cNvPr id="15" name="CasellaDiTesto 14"/>
          <p:cNvSpPr txBox="1"/>
          <p:nvPr/>
        </p:nvSpPr>
        <p:spPr>
          <a:xfrm>
            <a:off x="1401594" y="4005185"/>
            <a:ext cx="2159542" cy="369332"/>
          </a:xfrm>
          <a:prstGeom prst="rect">
            <a:avLst/>
          </a:prstGeom>
          <a:noFill/>
        </p:spPr>
        <p:txBody>
          <a:bodyPr wrap="square" rtlCol="0">
            <a:spAutoFit/>
          </a:bodyPr>
          <a:lstStyle/>
          <a:p>
            <a:r>
              <a:rPr lang="it-IT" dirty="0"/>
              <a:t>Libero scambio</a:t>
            </a:r>
            <a:endParaRPr lang="en-US" dirty="0"/>
          </a:p>
        </p:txBody>
      </p:sp>
      <p:sp>
        <p:nvSpPr>
          <p:cNvPr id="16" name="CasellaDiTesto 15"/>
          <p:cNvSpPr txBox="1"/>
          <p:nvPr/>
        </p:nvSpPr>
        <p:spPr>
          <a:xfrm>
            <a:off x="6329058" y="3278794"/>
            <a:ext cx="1742060" cy="369332"/>
          </a:xfrm>
          <a:prstGeom prst="rect">
            <a:avLst/>
          </a:prstGeom>
          <a:noFill/>
        </p:spPr>
        <p:txBody>
          <a:bodyPr wrap="square" rtlCol="0">
            <a:spAutoFit/>
          </a:bodyPr>
          <a:lstStyle/>
          <a:p>
            <a:r>
              <a:rPr lang="it-IT" dirty="0"/>
              <a:t>Protezionismo</a:t>
            </a:r>
            <a:endParaRPr lang="en-US" dirty="0"/>
          </a:p>
        </p:txBody>
      </p:sp>
      <p:sp>
        <p:nvSpPr>
          <p:cNvPr id="17" name="CasellaDiTesto 16"/>
          <p:cNvSpPr txBox="1"/>
          <p:nvPr/>
        </p:nvSpPr>
        <p:spPr>
          <a:xfrm>
            <a:off x="1401594" y="5455142"/>
            <a:ext cx="1742060" cy="369332"/>
          </a:xfrm>
          <a:prstGeom prst="rect">
            <a:avLst/>
          </a:prstGeom>
          <a:noFill/>
        </p:spPr>
        <p:txBody>
          <a:bodyPr wrap="square" rtlCol="0">
            <a:spAutoFit/>
          </a:bodyPr>
          <a:lstStyle/>
          <a:p>
            <a:r>
              <a:rPr lang="it-IT" dirty="0"/>
              <a:t>Protezionismo</a:t>
            </a:r>
            <a:endParaRPr lang="en-US" dirty="0"/>
          </a:p>
        </p:txBody>
      </p:sp>
      <p:sp>
        <p:nvSpPr>
          <p:cNvPr id="18" name="CasellaDiTesto 17"/>
          <p:cNvSpPr txBox="1"/>
          <p:nvPr/>
        </p:nvSpPr>
        <p:spPr>
          <a:xfrm>
            <a:off x="3005846" y="4633616"/>
            <a:ext cx="708499" cy="369332"/>
          </a:xfrm>
          <a:prstGeom prst="rect">
            <a:avLst/>
          </a:prstGeom>
          <a:noFill/>
        </p:spPr>
        <p:txBody>
          <a:bodyPr wrap="square" rtlCol="0">
            <a:spAutoFit/>
          </a:bodyPr>
          <a:lstStyle/>
          <a:p>
            <a:r>
              <a:rPr lang="it-IT" dirty="0">
                <a:solidFill>
                  <a:srgbClr val="FF0000"/>
                </a:solidFill>
              </a:rPr>
              <a:t>10</a:t>
            </a:r>
            <a:endParaRPr lang="en-US" dirty="0">
              <a:solidFill>
                <a:srgbClr val="FF0000"/>
              </a:solidFill>
            </a:endParaRPr>
          </a:p>
        </p:txBody>
      </p:sp>
      <p:sp>
        <p:nvSpPr>
          <p:cNvPr id="19" name="CasellaDiTesto 18"/>
          <p:cNvSpPr txBox="1"/>
          <p:nvPr/>
        </p:nvSpPr>
        <p:spPr>
          <a:xfrm>
            <a:off x="5864158" y="4603436"/>
            <a:ext cx="708499" cy="369332"/>
          </a:xfrm>
          <a:prstGeom prst="rect">
            <a:avLst/>
          </a:prstGeom>
          <a:noFill/>
        </p:spPr>
        <p:txBody>
          <a:bodyPr wrap="square" rtlCol="0">
            <a:spAutoFit/>
          </a:bodyPr>
          <a:lstStyle/>
          <a:p>
            <a:r>
              <a:rPr lang="it-IT" dirty="0">
                <a:solidFill>
                  <a:srgbClr val="FF0000"/>
                </a:solidFill>
              </a:rPr>
              <a:t>-10</a:t>
            </a:r>
            <a:endParaRPr lang="en-US" dirty="0">
              <a:solidFill>
                <a:srgbClr val="FF0000"/>
              </a:solidFill>
            </a:endParaRPr>
          </a:p>
        </p:txBody>
      </p:sp>
      <p:sp>
        <p:nvSpPr>
          <p:cNvPr id="20" name="CasellaDiTesto 19"/>
          <p:cNvSpPr txBox="1"/>
          <p:nvPr/>
        </p:nvSpPr>
        <p:spPr>
          <a:xfrm>
            <a:off x="3013953" y="5865844"/>
            <a:ext cx="708499" cy="369332"/>
          </a:xfrm>
          <a:prstGeom prst="rect">
            <a:avLst/>
          </a:prstGeom>
          <a:noFill/>
        </p:spPr>
        <p:txBody>
          <a:bodyPr wrap="square" rtlCol="0">
            <a:spAutoFit/>
          </a:bodyPr>
          <a:lstStyle/>
          <a:p>
            <a:r>
              <a:rPr lang="it-IT" dirty="0">
                <a:solidFill>
                  <a:srgbClr val="FF0000"/>
                </a:solidFill>
              </a:rPr>
              <a:t>20</a:t>
            </a:r>
            <a:endParaRPr lang="en-US" dirty="0">
              <a:solidFill>
                <a:srgbClr val="FF0000"/>
              </a:solidFill>
            </a:endParaRPr>
          </a:p>
        </p:txBody>
      </p:sp>
      <p:sp>
        <p:nvSpPr>
          <p:cNvPr id="21" name="CasellaDiTesto 20"/>
          <p:cNvSpPr txBox="1"/>
          <p:nvPr/>
        </p:nvSpPr>
        <p:spPr>
          <a:xfrm>
            <a:off x="5832543" y="5912905"/>
            <a:ext cx="708499" cy="369332"/>
          </a:xfrm>
          <a:prstGeom prst="rect">
            <a:avLst/>
          </a:prstGeom>
          <a:noFill/>
        </p:spPr>
        <p:txBody>
          <a:bodyPr wrap="square" rtlCol="0">
            <a:spAutoFit/>
          </a:bodyPr>
          <a:lstStyle/>
          <a:p>
            <a:r>
              <a:rPr lang="it-IT" dirty="0">
                <a:solidFill>
                  <a:srgbClr val="FF0000"/>
                </a:solidFill>
              </a:rPr>
              <a:t>-5</a:t>
            </a:r>
            <a:endParaRPr lang="en-US" dirty="0">
              <a:solidFill>
                <a:srgbClr val="FF0000"/>
              </a:solidFill>
            </a:endParaRPr>
          </a:p>
        </p:txBody>
      </p:sp>
      <p:sp>
        <p:nvSpPr>
          <p:cNvPr id="22" name="Rettangolo 21"/>
          <p:cNvSpPr/>
          <p:nvPr/>
        </p:nvSpPr>
        <p:spPr>
          <a:xfrm>
            <a:off x="5789578" y="5002948"/>
            <a:ext cx="2821021" cy="120329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75000"/>
                  </a:schemeClr>
                </a:solidFill>
              </a:ln>
              <a:noFill/>
            </a:endParaRPr>
          </a:p>
        </p:txBody>
      </p:sp>
      <p:sp>
        <p:nvSpPr>
          <p:cNvPr id="23" name="Pentagono 22"/>
          <p:cNvSpPr/>
          <p:nvPr/>
        </p:nvSpPr>
        <p:spPr>
          <a:xfrm flipH="1">
            <a:off x="8651133" y="4991758"/>
            <a:ext cx="2363821" cy="1083959"/>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di Nash</a:t>
            </a:r>
            <a:endParaRPr lang="en-US" dirty="0"/>
          </a:p>
        </p:txBody>
      </p:sp>
      <p:sp>
        <p:nvSpPr>
          <p:cNvPr id="24" name="Rettangolo 23"/>
          <p:cNvSpPr/>
          <p:nvPr/>
        </p:nvSpPr>
        <p:spPr>
          <a:xfrm>
            <a:off x="3005846" y="3716297"/>
            <a:ext cx="2821021" cy="126566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75000"/>
                  </a:schemeClr>
                </a:solidFill>
              </a:ln>
              <a:noFill/>
            </a:endParaRPr>
          </a:p>
        </p:txBody>
      </p:sp>
      <p:sp>
        <p:nvSpPr>
          <p:cNvPr id="25" name="Callout 13 24"/>
          <p:cNvSpPr/>
          <p:nvPr/>
        </p:nvSpPr>
        <p:spPr>
          <a:xfrm>
            <a:off x="621760" y="3163179"/>
            <a:ext cx="2043619" cy="842006"/>
          </a:xfrm>
          <a:prstGeom prst="accentBorderCallout1">
            <a:avLst>
              <a:gd name="adj1" fmla="val -4356"/>
              <a:gd name="adj2" fmla="val 103527"/>
              <a:gd name="adj3" fmla="val 55890"/>
              <a:gd name="adj4" fmla="val 126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di cooperazione (giochi ripetuti)</a:t>
            </a:r>
            <a:endParaRPr lang="en-US" dirty="0"/>
          </a:p>
        </p:txBody>
      </p:sp>
    </p:spTree>
    <p:extLst>
      <p:ext uri="{BB962C8B-B14F-4D97-AF65-F5344CB8AC3E}">
        <p14:creationId xmlns:p14="http://schemas.microsoft.com/office/powerpoint/2010/main" val="524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 calcmode="lin" valueType="num">
                                      <p:cBhvr additive="base">
                                        <p:cTn id="5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P spid="18" grpId="0"/>
      <p:bldP spid="19" grpId="0"/>
      <p:bldP spid="20" grpId="0"/>
      <p:bldP spid="21" grpId="0"/>
      <p:bldP spid="22" grpId="0" animBg="1"/>
      <p:bldP spid="23" grpId="0" animBg="1"/>
      <p:bldP spid="24"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politiche non cooperative (o «</a:t>
            </a:r>
            <a:r>
              <a:rPr lang="it-IT" dirty="0" err="1"/>
              <a:t>beggar-thy-neighbour</a:t>
            </a:r>
            <a:r>
              <a:rPr lang="it-IT" dirty="0"/>
              <a:t> </a:t>
            </a:r>
            <a:r>
              <a:rPr lang="it-IT" dirty="0" err="1"/>
              <a:t>policies</a:t>
            </a:r>
            <a:r>
              <a:rPr lang="it-IT" dirty="0"/>
              <a:t>»)  </a:t>
            </a:r>
            <a:endParaRPr lang="en-US" dirty="0"/>
          </a:p>
        </p:txBody>
      </p:sp>
      <p:sp>
        <p:nvSpPr>
          <p:cNvPr id="5" name="Segnaposto contenuto 4"/>
          <p:cNvSpPr>
            <a:spLocks noGrp="1"/>
          </p:cNvSpPr>
          <p:nvPr>
            <p:ph idx="1"/>
          </p:nvPr>
        </p:nvSpPr>
        <p:spPr/>
        <p:txBody>
          <a:bodyPr/>
          <a:lstStyle/>
          <a:p>
            <a:r>
              <a:rPr lang="it-IT" dirty="0"/>
              <a:t>Abbiamo visto che le politiche cooperative permetterebbero risultati migliori per i paesi che fanno parte di un’organizzazione, tuttavia la storia ci riporta molti esempi di tipo </a:t>
            </a:r>
            <a:r>
              <a:rPr lang="it-IT" dirty="0">
                <a:solidFill>
                  <a:srgbClr val="FF0000"/>
                </a:solidFill>
              </a:rPr>
              <a:t>non cooperativo</a:t>
            </a:r>
            <a:r>
              <a:rPr lang="it-IT" dirty="0"/>
              <a:t>:</a:t>
            </a:r>
          </a:p>
          <a:p>
            <a:pPr lvl="1"/>
            <a:r>
              <a:rPr lang="it-IT" dirty="0"/>
              <a:t>Le </a:t>
            </a:r>
            <a:r>
              <a:rPr lang="it-IT" dirty="0">
                <a:solidFill>
                  <a:srgbClr val="FF0000"/>
                </a:solidFill>
              </a:rPr>
              <a:t>svalutazioni competitive </a:t>
            </a:r>
            <a:r>
              <a:rPr lang="it-IT" dirty="0"/>
              <a:t>delle monete nazionali in Europa dopo la crisi del 1929 hanno causato il peggioramento delle condizioni economiche e politiche che hanno portato alla seconda guerra mondiale</a:t>
            </a:r>
          </a:p>
          <a:p>
            <a:pPr lvl="1"/>
            <a:r>
              <a:rPr lang="it-IT" dirty="0"/>
              <a:t>Le </a:t>
            </a:r>
            <a:r>
              <a:rPr lang="it-IT" dirty="0">
                <a:solidFill>
                  <a:srgbClr val="FF0000"/>
                </a:solidFill>
              </a:rPr>
              <a:t>politiche restrittive </a:t>
            </a:r>
            <a:r>
              <a:rPr lang="it-IT" dirty="0"/>
              <a:t>degli anni ‘80 del ‘900 degli USA hanno attirato i capitali in quel paese, ma causato enormi tassi inflazionistici altrove</a:t>
            </a:r>
          </a:p>
          <a:p>
            <a:pPr lvl="1"/>
            <a:r>
              <a:rPr lang="it-IT" dirty="0"/>
              <a:t>La </a:t>
            </a:r>
            <a:r>
              <a:rPr lang="it-IT" dirty="0">
                <a:solidFill>
                  <a:srgbClr val="FF0000"/>
                </a:solidFill>
              </a:rPr>
              <a:t>bolla finanziaria </a:t>
            </a:r>
            <a:r>
              <a:rPr lang="it-IT" dirty="0"/>
              <a:t>della fine degli anni ‘90 nelle «Tigri Asiatiche» ha causato gravi ripercussioni in tutta l’area ed effetti anche al resto del mondo</a:t>
            </a:r>
          </a:p>
          <a:p>
            <a:pPr lvl="1"/>
            <a:r>
              <a:rPr lang="it-IT" dirty="0"/>
              <a:t>Lo stesso vale per la </a:t>
            </a:r>
            <a:r>
              <a:rPr lang="it-IT" dirty="0">
                <a:solidFill>
                  <a:srgbClr val="FF0000"/>
                </a:solidFill>
              </a:rPr>
              <a:t>bolla speculativa </a:t>
            </a:r>
            <a:r>
              <a:rPr lang="it-IT" dirty="0"/>
              <a:t>sui mutui </a:t>
            </a:r>
            <a:r>
              <a:rPr lang="it-IT" i="1" dirty="0" err="1"/>
              <a:t>subprime</a:t>
            </a:r>
            <a:r>
              <a:rPr lang="it-IT" dirty="0"/>
              <a:t> del 2007…</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37</a:t>
            </a:fld>
            <a:endParaRPr lang="en-US"/>
          </a:p>
        </p:txBody>
      </p:sp>
    </p:spTree>
    <p:extLst>
      <p:ext uri="{BB962C8B-B14F-4D97-AF65-F5344CB8AC3E}">
        <p14:creationId xmlns:p14="http://schemas.microsoft.com/office/powerpoint/2010/main" val="2185417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ma anche la cooperazione porta a fallimenti</a:t>
            </a:r>
            <a:endParaRPr lang="en-US" dirty="0"/>
          </a:p>
        </p:txBody>
      </p:sp>
      <p:sp>
        <p:nvSpPr>
          <p:cNvPr id="5" name="Segnaposto contenuto 4"/>
          <p:cNvSpPr>
            <a:spLocks noGrp="1"/>
          </p:cNvSpPr>
          <p:nvPr>
            <p:ph idx="1"/>
          </p:nvPr>
        </p:nvSpPr>
        <p:spPr/>
        <p:txBody>
          <a:bodyPr>
            <a:normAutofit fontScale="92500" lnSpcReduction="20000"/>
          </a:bodyPr>
          <a:lstStyle/>
          <a:p>
            <a:pPr marL="514350" indent="-514350">
              <a:buFont typeface="+mj-lt"/>
              <a:buAutoNum type="arabicPeriod"/>
            </a:pPr>
            <a:r>
              <a:rPr lang="it-IT" dirty="0"/>
              <a:t>Ne sono un esempio gli </a:t>
            </a:r>
            <a:r>
              <a:rPr lang="it-IT" dirty="0">
                <a:solidFill>
                  <a:srgbClr val="FF0000"/>
                </a:solidFill>
              </a:rPr>
              <a:t>accordi del Patto di Stabilità europeo </a:t>
            </a:r>
            <a:r>
              <a:rPr lang="it-IT" dirty="0"/>
              <a:t>a causa delle </a:t>
            </a:r>
            <a:r>
              <a:rPr lang="it-IT" u="sng" dirty="0"/>
              <a:t>informazioni imperfette </a:t>
            </a:r>
            <a:r>
              <a:rPr lang="it-IT" dirty="0"/>
              <a:t>che i membri hanno sulla condizione interna dei paesi membri (nel 2003 sono stati Francia e Germania a barare, poi la Grecia…)</a:t>
            </a:r>
          </a:p>
          <a:p>
            <a:pPr marL="514350" indent="-514350">
              <a:buFont typeface="+mj-lt"/>
              <a:buAutoNum type="arabicPeriod"/>
            </a:pPr>
            <a:r>
              <a:rPr lang="it-IT" dirty="0"/>
              <a:t>Il coordinamento non è opportuno se non si conoscono gli stessi </a:t>
            </a:r>
            <a:r>
              <a:rPr lang="it-IT" dirty="0">
                <a:solidFill>
                  <a:srgbClr val="FF0000"/>
                </a:solidFill>
              </a:rPr>
              <a:t>meccanismi economici </a:t>
            </a:r>
            <a:r>
              <a:rPr lang="it-IT" dirty="0"/>
              <a:t>dei partner</a:t>
            </a:r>
          </a:p>
          <a:p>
            <a:pPr marL="514350" indent="-514350">
              <a:buFont typeface="+mj-lt"/>
              <a:buAutoNum type="arabicPeriod"/>
            </a:pPr>
            <a:r>
              <a:rPr lang="it-IT" dirty="0"/>
              <a:t>Il coordinamento potrebbe rappresentare una forma di </a:t>
            </a:r>
            <a:r>
              <a:rPr lang="it-IT" dirty="0">
                <a:solidFill>
                  <a:srgbClr val="FF0000"/>
                </a:solidFill>
              </a:rPr>
              <a:t>collusione</a:t>
            </a:r>
            <a:r>
              <a:rPr lang="it-IT" dirty="0"/>
              <a:t> economica e «intralciare» la concorrenza tra i paesi, conducendo a risultati peggiori nella crescita delle aree</a:t>
            </a:r>
          </a:p>
          <a:p>
            <a:pPr marL="514350" indent="-514350">
              <a:buFont typeface="+mj-lt"/>
              <a:buAutoNum type="arabicPeriod"/>
            </a:pPr>
            <a:r>
              <a:rPr lang="it-IT" dirty="0"/>
              <a:t>Il </a:t>
            </a:r>
            <a:r>
              <a:rPr lang="it-IT" dirty="0">
                <a:solidFill>
                  <a:srgbClr val="FF0000"/>
                </a:solidFill>
              </a:rPr>
              <a:t>coordinamento di una sola parte degli attori </a:t>
            </a:r>
            <a:r>
              <a:rPr lang="it-IT" dirty="0"/>
              <a:t>può portare a risultati peggiori (es. coordinamento delle politiche di bilancio, ma non con la BCE nella UEM, per cui la stessa è sempre invitata all’Eurogruppo, cioè il vertice dei Ministri delle Finanze, ma non può intervenire nelle decisioni)</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38</a:t>
            </a:fld>
            <a:endParaRPr lang="en-US"/>
          </a:p>
        </p:txBody>
      </p:sp>
    </p:spTree>
    <p:extLst>
      <p:ext uri="{BB962C8B-B14F-4D97-AF65-F5344CB8AC3E}">
        <p14:creationId xmlns:p14="http://schemas.microsoft.com/office/powerpoint/2010/main" val="545695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Struttura dell’economia mondiale e coordinamento</a:t>
            </a:r>
            <a:endParaRPr lang="en-US" dirty="0"/>
          </a:p>
        </p:txBody>
      </p:sp>
      <p:sp>
        <p:nvSpPr>
          <p:cNvPr id="5" name="Segnaposto contenuto 4"/>
          <p:cNvSpPr>
            <a:spLocks noGrp="1"/>
          </p:cNvSpPr>
          <p:nvPr>
            <p:ph idx="1"/>
          </p:nvPr>
        </p:nvSpPr>
        <p:spPr>
          <a:xfrm>
            <a:off x="838200" y="1825624"/>
            <a:ext cx="10515600" cy="4530725"/>
          </a:xfrm>
        </p:spPr>
        <p:txBody>
          <a:bodyPr>
            <a:normAutofit fontScale="70000" lnSpcReduction="20000"/>
          </a:bodyPr>
          <a:lstStyle/>
          <a:p>
            <a:r>
              <a:rPr lang="it-IT" dirty="0"/>
              <a:t>Gli studi empirici rilevano che risultati positivi (anche se lievemente, 0.5% del PIL) si hanno per </a:t>
            </a:r>
            <a:r>
              <a:rPr lang="it-IT" dirty="0">
                <a:solidFill>
                  <a:srgbClr val="FF0000"/>
                </a:solidFill>
              </a:rPr>
              <a:t>paesi integrati sia sul mercato dei beni e servizi </a:t>
            </a:r>
            <a:r>
              <a:rPr lang="it-IT" dirty="0"/>
              <a:t>che su quello </a:t>
            </a:r>
            <a:r>
              <a:rPr lang="it-IT" dirty="0">
                <a:solidFill>
                  <a:srgbClr val="FF0000"/>
                </a:solidFill>
              </a:rPr>
              <a:t>dei capitali</a:t>
            </a:r>
            <a:r>
              <a:rPr lang="it-IT" dirty="0"/>
              <a:t>, soprattutto oggi che quest’ultimo mercato è fortemente integrato e quindi la scelta del coordinamento sembra quella migliore</a:t>
            </a:r>
          </a:p>
          <a:p>
            <a:r>
              <a:rPr lang="it-IT" dirty="0"/>
              <a:t>Gli accordi tra i Paesi europei per la determinazione di un tasso di cambio fisso intorno ad una banda non hanno avuto molto successo negli anni ‘70 e ‘80 del secolo scorso fino all’uscita nel 1992 di Italia e UK dallo SME, così come quello della bolla speculativa asiatica che ha impedito nel 2009 al Giappone di utilizzare al meglio la politica monetaria</a:t>
            </a:r>
          </a:p>
          <a:p>
            <a:r>
              <a:rPr lang="it-IT" dirty="0"/>
              <a:t>Quando il </a:t>
            </a:r>
            <a:r>
              <a:rPr lang="it-IT" dirty="0">
                <a:solidFill>
                  <a:srgbClr val="FF0000"/>
                </a:solidFill>
              </a:rPr>
              <a:t>coordinamento è fra istituzioni più tecniche</a:t>
            </a:r>
            <a:r>
              <a:rPr lang="it-IT" dirty="0"/>
              <a:t>, come le banche centrali, si osserva un maggior grado di successo fra le autorità monetarie europee e americane, anche se </a:t>
            </a:r>
            <a:r>
              <a:rPr lang="it-IT" u="sng" dirty="0"/>
              <a:t>tutte le crisi più importanti sono state originate negli USA </a:t>
            </a:r>
            <a:r>
              <a:rPr lang="it-IT" dirty="0"/>
              <a:t>(1987: crisi Nasdaq della Borsa di NY, 2001 attacco alle Torri Gemelle e crollo della Borsa NY, 2007 crisi del mercato interbancario americano e fallimento di Lehman Brothers, Crisi attuale della Silicon Valley Bank)</a:t>
            </a:r>
          </a:p>
          <a:p>
            <a:r>
              <a:rPr lang="it-IT" b="1" dirty="0"/>
              <a:t>Problema</a:t>
            </a:r>
            <a:r>
              <a:rPr lang="it-IT" dirty="0"/>
              <a:t>: </a:t>
            </a:r>
            <a:r>
              <a:rPr lang="it-IT" dirty="0">
                <a:solidFill>
                  <a:srgbClr val="FF0000"/>
                </a:solidFill>
              </a:rPr>
              <a:t>le riunioni dei capi di stato e di governo nelle </a:t>
            </a:r>
            <a:r>
              <a:rPr lang="it-IT" u="sng" dirty="0">
                <a:solidFill>
                  <a:srgbClr val="FF0000"/>
                </a:solidFill>
              </a:rPr>
              <a:t>agenzie informali </a:t>
            </a:r>
            <a:r>
              <a:rPr lang="it-IT" dirty="0"/>
              <a:t>di coordinamento (G7, G20…) </a:t>
            </a:r>
            <a:r>
              <a:rPr lang="it-IT" dirty="0">
                <a:solidFill>
                  <a:srgbClr val="FF0000"/>
                </a:solidFill>
              </a:rPr>
              <a:t>non sono operative</a:t>
            </a:r>
            <a:r>
              <a:rPr lang="it-IT" dirty="0"/>
              <a:t>, manca di potere decisionale. Il coordinamento avviene spesso per interventi in paesi terzi e non tra i paesi membri! Uno fra tutti l’accordo di Parigi del 2015 per il controllo dei gas serra….</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39</a:t>
            </a:fld>
            <a:endParaRPr lang="en-US"/>
          </a:p>
        </p:txBody>
      </p:sp>
    </p:spTree>
    <p:extLst>
      <p:ext uri="{BB962C8B-B14F-4D97-AF65-F5344CB8AC3E}">
        <p14:creationId xmlns:p14="http://schemas.microsoft.com/office/powerpoint/2010/main" val="298136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269875"/>
          </a:xfrm>
        </p:spPr>
        <p:txBody>
          <a:bodyPr>
            <a:normAutofit fontScale="90000"/>
          </a:bodyPr>
          <a:lstStyle/>
          <a:p>
            <a:r>
              <a:rPr lang="it-IT" dirty="0"/>
              <a:t>Gli accordi commerciali regionali (OMC)</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4</a:t>
            </a:fld>
            <a:endParaRPr lang="en-US"/>
          </a:p>
        </p:txBody>
      </p:sp>
      <p:pic>
        <p:nvPicPr>
          <p:cNvPr id="2050" name="Picture 2" descr="https://www.wto.org/images/img_tratop/evolution_of_rtas_1948_2018.PNG">
            <a:extLst>
              <a:ext uri="{FF2B5EF4-FFF2-40B4-BE49-F238E27FC236}">
                <a16:creationId xmlns:a16="http://schemas.microsoft.com/office/drawing/2014/main" id="{C8225C4A-DD5A-47EF-9EE2-48D4CED18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829894"/>
            <a:ext cx="9254259" cy="602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74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872" y="1462405"/>
            <a:ext cx="2901696" cy="1325563"/>
          </a:xfrm>
        </p:spPr>
        <p:txBody>
          <a:bodyPr>
            <a:noAutofit/>
          </a:bodyPr>
          <a:lstStyle/>
          <a:p>
            <a:r>
              <a:rPr lang="it-IT" sz="3200" dirty="0"/>
              <a:t>Esempi concreti di ambiti, regole e strumenti nelle organizzazioni internazionali</a:t>
            </a:r>
            <a:endParaRPr lang="en-US" sz="3200" dirty="0"/>
          </a:p>
        </p:txBody>
      </p:sp>
      <p:pic>
        <p:nvPicPr>
          <p:cNvPr id="3074" name="Picture 2" descr="https://www.pandoracampus.it/pandora/Packageoperation/getfulltextpreviewimage/BookRelease/Darwin:BOOK_RELEASE:428/docbookId/_23__cap_02_tab2.2_46/imagePath/images%7Cchapter02%7Cpreview_tab2_2.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734" y="0"/>
            <a:ext cx="6528689" cy="673048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fld id="{05F37082-10A1-4C54-A578-B5F5D1519421}" type="slidenum">
              <a:rPr lang="en-US" smtClean="0"/>
              <a:t>40</a:t>
            </a:fld>
            <a:endParaRPr lang="en-US"/>
          </a:p>
        </p:txBody>
      </p:sp>
    </p:spTree>
    <p:extLst>
      <p:ext uri="{BB962C8B-B14F-4D97-AF65-F5344CB8AC3E}">
        <p14:creationId xmlns:p14="http://schemas.microsoft.com/office/powerpoint/2010/main" val="208213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ISTITUZIONI: </a:t>
            </a:r>
            <a:r>
              <a:rPr lang="en-US" dirty="0" err="1"/>
              <a:t>gli</a:t>
            </a:r>
            <a:r>
              <a:rPr lang="en-US" dirty="0"/>
              <a:t> </a:t>
            </a:r>
            <a:r>
              <a:rPr lang="en-US" dirty="0" err="1"/>
              <a:t>Attori</a:t>
            </a:r>
            <a:r>
              <a:rPr lang="en-US" dirty="0"/>
              <a:t> </a:t>
            </a:r>
            <a:r>
              <a:rPr lang="en-US" dirty="0" err="1"/>
              <a:t>internazionali</a:t>
            </a:r>
            <a:endParaRPr lang="en-US" dirty="0"/>
          </a:p>
        </p:txBody>
      </p:sp>
      <p:sp>
        <p:nvSpPr>
          <p:cNvPr id="3" name="Segnaposto contenuto 2"/>
          <p:cNvSpPr>
            <a:spLocks noGrp="1"/>
          </p:cNvSpPr>
          <p:nvPr>
            <p:ph idx="1"/>
          </p:nvPr>
        </p:nvSpPr>
        <p:spPr/>
        <p:txBody>
          <a:bodyPr>
            <a:normAutofit fontScale="92500" lnSpcReduction="20000"/>
          </a:bodyPr>
          <a:lstStyle/>
          <a:p>
            <a:r>
              <a:rPr lang="it-IT" dirty="0"/>
              <a:t>La consapevolezza che </a:t>
            </a:r>
            <a:r>
              <a:rPr lang="it-IT" u="sng" dirty="0"/>
              <a:t>nessuno Stato è attualmente in grado di garantire singolarmente dei risultati globali quali</a:t>
            </a:r>
            <a:r>
              <a:rPr lang="it-IT" dirty="0"/>
              <a:t>:</a:t>
            </a:r>
          </a:p>
          <a:p>
            <a:pPr lvl="1"/>
            <a:r>
              <a:rPr lang="it-IT" dirty="0"/>
              <a:t>il mantenimento di un quadro politico ed economico mondiale </a:t>
            </a:r>
            <a:r>
              <a:rPr lang="en-US" dirty="0" err="1"/>
              <a:t>orientato</a:t>
            </a:r>
            <a:r>
              <a:rPr lang="en-US" dirty="0"/>
              <a:t> </a:t>
            </a:r>
            <a:r>
              <a:rPr lang="en-US" dirty="0" err="1"/>
              <a:t>allo</a:t>
            </a:r>
            <a:r>
              <a:rPr lang="en-US" dirty="0"/>
              <a:t> </a:t>
            </a:r>
            <a:r>
              <a:rPr lang="en-US" b="1" dirty="0" err="1"/>
              <a:t>sviluppo</a:t>
            </a:r>
            <a:r>
              <a:rPr lang="en-US" dirty="0"/>
              <a:t>;</a:t>
            </a:r>
          </a:p>
          <a:p>
            <a:pPr lvl="1"/>
            <a:r>
              <a:rPr lang="it-IT" dirty="0"/>
              <a:t>la </a:t>
            </a:r>
            <a:r>
              <a:rPr lang="it-IT" b="1" dirty="0"/>
              <a:t>stabilità </a:t>
            </a:r>
            <a:r>
              <a:rPr lang="it-IT" dirty="0"/>
              <a:t>delle transazioni monetarie e finanziarie (crisi del Washington </a:t>
            </a:r>
            <a:r>
              <a:rPr lang="it-IT" dirty="0" err="1"/>
              <a:t>Consensus</a:t>
            </a:r>
            <a:r>
              <a:rPr lang="it-IT" dirty="0"/>
              <a:t>);</a:t>
            </a:r>
          </a:p>
          <a:p>
            <a:pPr lvl="1"/>
            <a:r>
              <a:rPr lang="it-IT" dirty="0"/>
              <a:t>la </a:t>
            </a:r>
            <a:r>
              <a:rPr lang="it-IT" b="1" dirty="0"/>
              <a:t>regolazione </a:t>
            </a:r>
            <a:r>
              <a:rPr lang="it-IT" dirty="0"/>
              <a:t>degli investimenti diretti esteri;</a:t>
            </a:r>
          </a:p>
          <a:p>
            <a:pPr lvl="1"/>
            <a:r>
              <a:rPr lang="en-US" dirty="0"/>
              <a:t>la </a:t>
            </a:r>
            <a:r>
              <a:rPr lang="en-US" b="1" dirty="0" err="1"/>
              <a:t>gestione</a:t>
            </a:r>
            <a:r>
              <a:rPr lang="en-US" b="1" dirty="0"/>
              <a:t> </a:t>
            </a:r>
            <a:r>
              <a:rPr lang="en-US" dirty="0" err="1"/>
              <a:t>delle</a:t>
            </a:r>
            <a:r>
              <a:rPr lang="en-US" dirty="0"/>
              <a:t> </a:t>
            </a:r>
            <a:r>
              <a:rPr lang="en-US" dirty="0" err="1"/>
              <a:t>migrazioni</a:t>
            </a:r>
            <a:r>
              <a:rPr lang="en-US" dirty="0"/>
              <a:t>;</a:t>
            </a:r>
          </a:p>
          <a:p>
            <a:pPr lvl="1"/>
            <a:r>
              <a:rPr lang="it-IT" dirty="0"/>
              <a:t>la </a:t>
            </a:r>
            <a:r>
              <a:rPr lang="it-IT" b="1" dirty="0"/>
              <a:t>protezione </a:t>
            </a:r>
            <a:r>
              <a:rPr lang="it-IT" dirty="0"/>
              <a:t>dell’ambiente e delle risorse naturali, </a:t>
            </a:r>
            <a:r>
              <a:rPr lang="it-IT" dirty="0" err="1"/>
              <a:t>ecc</a:t>
            </a:r>
            <a:r>
              <a:rPr lang="it-IT" dirty="0"/>
              <a:t> (</a:t>
            </a:r>
            <a:r>
              <a:rPr lang="en-US" dirty="0">
                <a:hlinkClick r:id="rId2"/>
              </a:rPr>
              <a:t>UNFCCC</a:t>
            </a:r>
            <a:r>
              <a:rPr lang="en-US" dirty="0"/>
              <a:t>)</a:t>
            </a:r>
          </a:p>
          <a:p>
            <a:pPr lvl="1"/>
            <a:r>
              <a:rPr lang="it-IT" dirty="0"/>
              <a:t>La protezione e la cura delle persone da </a:t>
            </a:r>
            <a:r>
              <a:rPr lang="it-IT" b="1" dirty="0"/>
              <a:t>pandemie</a:t>
            </a:r>
            <a:r>
              <a:rPr lang="it-IT" dirty="0"/>
              <a:t> (OMS)</a:t>
            </a:r>
          </a:p>
          <a:p>
            <a:pPr lvl="1"/>
            <a:r>
              <a:rPr lang="it-IT" dirty="0"/>
              <a:t>Le </a:t>
            </a:r>
            <a:r>
              <a:rPr lang="it-IT" b="1" dirty="0"/>
              <a:t>negoziazioni</a:t>
            </a:r>
            <a:r>
              <a:rPr lang="it-IT" dirty="0"/>
              <a:t> intergovernative dell’OMC (Doha Round dal 2002)…</a:t>
            </a:r>
          </a:p>
          <a:p>
            <a:r>
              <a:rPr lang="it-IT" dirty="0"/>
              <a:t>è la ragione che spinge gli Stati a stipulare </a:t>
            </a:r>
            <a:r>
              <a:rPr lang="it-IT" b="1" dirty="0"/>
              <a:t>accordi, alleanze</a:t>
            </a:r>
            <a:r>
              <a:rPr lang="it-IT" dirty="0"/>
              <a:t>, e</a:t>
            </a:r>
            <a:r>
              <a:rPr lang="it-IT" b="1" dirty="0"/>
              <a:t> </a:t>
            </a:r>
            <a:r>
              <a:rPr lang="it-IT" dirty="0"/>
              <a:t>a creare </a:t>
            </a:r>
            <a:r>
              <a:rPr lang="it-IT" b="1" dirty="0"/>
              <a:t>Istituzioni sovranazionali </a:t>
            </a:r>
            <a:r>
              <a:rPr lang="it-IT" dirty="0"/>
              <a:t>per la realizzazione di tali obiettivi multipli</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5</a:t>
            </a:fld>
            <a:endParaRPr lang="en-US"/>
          </a:p>
        </p:txBody>
      </p:sp>
    </p:spTree>
    <p:extLst>
      <p:ext uri="{BB962C8B-B14F-4D97-AF65-F5344CB8AC3E}">
        <p14:creationId xmlns:p14="http://schemas.microsoft.com/office/powerpoint/2010/main" val="300731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Cooperazione e strategie di </a:t>
            </a:r>
            <a:r>
              <a:rPr lang="it-IT" dirty="0" err="1"/>
              <a:t>governance</a:t>
            </a:r>
            <a:endParaRPr lang="en-US" dirty="0"/>
          </a:p>
        </p:txBody>
      </p:sp>
      <p:sp>
        <p:nvSpPr>
          <p:cNvPr id="6" name="Segnaposto testo 5"/>
          <p:cNvSpPr>
            <a:spLocks noGrp="1"/>
          </p:cNvSpPr>
          <p:nvPr>
            <p:ph type="body" idx="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6</a:t>
            </a:fld>
            <a:endParaRPr lang="en-US"/>
          </a:p>
        </p:txBody>
      </p:sp>
    </p:spTree>
    <p:extLst>
      <p:ext uri="{BB962C8B-B14F-4D97-AF65-F5344CB8AC3E}">
        <p14:creationId xmlns:p14="http://schemas.microsoft.com/office/powerpoint/2010/main" val="428842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L’ambito positivo della PEI: la cooperazione</a:t>
            </a:r>
            <a:endParaRPr lang="en-US" dirty="0"/>
          </a:p>
        </p:txBody>
      </p:sp>
      <p:sp>
        <p:nvSpPr>
          <p:cNvPr id="3" name="Segnaposto contenuto 2"/>
          <p:cNvSpPr>
            <a:spLocks noGrp="1"/>
          </p:cNvSpPr>
          <p:nvPr>
            <p:ph idx="1"/>
          </p:nvPr>
        </p:nvSpPr>
        <p:spPr/>
        <p:txBody>
          <a:bodyPr>
            <a:normAutofit lnSpcReduction="10000"/>
          </a:bodyPr>
          <a:lstStyle/>
          <a:p>
            <a:r>
              <a:rPr lang="it-IT" dirty="0"/>
              <a:t>Studio dei meccanismi di “cooperazione” dei sistemi economici in “interazione reciproca”</a:t>
            </a:r>
          </a:p>
          <a:p>
            <a:r>
              <a:rPr lang="en-US" b="1" dirty="0"/>
              <a:t>2 </a:t>
            </a:r>
            <a:r>
              <a:rPr lang="en-US" b="1" dirty="0" err="1"/>
              <a:t>canali</a:t>
            </a:r>
            <a:r>
              <a:rPr lang="en-US" b="1" dirty="0"/>
              <a:t> di </a:t>
            </a:r>
            <a:r>
              <a:rPr lang="en-US" b="1" dirty="0" err="1"/>
              <a:t>interazione</a:t>
            </a:r>
            <a:r>
              <a:rPr lang="en-US" dirty="0"/>
              <a:t>:</a:t>
            </a:r>
          </a:p>
          <a:p>
            <a:pPr marL="514350" indent="-514350">
              <a:buFont typeface="+mj-lt"/>
              <a:buAutoNum type="arabicPeriod"/>
            </a:pPr>
            <a:r>
              <a:rPr lang="it-IT" dirty="0">
                <a:solidFill>
                  <a:srgbClr val="FF0000"/>
                </a:solidFill>
              </a:rPr>
              <a:t>Primo canale </a:t>
            </a:r>
            <a:r>
              <a:rPr lang="it-IT" dirty="0"/>
              <a:t>di interazione richiede una maggiore </a:t>
            </a:r>
            <a:r>
              <a:rPr lang="it-IT" dirty="0">
                <a:solidFill>
                  <a:srgbClr val="FF0000"/>
                </a:solidFill>
              </a:rPr>
              <a:t>consapevolezza delle interdipendenze della PE interna</a:t>
            </a:r>
            <a:r>
              <a:rPr lang="it-IT" dirty="0"/>
              <a:t>, nonché </a:t>
            </a:r>
            <a:r>
              <a:rPr lang="it-IT" u="sng" dirty="0"/>
              <a:t>l’estensione degli strumenti per il perseguimento di obiettivi esterni</a:t>
            </a:r>
            <a:r>
              <a:rPr lang="it-IT" dirty="0"/>
              <a:t> </a:t>
            </a:r>
            <a:r>
              <a:rPr lang="en-US" dirty="0"/>
              <a:t>(PE in </a:t>
            </a:r>
            <a:r>
              <a:rPr lang="en-US" dirty="0" err="1"/>
              <a:t>economia</a:t>
            </a:r>
            <a:r>
              <a:rPr lang="en-US" dirty="0"/>
              <a:t> </a:t>
            </a:r>
            <a:r>
              <a:rPr lang="en-US" dirty="0" err="1"/>
              <a:t>aperta</a:t>
            </a:r>
            <a:r>
              <a:rPr lang="en-US" dirty="0"/>
              <a:t>)</a:t>
            </a:r>
          </a:p>
          <a:p>
            <a:pPr marL="514350" indent="-514350">
              <a:buFont typeface="+mj-lt"/>
              <a:buAutoNum type="arabicPeriod"/>
            </a:pPr>
            <a:r>
              <a:rPr lang="it-IT" dirty="0">
                <a:solidFill>
                  <a:srgbClr val="FF0000"/>
                </a:solidFill>
              </a:rPr>
              <a:t>Secondo canale </a:t>
            </a:r>
            <a:r>
              <a:rPr lang="it-IT" dirty="0"/>
              <a:t>richiede la ricerca delle più </a:t>
            </a:r>
            <a:r>
              <a:rPr lang="it-IT" dirty="0">
                <a:solidFill>
                  <a:srgbClr val="FF0000"/>
                </a:solidFill>
              </a:rPr>
              <a:t>appropriate “istituzioni” </a:t>
            </a:r>
            <a:r>
              <a:rPr lang="it-IT" dirty="0"/>
              <a:t>(regole, formali, informali e/o strutture organizzative) in grado di facilitare il coordinamento della PE per il raggiungimento di “obiettivi superiori” (</a:t>
            </a:r>
            <a:r>
              <a:rPr lang="it-IT" dirty="0" err="1"/>
              <a:t>Good</a:t>
            </a:r>
            <a:r>
              <a:rPr lang="it-IT" dirty="0"/>
              <a:t> Practice Guidelines - </a:t>
            </a:r>
            <a:r>
              <a:rPr lang="it-IT" dirty="0" err="1"/>
              <a:t>GPGs</a:t>
            </a:r>
            <a:r>
              <a:rPr lang="it-IT" dirty="0"/>
              <a:t>)</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7</a:t>
            </a:fld>
            <a:endParaRPr lang="en-US"/>
          </a:p>
        </p:txBody>
      </p:sp>
    </p:spTree>
    <p:extLst>
      <p:ext uri="{BB962C8B-B14F-4D97-AF65-F5344CB8AC3E}">
        <p14:creationId xmlns:p14="http://schemas.microsoft.com/office/powerpoint/2010/main" val="207172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72DABE-0272-448A-B38B-05C8D0C02DA0}"/>
              </a:ext>
            </a:extLst>
          </p:cNvPr>
          <p:cNvSpPr>
            <a:spLocks noGrp="1"/>
          </p:cNvSpPr>
          <p:nvPr>
            <p:ph type="title"/>
          </p:nvPr>
        </p:nvSpPr>
        <p:spPr/>
        <p:txBody>
          <a:bodyPr/>
          <a:lstStyle/>
          <a:p>
            <a:r>
              <a:rPr lang="it-IT" dirty="0"/>
              <a:t>1. Le misure dell’apertura internazionale</a:t>
            </a:r>
          </a:p>
        </p:txBody>
      </p:sp>
      <p:sp>
        <p:nvSpPr>
          <p:cNvPr id="3" name="Segnaposto contenuto 2">
            <a:extLst>
              <a:ext uri="{FF2B5EF4-FFF2-40B4-BE49-F238E27FC236}">
                <a16:creationId xmlns:a16="http://schemas.microsoft.com/office/drawing/2014/main" id="{67D60D52-8865-45A0-A51A-577868F05DD6}"/>
              </a:ext>
            </a:extLst>
          </p:cNvPr>
          <p:cNvSpPr>
            <a:spLocks noGrp="1"/>
          </p:cNvSpPr>
          <p:nvPr>
            <p:ph idx="1"/>
          </p:nvPr>
        </p:nvSpPr>
        <p:spPr/>
        <p:txBody>
          <a:bodyPr/>
          <a:lstStyle/>
          <a:p>
            <a:r>
              <a:rPr lang="it-IT" dirty="0"/>
              <a:t>Le misure non sono univoche ed evolvono nel tempo: se un tempo si guardava principalmente ai </a:t>
            </a:r>
            <a:r>
              <a:rPr lang="it-IT" b="1" dirty="0"/>
              <a:t>flussi commerciali</a:t>
            </a:r>
            <a:r>
              <a:rPr lang="it-IT" dirty="0"/>
              <a:t>, a quelli </a:t>
            </a:r>
            <a:r>
              <a:rPr lang="it-IT" b="1" dirty="0"/>
              <a:t>migratori</a:t>
            </a:r>
            <a:r>
              <a:rPr lang="it-IT" dirty="0"/>
              <a:t> o ai </a:t>
            </a:r>
            <a:r>
              <a:rPr lang="it-IT" b="1" dirty="0"/>
              <a:t>flussi di capitali</a:t>
            </a:r>
            <a:r>
              <a:rPr lang="it-IT" dirty="0"/>
              <a:t>, oggi uno dei temi più discussi è quello </a:t>
            </a:r>
            <a:r>
              <a:rPr lang="it-IT" b="1" dirty="0"/>
              <a:t>ambientale</a:t>
            </a:r>
            <a:r>
              <a:rPr lang="it-IT" dirty="0"/>
              <a:t>, in particolare la limitazione dei gas serra come obiettivo derivante dalla cooperazione internazionale </a:t>
            </a:r>
          </a:p>
          <a:p>
            <a:r>
              <a:rPr lang="it-IT" dirty="0"/>
              <a:t>Tra le misure, quella dell’apertura commerciale rimane uno degli indicatori principali che qualificano le interdipendenze. Tuttavia, oggi l’apertura economica non si misura in modo esaustivo se non si considerano anche i flussi finanziari e le regole sia commerciali che finanziarie</a:t>
            </a:r>
          </a:p>
        </p:txBody>
      </p:sp>
    </p:spTree>
    <p:extLst>
      <p:ext uri="{BB962C8B-B14F-4D97-AF65-F5344CB8AC3E}">
        <p14:creationId xmlns:p14="http://schemas.microsoft.com/office/powerpoint/2010/main" val="314105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9F3ACEE-148E-448D-9AF3-2EE646D4DF2F}"/>
              </a:ext>
            </a:extLst>
          </p:cNvPr>
          <p:cNvSpPr>
            <a:spLocks noGrp="1"/>
          </p:cNvSpPr>
          <p:nvPr>
            <p:ph type="title"/>
          </p:nvPr>
        </p:nvSpPr>
        <p:spPr/>
        <p:txBody>
          <a:bodyPr>
            <a:normAutofit/>
          </a:bodyPr>
          <a:lstStyle/>
          <a:p>
            <a:r>
              <a:rPr lang="it-IT" sz="3100" dirty="0"/>
              <a:t>1. Un’integrazione commerciale diversificata nell’UE</a:t>
            </a:r>
            <a:br>
              <a:rPr lang="it-IT" sz="3100" dirty="0"/>
            </a:br>
            <a:r>
              <a:rPr lang="it-IT" sz="1600" dirty="0"/>
              <a:t>fonte: </a:t>
            </a:r>
            <a:r>
              <a:rPr lang="it-IT" sz="1600" dirty="0">
                <a:hlinkClick r:id="rId2"/>
              </a:rPr>
              <a:t>https://single-market-scoreboard.ec.europa.eu/competitiveness/integration_en</a:t>
            </a:r>
            <a:r>
              <a:rPr lang="it-IT" sz="1600" dirty="0"/>
              <a:t> </a:t>
            </a:r>
          </a:p>
        </p:txBody>
      </p:sp>
      <p:pic>
        <p:nvPicPr>
          <p:cNvPr id="2" name="Immagine 1">
            <a:extLst>
              <a:ext uri="{FF2B5EF4-FFF2-40B4-BE49-F238E27FC236}">
                <a16:creationId xmlns:a16="http://schemas.microsoft.com/office/drawing/2014/main" id="{0F5E2388-3C76-467D-B247-A4632DA9936E}"/>
              </a:ext>
            </a:extLst>
          </p:cNvPr>
          <p:cNvPicPr>
            <a:picLocks noChangeAspect="1"/>
          </p:cNvPicPr>
          <p:nvPr/>
        </p:nvPicPr>
        <p:blipFill>
          <a:blip r:embed="rId3"/>
          <a:stretch>
            <a:fillRect/>
          </a:stretch>
        </p:blipFill>
        <p:spPr>
          <a:xfrm>
            <a:off x="0" y="1357376"/>
            <a:ext cx="6253071" cy="3387515"/>
          </a:xfrm>
          <a:prstGeom prst="rect">
            <a:avLst/>
          </a:prstGeom>
        </p:spPr>
      </p:pic>
      <p:pic>
        <p:nvPicPr>
          <p:cNvPr id="3" name="Immagine 2">
            <a:extLst>
              <a:ext uri="{FF2B5EF4-FFF2-40B4-BE49-F238E27FC236}">
                <a16:creationId xmlns:a16="http://schemas.microsoft.com/office/drawing/2014/main" id="{274C161E-A155-47B2-8E35-E3642807AC18}"/>
              </a:ext>
            </a:extLst>
          </p:cNvPr>
          <p:cNvPicPr>
            <a:picLocks noChangeAspect="1"/>
          </p:cNvPicPr>
          <p:nvPr/>
        </p:nvPicPr>
        <p:blipFill>
          <a:blip r:embed="rId4"/>
          <a:stretch>
            <a:fillRect/>
          </a:stretch>
        </p:blipFill>
        <p:spPr>
          <a:xfrm>
            <a:off x="6147475" y="3318189"/>
            <a:ext cx="6007252" cy="3539811"/>
          </a:xfrm>
          <a:prstGeom prst="rect">
            <a:avLst/>
          </a:prstGeom>
        </p:spPr>
      </p:pic>
      <p:sp>
        <p:nvSpPr>
          <p:cNvPr id="7" name="Freccia a pentagono 6">
            <a:extLst>
              <a:ext uri="{FF2B5EF4-FFF2-40B4-BE49-F238E27FC236}">
                <a16:creationId xmlns:a16="http://schemas.microsoft.com/office/drawing/2014/main" id="{05169BB3-1864-422D-8C89-00EF037685C9}"/>
              </a:ext>
            </a:extLst>
          </p:cNvPr>
          <p:cNvSpPr/>
          <p:nvPr/>
        </p:nvSpPr>
        <p:spPr>
          <a:xfrm flipH="1">
            <a:off x="6681216" y="1593088"/>
            <a:ext cx="3986784" cy="1381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Una quota di PIL molto alta indica un’economia con un’apertura elevata, molto competitiva e integrata: aumenta ovunque</a:t>
            </a:r>
          </a:p>
        </p:txBody>
      </p:sp>
      <p:sp>
        <p:nvSpPr>
          <p:cNvPr id="8" name="Freccia in giù 7">
            <a:extLst>
              <a:ext uri="{FF2B5EF4-FFF2-40B4-BE49-F238E27FC236}">
                <a16:creationId xmlns:a16="http://schemas.microsoft.com/office/drawing/2014/main" id="{CA925E45-9E1D-4D27-BD52-F58267472BA4}"/>
              </a:ext>
            </a:extLst>
          </p:cNvPr>
          <p:cNvSpPr/>
          <p:nvPr/>
        </p:nvSpPr>
        <p:spPr>
          <a:xfrm>
            <a:off x="5271008" y="3270504"/>
            <a:ext cx="207264" cy="2966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a16="http://schemas.microsoft.com/office/drawing/2014/main" id="{32716CC9-9EF2-4470-AAC3-EBEB98741DB7}"/>
              </a:ext>
            </a:extLst>
          </p:cNvPr>
          <p:cNvSpPr/>
          <p:nvPr/>
        </p:nvSpPr>
        <p:spPr>
          <a:xfrm>
            <a:off x="11885168" y="5393944"/>
            <a:ext cx="207264" cy="2966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pentagono 9">
            <a:extLst>
              <a:ext uri="{FF2B5EF4-FFF2-40B4-BE49-F238E27FC236}">
                <a16:creationId xmlns:a16="http://schemas.microsoft.com/office/drawing/2014/main" id="{C8F9E8B9-C7B8-4252-A0E6-8C59FF747D61}"/>
              </a:ext>
            </a:extLst>
          </p:cNvPr>
          <p:cNvSpPr/>
          <p:nvPr/>
        </p:nvSpPr>
        <p:spPr>
          <a:xfrm>
            <a:off x="4315968" y="5298440"/>
            <a:ext cx="1780032" cy="7843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Maggiori problemi nei servizi</a:t>
            </a:r>
          </a:p>
        </p:txBody>
      </p:sp>
      <p:sp>
        <p:nvSpPr>
          <p:cNvPr id="11" name="CasellaDiTesto 10">
            <a:extLst>
              <a:ext uri="{FF2B5EF4-FFF2-40B4-BE49-F238E27FC236}">
                <a16:creationId xmlns:a16="http://schemas.microsoft.com/office/drawing/2014/main" id="{28B87E60-DA8E-4F1C-8664-C3C084AEE7BC}"/>
              </a:ext>
            </a:extLst>
          </p:cNvPr>
          <p:cNvSpPr txBox="1"/>
          <p:nvPr/>
        </p:nvSpPr>
        <p:spPr>
          <a:xfrm>
            <a:off x="99568" y="4770394"/>
            <a:ext cx="4475828" cy="2062103"/>
          </a:xfrm>
          <a:prstGeom prst="rect">
            <a:avLst/>
          </a:prstGeom>
          <a:noFill/>
        </p:spPr>
        <p:txBody>
          <a:bodyPr wrap="square" rtlCol="0">
            <a:spAutoFit/>
          </a:bodyPr>
          <a:lstStyle/>
          <a:p>
            <a:r>
              <a:rPr lang="it-IT" sz="1600" b="1" u="sng" dirty="0">
                <a:solidFill>
                  <a:srgbClr val="FF0000"/>
                </a:solidFill>
              </a:rPr>
              <a:t>Fattori determinanti</a:t>
            </a:r>
            <a:r>
              <a:rPr lang="it-IT" sz="1600" dirty="0"/>
              <a:t>:</a:t>
            </a:r>
          </a:p>
          <a:p>
            <a:pPr marL="342900" indent="-342900">
              <a:buFont typeface="+mj-lt"/>
              <a:buAutoNum type="arabicPeriod"/>
            </a:pPr>
            <a:r>
              <a:rPr lang="it-IT" sz="1600" b="1" dirty="0"/>
              <a:t>Dimensione del Paese </a:t>
            </a:r>
            <a:r>
              <a:rPr lang="it-IT" sz="1600" dirty="0"/>
              <a:t>(i più piccoli sono più aperti)</a:t>
            </a:r>
          </a:p>
          <a:p>
            <a:pPr marL="342900" indent="-342900">
              <a:buFont typeface="+mj-lt"/>
              <a:buAutoNum type="arabicPeriod"/>
            </a:pPr>
            <a:r>
              <a:rPr lang="it-IT" sz="1600" b="1" dirty="0"/>
              <a:t>Performance generale</a:t>
            </a:r>
          </a:p>
          <a:p>
            <a:pPr marL="342900" indent="-342900">
              <a:buFont typeface="+mj-lt"/>
              <a:buAutoNum type="arabicPeriod"/>
            </a:pPr>
            <a:r>
              <a:rPr lang="it-IT" sz="1600" b="1" dirty="0"/>
              <a:t>Integrazione nella catena del valore</a:t>
            </a:r>
          </a:p>
          <a:p>
            <a:pPr marL="342900" indent="-342900">
              <a:buFont typeface="+mj-lt"/>
              <a:buAutoNum type="arabicPeriod"/>
            </a:pPr>
            <a:r>
              <a:rPr lang="it-IT" sz="1600" b="1" dirty="0"/>
              <a:t>Apertura alle importazioni</a:t>
            </a:r>
          </a:p>
          <a:p>
            <a:pPr marL="342900" indent="-342900">
              <a:buFont typeface="+mj-lt"/>
              <a:buAutoNum type="arabicPeriod"/>
            </a:pPr>
            <a:r>
              <a:rPr lang="it-IT" sz="1600" b="1" dirty="0"/>
              <a:t>Competitività nelle esportazioni</a:t>
            </a:r>
          </a:p>
          <a:p>
            <a:pPr marL="342900" indent="-342900">
              <a:buFont typeface="+mj-lt"/>
              <a:buAutoNum type="arabicPeriod"/>
            </a:pPr>
            <a:r>
              <a:rPr lang="it-IT" sz="1600" b="1" dirty="0"/>
              <a:t>Dimensione e struttura della domanda interna</a:t>
            </a:r>
          </a:p>
        </p:txBody>
      </p:sp>
    </p:spTree>
    <p:extLst>
      <p:ext uri="{BB962C8B-B14F-4D97-AF65-F5344CB8AC3E}">
        <p14:creationId xmlns:p14="http://schemas.microsoft.com/office/powerpoint/2010/main" val="248955366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6782</TotalTime>
  <Words>3872</Words>
  <Application>Microsoft Office PowerPoint</Application>
  <PresentationFormat>Widescreen</PresentationFormat>
  <Paragraphs>272</Paragraphs>
  <Slides>40</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40</vt:i4>
      </vt:variant>
    </vt:vector>
  </HeadingPairs>
  <TitlesOfParts>
    <vt:vector size="45" baseType="lpstr">
      <vt:lpstr>Arial</vt:lpstr>
      <vt:lpstr>Calibri</vt:lpstr>
      <vt:lpstr>Calibri Light</vt:lpstr>
      <vt:lpstr>Times New Roman</vt:lpstr>
      <vt:lpstr>Tema di Office</vt:lpstr>
      <vt:lpstr>Interdipendenze internazionali, Istituzioni, Governance</vt:lpstr>
      <vt:lpstr>L’interdipendenza nella PE internazionale</vt:lpstr>
      <vt:lpstr>Le istituzioni internazionali e la governance mondiale</vt:lpstr>
      <vt:lpstr>Gli accordi commerciali regionali (OMC)</vt:lpstr>
      <vt:lpstr>ISTITUZIONI: gli Attori internazionali</vt:lpstr>
      <vt:lpstr>Cooperazione e strategie di governance</vt:lpstr>
      <vt:lpstr>L’ambito positivo della PEI: la cooperazione</vt:lpstr>
      <vt:lpstr>1. Le misure dell’apertura internazionale</vt:lpstr>
      <vt:lpstr>1. Un’integrazione commerciale diversificata nell’UE fonte: https://single-market-scoreboard.ec.europa.eu/competitiveness/integration_en </vt:lpstr>
      <vt:lpstr>1. Tipi di indicatori di apertura economica</vt:lpstr>
      <vt:lpstr>Presentazione standard di PowerPoint</vt:lpstr>
      <vt:lpstr>2. La gestione delle interdipendenze: il coordinamento</vt:lpstr>
      <vt:lpstr>A. I Beni Pubblici Mondiali</vt:lpstr>
      <vt:lpstr>Definizione dei Beni pubblici</vt:lpstr>
      <vt:lpstr>I Beni Pubblici mondiali o globali (cap. 2.2 vol. Bénassy-Quéré, capitolo VIII di Montalbano/Triulzi e articoli in Moodle)</vt:lpstr>
      <vt:lpstr>Considerando il mix dei beni pubblici nazionali e globali, si possono definire i limiti dei BPG e le interazioni tra competenze nazionali e interdipendenze globali; ad es:</vt:lpstr>
      <vt:lpstr>Le caratteristiche del bene pubblico: produzione</vt:lpstr>
      <vt:lpstr>Ruolo dei governi in presenza di beni pubblici: finanziamento</vt:lpstr>
      <vt:lpstr>Le assunzioni di base: organizzazione</vt:lpstr>
      <vt:lpstr>Globalizzazione e beni pubblici: produzione, finanziamento, organizzazione</vt:lpstr>
      <vt:lpstr>La responsabilità nella produzione</vt:lpstr>
      <vt:lpstr>Cosa viene richiesto per produrre un bene pubblico?</vt:lpstr>
      <vt:lpstr>I beni pubblici europei (BPE). (Cfr. Russo E., 2009, I beni pubblici europei, Astrid)  </vt:lpstr>
      <vt:lpstr>Come finanziare i BPG?</vt:lpstr>
      <vt:lpstr>Il finanziamento dei beni pubblici: Raccogliere risorse per risolvere problemi comuni</vt:lpstr>
      <vt:lpstr>Infatti i Governi stanno riducendo gli investimenti pubblici</vt:lpstr>
      <vt:lpstr>Cosa significa usare il settore privato?</vt:lpstr>
      <vt:lpstr>Alternativa: invece di impiegare esclusivamente la spesa pubblica si regola di più</vt:lpstr>
      <vt:lpstr>B. Cooperazione e strategie di governance</vt:lpstr>
      <vt:lpstr>Cooperazione e governance per i beni pubblici</vt:lpstr>
      <vt:lpstr>La Global governance e le Istituzioni: esempi</vt:lpstr>
      <vt:lpstr>ISTITUZIONI: gli Attori internazionali</vt:lpstr>
      <vt:lpstr>Un esempio di governance senza Governo</vt:lpstr>
      <vt:lpstr>Le forme della cooperazione</vt:lpstr>
      <vt:lpstr>Come attuare il coordinamento e limitare il free-riding?</vt:lpstr>
      <vt:lpstr>La teoria dei giochi applicata alle politiche commerciali</vt:lpstr>
      <vt:lpstr>Le politiche non cooperative (o «beggar-thy-neighbour policies»)  </vt:lpstr>
      <vt:lpstr>… ma anche la cooperazione porta a fallimenti</vt:lpstr>
      <vt:lpstr>Struttura dell’economia mondiale e coordinamento</vt:lpstr>
      <vt:lpstr>Esempi concreti di ambiti, regole e strumenti nelle organizzazioni internazionali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CHIES LAURA</dc:creator>
  <cp:lastModifiedBy>CHIES LAURA</cp:lastModifiedBy>
  <cp:revision>77</cp:revision>
  <dcterms:created xsi:type="dcterms:W3CDTF">2022-03-22T08:58:43Z</dcterms:created>
  <dcterms:modified xsi:type="dcterms:W3CDTF">2023-03-24T08:37:37Z</dcterms:modified>
</cp:coreProperties>
</file>