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1"/>
  </p:notesMasterIdLst>
  <p:sldIdLst>
    <p:sldId id="257" r:id="rId2"/>
    <p:sldId id="258" r:id="rId3"/>
    <p:sldId id="260" r:id="rId4"/>
    <p:sldId id="261" r:id="rId5"/>
    <p:sldId id="262" r:id="rId6"/>
    <p:sldId id="312" r:id="rId7"/>
    <p:sldId id="307" r:id="rId8"/>
    <p:sldId id="264" r:id="rId9"/>
    <p:sldId id="265" r:id="rId10"/>
    <p:sldId id="267" r:id="rId11"/>
    <p:sldId id="313" r:id="rId12"/>
    <p:sldId id="268" r:id="rId13"/>
    <p:sldId id="308" r:id="rId14"/>
    <p:sldId id="269" r:id="rId15"/>
    <p:sldId id="270" r:id="rId16"/>
    <p:sldId id="271" r:id="rId17"/>
    <p:sldId id="310" r:id="rId18"/>
    <p:sldId id="272" r:id="rId19"/>
    <p:sldId id="273" r:id="rId20"/>
    <p:sldId id="274" r:id="rId21"/>
    <p:sldId id="275" r:id="rId22"/>
    <p:sldId id="278" r:id="rId23"/>
    <p:sldId id="282" r:id="rId24"/>
    <p:sldId id="283" r:id="rId25"/>
    <p:sldId id="285" r:id="rId26"/>
    <p:sldId id="311" r:id="rId27"/>
    <p:sldId id="290" r:id="rId28"/>
    <p:sldId id="303" r:id="rId29"/>
    <p:sldId id="304" r:id="rId30"/>
    <p:sldId id="305" r:id="rId31"/>
    <p:sldId id="306" r:id="rId32"/>
    <p:sldId id="291" r:id="rId33"/>
    <p:sldId id="292" r:id="rId34"/>
    <p:sldId id="294" r:id="rId35"/>
    <p:sldId id="295" r:id="rId36"/>
    <p:sldId id="299" r:id="rId37"/>
    <p:sldId id="300" r:id="rId38"/>
    <p:sldId id="301" r:id="rId39"/>
    <p:sldId id="302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/>
    <p:restoredTop sz="94656"/>
  </p:normalViewPr>
  <p:slideViewPr>
    <p:cSldViewPr snapToGrid="0" snapToObjects="1">
      <p:cViewPr varScale="1">
        <p:scale>
          <a:sx n="111" d="100"/>
          <a:sy n="111" d="100"/>
        </p:scale>
        <p:origin x="92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uldegrauweold\Documents\EXCEL\GDP-growth-Eurosta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uldegrauweold\Documents\EXCEL\GDP%20growth%20and%20budget%20balance-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uldegrauweold\Documents\EXCEL\GDP%20growth%20and%20budget%20balance-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/>
              <a:t>GDP growth in Eurozone during 2020 (percent)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Sheet4!$A$2:$A$21</c:f>
              <c:strCache>
                <c:ptCount val="20"/>
                <c:pt idx="0">
                  <c:v>Spain</c:v>
                </c:pt>
                <c:pt idx="1">
                  <c:v>Italy</c:v>
                </c:pt>
                <c:pt idx="2">
                  <c:v>Greece</c:v>
                </c:pt>
                <c:pt idx="3">
                  <c:v>France</c:v>
                </c:pt>
                <c:pt idx="4">
                  <c:v>Portugal</c:v>
                </c:pt>
                <c:pt idx="5">
                  <c:v>Malta</c:v>
                </c:pt>
                <c:pt idx="6">
                  <c:v>Eurozone</c:v>
                </c:pt>
                <c:pt idx="7">
                  <c:v>Austria</c:v>
                </c:pt>
                <c:pt idx="8">
                  <c:v>Belgium</c:v>
                </c:pt>
                <c:pt idx="9">
                  <c:v>Slovenia</c:v>
                </c:pt>
                <c:pt idx="10">
                  <c:v>Slovakia</c:v>
                </c:pt>
                <c:pt idx="11">
                  <c:v>Cyprus</c:v>
                </c:pt>
                <c:pt idx="12">
                  <c:v>Germany</c:v>
                </c:pt>
                <c:pt idx="13">
                  <c:v>Netherlands</c:v>
                </c:pt>
                <c:pt idx="14">
                  <c:v>Latvia</c:v>
                </c:pt>
                <c:pt idx="15">
                  <c:v>Estonia</c:v>
                </c:pt>
                <c:pt idx="16">
                  <c:v>Finland</c:v>
                </c:pt>
                <c:pt idx="17">
                  <c:v>Luxembourg</c:v>
                </c:pt>
                <c:pt idx="18">
                  <c:v>Lithuania</c:v>
                </c:pt>
                <c:pt idx="19">
                  <c:v>Ireland</c:v>
                </c:pt>
              </c:strCache>
            </c:strRef>
          </c:cat>
          <c:val>
            <c:numRef>
              <c:f>Sheet4!$B$2:$B$21</c:f>
              <c:numCache>
                <c:formatCode>#,##0.##########</c:formatCode>
                <c:ptCount val="20"/>
                <c:pt idx="0">
                  <c:v>-10.8</c:v>
                </c:pt>
                <c:pt idx="1">
                  <c:v>-8.9</c:v>
                </c:pt>
                <c:pt idx="2">
                  <c:v>-8.1999999999999993</c:v>
                </c:pt>
                <c:pt idx="3">
                  <c:v>-8.1</c:v>
                </c:pt>
                <c:pt idx="4">
                  <c:v>-7.6</c:v>
                </c:pt>
                <c:pt idx="5" formatCode="#,##0.0">
                  <c:v>-7</c:v>
                </c:pt>
                <c:pt idx="6">
                  <c:v>-6.6</c:v>
                </c:pt>
                <c:pt idx="7">
                  <c:v>-6.6</c:v>
                </c:pt>
                <c:pt idx="8">
                  <c:v>-6.3</c:v>
                </c:pt>
                <c:pt idx="9">
                  <c:v>-5.5</c:v>
                </c:pt>
                <c:pt idx="10">
                  <c:v>-5.2</c:v>
                </c:pt>
                <c:pt idx="11">
                  <c:v>-5.0999999999999996</c:v>
                </c:pt>
                <c:pt idx="12">
                  <c:v>-4.9000000000000004</c:v>
                </c:pt>
                <c:pt idx="13">
                  <c:v>-3.7</c:v>
                </c:pt>
                <c:pt idx="14">
                  <c:v>-3.6</c:v>
                </c:pt>
                <c:pt idx="15">
                  <c:v>-2.9</c:v>
                </c:pt>
                <c:pt idx="16">
                  <c:v>-2.8</c:v>
                </c:pt>
                <c:pt idx="17">
                  <c:v>-1.3</c:v>
                </c:pt>
                <c:pt idx="18">
                  <c:v>-0.8</c:v>
                </c:pt>
                <c:pt idx="19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60-AF4E-84D4-DB2644338F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1087679"/>
        <c:axId val="1811059615"/>
      </c:barChart>
      <c:catAx>
        <c:axId val="1811087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1059615"/>
        <c:crosses val="autoZero"/>
        <c:auto val="1"/>
        <c:lblAlgn val="ctr"/>
        <c:lblOffset val="100"/>
        <c:noMultiLvlLbl val="0"/>
      </c:catAx>
      <c:valAx>
        <c:axId val="1811059615"/>
        <c:scaling>
          <c:orientation val="minMax"/>
          <c:max val="6"/>
          <c:min val="-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1087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/>
              <a:t>Budget balance Eurozone countries,</a:t>
            </a:r>
            <a:r>
              <a:rPr lang="en-GB" sz="1200" baseline="0"/>
              <a:t> 2020 (Percent GDP)</a:t>
            </a:r>
            <a:endParaRPr lang="en-GB" sz="12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794-C44F-B007-E6BE25BB8955}"/>
              </c:ext>
            </c:extLst>
          </c:dPt>
          <c:cat>
            <c:strRef>
              <c:f>'main results'!$N$66:$N$84</c:f>
              <c:strCache>
                <c:ptCount val="19"/>
                <c:pt idx="0">
                  <c:v>Spain</c:v>
                </c:pt>
                <c:pt idx="1">
                  <c:v>Malta</c:v>
                </c:pt>
                <c:pt idx="2">
                  <c:v>Greece</c:v>
                </c:pt>
                <c:pt idx="3">
                  <c:v>Italy</c:v>
                </c:pt>
                <c:pt idx="4">
                  <c:v>Belgium</c:v>
                </c:pt>
                <c:pt idx="5">
                  <c:v>France</c:v>
                </c:pt>
                <c:pt idx="6">
                  <c:v>Austria</c:v>
                </c:pt>
                <c:pt idx="7">
                  <c:v>Slovenia</c:v>
                </c:pt>
                <c:pt idx="8">
                  <c:v>Lithuania</c:v>
                </c:pt>
                <c:pt idx="9">
                  <c:v>Euro area</c:v>
                </c:pt>
                <c:pt idx="10">
                  <c:v>Slovakia</c:v>
                </c:pt>
                <c:pt idx="11">
                  <c:v>Cyprus</c:v>
                </c:pt>
                <c:pt idx="12">
                  <c:v>Portugal</c:v>
                </c:pt>
                <c:pt idx="13">
                  <c:v>Finland</c:v>
                </c:pt>
                <c:pt idx="14">
                  <c:v>Estonia</c:v>
                </c:pt>
                <c:pt idx="15">
                  <c:v>Latvia</c:v>
                </c:pt>
                <c:pt idx="16">
                  <c:v>Netherlands</c:v>
                </c:pt>
                <c:pt idx="17">
                  <c:v>Germany</c:v>
                </c:pt>
                <c:pt idx="18">
                  <c:v>Luxembourg</c:v>
                </c:pt>
              </c:strCache>
            </c:strRef>
          </c:cat>
          <c:val>
            <c:numRef>
              <c:f>'main results'!$O$66:$O$84</c:f>
              <c:numCache>
                <c:formatCode>General</c:formatCode>
                <c:ptCount val="19"/>
                <c:pt idx="0">
                  <c:v>-11</c:v>
                </c:pt>
                <c:pt idx="1">
                  <c:v>-10.1</c:v>
                </c:pt>
                <c:pt idx="2">
                  <c:v>-9.6999999999999993</c:v>
                </c:pt>
                <c:pt idx="3">
                  <c:v>-9.5</c:v>
                </c:pt>
                <c:pt idx="4">
                  <c:v>-9.4</c:v>
                </c:pt>
                <c:pt idx="5">
                  <c:v>-9.1999999999999993</c:v>
                </c:pt>
                <c:pt idx="6">
                  <c:v>-8.9</c:v>
                </c:pt>
                <c:pt idx="7">
                  <c:v>-8.4</c:v>
                </c:pt>
                <c:pt idx="8">
                  <c:v>-7.4</c:v>
                </c:pt>
                <c:pt idx="9">
                  <c:v>-7.2</c:v>
                </c:pt>
                <c:pt idx="10">
                  <c:v>-6.2</c:v>
                </c:pt>
                <c:pt idx="11">
                  <c:v>-5.7</c:v>
                </c:pt>
                <c:pt idx="12">
                  <c:v>-5.7</c:v>
                </c:pt>
                <c:pt idx="13">
                  <c:v>-5.4</c:v>
                </c:pt>
                <c:pt idx="14">
                  <c:v>-4.9000000000000004</c:v>
                </c:pt>
                <c:pt idx="15">
                  <c:v>-4.5</c:v>
                </c:pt>
                <c:pt idx="16">
                  <c:v>-4.3</c:v>
                </c:pt>
                <c:pt idx="17">
                  <c:v>-4.2</c:v>
                </c:pt>
                <c:pt idx="18">
                  <c:v>-4.0999999999999996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94-C44F-B007-E6BE25BB89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2940672"/>
        <c:axId val="1876702912"/>
      </c:barChart>
      <c:catAx>
        <c:axId val="185294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6702912"/>
        <c:crosses val="autoZero"/>
        <c:auto val="1"/>
        <c:lblAlgn val="ctr"/>
        <c:lblOffset val="100"/>
        <c:noMultiLvlLbl val="0"/>
      </c:catAx>
      <c:valAx>
        <c:axId val="187670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2940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/>
              <a:t>GDP growth and budget balance, Eurozone, 2020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14"/>
            <c:marker>
              <c:symbol val="circle"/>
              <c:size val="5"/>
              <c:spPr>
                <a:solidFill>
                  <a:srgbClr val="0070C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60C3-8C46-868F-026B91190146}"/>
              </c:ext>
            </c:extLst>
          </c:dPt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intercept val="0"/>
            <c:dispRSqr val="1"/>
            <c:dispEq val="1"/>
            <c:trendlineLbl>
              <c:layout>
                <c:manualLayout>
                  <c:x val="1.0786254367210818E-2"/>
                  <c:y val="0.4590495049504951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'main results'!$C$5:$C$23</c:f>
              <c:numCache>
                <c:formatCode>General</c:formatCode>
                <c:ptCount val="19"/>
                <c:pt idx="0">
                  <c:v>-6.2</c:v>
                </c:pt>
                <c:pt idx="1">
                  <c:v>-5</c:v>
                </c:pt>
                <c:pt idx="2">
                  <c:v>-2.9</c:v>
                </c:pt>
                <c:pt idx="3">
                  <c:v>-10</c:v>
                </c:pt>
                <c:pt idx="4">
                  <c:v>-11</c:v>
                </c:pt>
                <c:pt idx="5">
                  <c:v>-8.3000000000000007</c:v>
                </c:pt>
                <c:pt idx="6">
                  <c:v>-8.8000000000000007</c:v>
                </c:pt>
                <c:pt idx="7">
                  <c:v>-5.8</c:v>
                </c:pt>
                <c:pt idx="8">
                  <c:v>-3.5</c:v>
                </c:pt>
                <c:pt idx="9">
                  <c:v>-0.9</c:v>
                </c:pt>
                <c:pt idx="10">
                  <c:v>-3.1</c:v>
                </c:pt>
                <c:pt idx="11">
                  <c:v>-9</c:v>
                </c:pt>
                <c:pt idx="12">
                  <c:v>-4.0999999999999996</c:v>
                </c:pt>
                <c:pt idx="13">
                  <c:v>-7.4</c:v>
                </c:pt>
                <c:pt idx="14">
                  <c:v>-7.6</c:v>
                </c:pt>
                <c:pt idx="15">
                  <c:v>-6.2</c:v>
                </c:pt>
                <c:pt idx="16">
                  <c:v>-5.9</c:v>
                </c:pt>
                <c:pt idx="17">
                  <c:v>-3.1</c:v>
                </c:pt>
                <c:pt idx="18">
                  <c:v>-6.8</c:v>
                </c:pt>
              </c:numCache>
            </c:numRef>
          </c:xVal>
          <c:yVal>
            <c:numRef>
              <c:f>'main results'!$D$5:$D$23</c:f>
              <c:numCache>
                <c:formatCode>General</c:formatCode>
                <c:ptCount val="19"/>
                <c:pt idx="0">
                  <c:v>-9.4</c:v>
                </c:pt>
                <c:pt idx="1">
                  <c:v>-4.2</c:v>
                </c:pt>
                <c:pt idx="2">
                  <c:v>-4.9000000000000004</c:v>
                </c:pt>
                <c:pt idx="3">
                  <c:v>-9.6999999999999993</c:v>
                </c:pt>
                <c:pt idx="4">
                  <c:v>-11</c:v>
                </c:pt>
                <c:pt idx="5">
                  <c:v>-9.1999999999999993</c:v>
                </c:pt>
                <c:pt idx="6">
                  <c:v>-9.5</c:v>
                </c:pt>
                <c:pt idx="7">
                  <c:v>-5.7</c:v>
                </c:pt>
                <c:pt idx="8">
                  <c:v>-4.5</c:v>
                </c:pt>
                <c:pt idx="9">
                  <c:v>-7.4</c:v>
                </c:pt>
                <c:pt idx="10">
                  <c:v>-4.0999999999999996</c:v>
                </c:pt>
                <c:pt idx="11">
                  <c:v>-10.1</c:v>
                </c:pt>
                <c:pt idx="12">
                  <c:v>-4.3</c:v>
                </c:pt>
                <c:pt idx="13">
                  <c:v>-8.9</c:v>
                </c:pt>
                <c:pt idx="14">
                  <c:v>-5.7</c:v>
                </c:pt>
                <c:pt idx="15">
                  <c:v>-8.4</c:v>
                </c:pt>
                <c:pt idx="16">
                  <c:v>-6.2</c:v>
                </c:pt>
                <c:pt idx="17">
                  <c:v>-5.4</c:v>
                </c:pt>
                <c:pt idx="18">
                  <c:v>-7.2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0C3-8C46-868F-026B911901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34507568"/>
        <c:axId val="1834509216"/>
      </c:scatterChart>
      <c:valAx>
        <c:axId val="18345075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GDP growth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4509216"/>
        <c:crosses val="autoZero"/>
        <c:crossBetween val="midCat"/>
      </c:valAx>
      <c:valAx>
        <c:axId val="1834509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Budget balance (% GDP)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450756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180C5-009D-9644-A5D3-BDB60D79F21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ED202-EC2A-B84F-8DB7-62E03B1AD71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24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A8FDCF74-5227-714A-B0C8-178A7C371E72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71051C97-2473-AF4D-886B-FD677F4DFF8C}" type="datetime1">
              <a:rPr lang="en-US" smtClean="0"/>
              <a:t>3/20/2023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3924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0592AE12-A1D5-1648-8B29-16A1455A1218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72E3C680-B850-564F-8648-A2D2BC0F324C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36840-B007-8144-BB18-567ADB0D6A6C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36840-B007-8144-BB18-567ADB0D6A6C}" type="datetime1">
              <a:rPr lang="en-US" smtClean="0"/>
              <a:t>3/20/2023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6523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36E6B425-A8E0-1441-ACC7-31D638563529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E4B45DDE-FBDE-AF4F-B5B7-1AC26CAF02C2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AA36BDA8-060E-D049-9F44-5FFC4A2FE50A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9C7951F2-0174-0F4F-863D-891642646ADF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B512FF0F-D47F-154C-8CE9-6368EDD8B4A4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F4095BF4-47C5-6848-8CCA-84D5159E090A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F4095BF4-47C5-6848-8CCA-84D5159E090A}" type="datetime1">
              <a:rPr lang="en-US" smtClean="0"/>
              <a:t>3/20/2023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763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94955" indent="-267291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69162" indent="-213832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96827" indent="-213832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24492" indent="-213832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52157" indent="-213832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779822" indent="-213832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07487" indent="-213832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35151" indent="-213832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259E232-F63F-D045-B90B-6D20A19F21FE}" type="slidenum">
              <a:rPr lang="en-GB" sz="1100"/>
              <a:pPr/>
              <a:t>7</a:t>
            </a:fld>
            <a:endParaRPr lang="en-GB" sz="110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387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A1DCAFD3-C233-BF4B-A96F-D094F7C399D4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5A7E0C5-1BF7-DB4F-9873-5535358A14A8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91DA6750-91D0-6F4B-86FA-20614F6C0D7F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imes New Roman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D323669F-B305-AC44-A2F3-17FD2E644851}" type="datetime1">
              <a:rPr lang="en-US" smtClean="0"/>
              <a:t>3/20/2023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9FB529-F00F-3444-8DA2-079808EA32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728CF9-E114-7C40-8196-3526B05635B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55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9FB529-F00F-3444-8DA2-079808EA32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728CF9-E114-7C40-8196-3526B05635B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3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9FB529-F00F-3444-8DA2-079808EA32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728CF9-E114-7C40-8196-3526B05635B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5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9FB529-F00F-3444-8DA2-079808EA32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728CF9-E114-7C40-8196-3526B05635B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6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9FB529-F00F-3444-8DA2-079808EA32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728CF9-E114-7C40-8196-3526B05635B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2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9FB529-F00F-3444-8DA2-079808EA32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728CF9-E114-7C40-8196-3526B05635B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52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9FB529-F00F-3444-8DA2-079808EA32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728CF9-E114-7C40-8196-3526B05635B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3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9FB529-F00F-3444-8DA2-079808EA32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728CF9-E114-7C40-8196-3526B05635B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5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9FB529-F00F-3444-8DA2-079808EA32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728CF9-E114-7C40-8196-3526B05635B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86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9FB529-F00F-3444-8DA2-079808EA32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728CF9-E114-7C40-8196-3526B05635B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41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9FB529-F00F-3444-8DA2-079808EA32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728CF9-E114-7C40-8196-3526B05635B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2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/>
              <a:t>Click to edit Master text styles</a:t>
            </a:r>
          </a:p>
          <a:p>
            <a:pPr lvl="1"/>
            <a:r>
              <a:rPr lang="nl-BE"/>
              <a:t>Second level</a:t>
            </a:r>
          </a:p>
          <a:p>
            <a:pPr lvl="2"/>
            <a:r>
              <a:rPr lang="nl-BE"/>
              <a:t>Third level</a:t>
            </a:r>
          </a:p>
          <a:p>
            <a:pPr lvl="3"/>
            <a:r>
              <a:rPr lang="nl-BE"/>
              <a:t>Fourth level</a:t>
            </a:r>
          </a:p>
          <a:p>
            <a:pPr lvl="4"/>
            <a:r>
              <a:rPr lang="nl-BE"/>
              <a:t>Fifth level</a:t>
            </a:r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124" name="Picture 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617" y="6328611"/>
            <a:ext cx="1219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6"/>
          <p:cNvSpPr>
            <a:spLocks noChangeArrowheads="1"/>
          </p:cNvSpPr>
          <p:nvPr userDrawn="1"/>
        </p:nvSpPr>
        <p:spPr bwMode="auto">
          <a:xfrm>
            <a:off x="184731" y="6372545"/>
            <a:ext cx="16530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GB" altLang="en-US" sz="105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© Paul De Grauwe, 2020</a:t>
            </a: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0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13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11188" y="2573338"/>
            <a:ext cx="7772400" cy="765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600" dirty="0">
                <a:latin typeface="Arial" charset="0"/>
              </a:rPr>
              <a:t>Economics of Monetary </a:t>
            </a:r>
            <a:r>
              <a:rPr lang="en-GB" sz="3600">
                <a:latin typeface="Arial" charset="0"/>
              </a:rPr>
              <a:t>Union 14e</a:t>
            </a:r>
            <a:endParaRPr lang="en-GB" sz="3600" dirty="0"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241425" y="3745682"/>
            <a:ext cx="6400800" cy="143591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dirty="0">
                <a:latin typeface="Arial" charset="0"/>
              </a:rPr>
              <a:t>Introduction</a:t>
            </a: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296863" y="1223963"/>
            <a:ext cx="1878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dirty="0">
                <a:solidFill>
                  <a:srgbClr val="042960"/>
                </a:solidFill>
              </a:rPr>
              <a:t>Paul De </a:t>
            </a:r>
            <a:r>
              <a:rPr lang="en-GB" dirty="0" err="1">
                <a:solidFill>
                  <a:srgbClr val="042960"/>
                </a:solidFill>
              </a:rPr>
              <a:t>Grauwe</a:t>
            </a:r>
            <a:endParaRPr lang="en-GB" dirty="0">
              <a:solidFill>
                <a:srgbClr val="0429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6758F5-ECB6-D744-9670-05A983247460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24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96173" y="327804"/>
            <a:ext cx="8229600" cy="39925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nl-BE" dirty="0">
                <a:latin typeface="Arial" charset="0"/>
              </a:rPr>
              <a:t>  Labour </a:t>
            </a:r>
            <a:r>
              <a:rPr lang="nl-BE" dirty="0" err="1" smtClean="0">
                <a:latin typeface="Arial" charset="0"/>
              </a:rPr>
              <a:t>mobility</a:t>
            </a:r>
            <a:endParaRPr lang="nl-BE" dirty="0" smtClean="0">
              <a:latin typeface="Arial" charset="0"/>
            </a:endParaRPr>
          </a:p>
          <a:p>
            <a:pPr marL="0" indent="0">
              <a:buNone/>
            </a:pPr>
            <a:endParaRPr lang="nl-BE" dirty="0">
              <a:latin typeface="Arial" charset="0"/>
            </a:endParaRPr>
          </a:p>
          <a:p>
            <a:pPr marL="0" indent="0">
              <a:buNone/>
            </a:pPr>
            <a:endParaRPr lang="nl-BE" dirty="0" smtClean="0">
              <a:latin typeface="Arial" charset="0"/>
            </a:endParaRPr>
          </a:p>
          <a:p>
            <a:pPr marL="0" indent="0">
              <a:buNone/>
            </a:pPr>
            <a:endParaRPr lang="nl-BE" dirty="0">
              <a:latin typeface="Arial" charset="0"/>
            </a:endParaRPr>
          </a:p>
          <a:p>
            <a:pPr marL="0" indent="0">
              <a:buNone/>
            </a:pPr>
            <a:endParaRPr lang="nl-BE" dirty="0" smtClean="0">
              <a:latin typeface="Arial" charset="0"/>
            </a:endParaRPr>
          </a:p>
          <a:p>
            <a:pPr marL="0" indent="0">
              <a:buNone/>
            </a:pPr>
            <a:endParaRPr lang="nl-BE" dirty="0">
              <a:latin typeface="Arial" charset="0"/>
            </a:endParaRPr>
          </a:p>
          <a:p>
            <a:pPr marL="0" indent="0">
              <a:buNone/>
            </a:pPr>
            <a:endParaRPr lang="nl-BE" dirty="0" smtClean="0">
              <a:latin typeface="Arial" charset="0"/>
            </a:endParaRPr>
          </a:p>
          <a:p>
            <a:pPr marL="0" indent="0">
              <a:buNone/>
            </a:pPr>
            <a:endParaRPr lang="nl-BE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318" y="979807"/>
            <a:ext cx="6470983" cy="315611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8957" y="4738194"/>
            <a:ext cx="71858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BE" dirty="0">
              <a:latin typeface="Arial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BE" dirty="0">
                <a:latin typeface="Arial" charset="0"/>
              </a:rPr>
              <a:t>Is </a:t>
            </a:r>
            <a:r>
              <a:rPr lang="nl-BE" dirty="0" err="1">
                <a:latin typeface="Arial" charset="0"/>
              </a:rPr>
              <a:t>very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limited</a:t>
            </a:r>
            <a:r>
              <a:rPr lang="nl-BE" dirty="0">
                <a:latin typeface="Arial" charset="0"/>
              </a:rPr>
              <a:t> in Europe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BE" dirty="0" err="1">
                <a:latin typeface="Arial" charset="0"/>
              </a:rPr>
              <a:t>Especially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for</a:t>
            </a:r>
            <a:r>
              <a:rPr lang="nl-BE" dirty="0">
                <a:latin typeface="Arial" charset="0"/>
              </a:rPr>
              <a:t> low-</a:t>
            </a:r>
            <a:r>
              <a:rPr lang="nl-BE" dirty="0" err="1">
                <a:latin typeface="Arial" charset="0"/>
              </a:rPr>
              <a:t>skilled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 smtClean="0">
                <a:latin typeface="Arial" charset="0"/>
              </a:rPr>
              <a:t>workers</a:t>
            </a:r>
            <a:endParaRPr lang="nl-BE" dirty="0">
              <a:latin typeface="Arial" charset="0"/>
            </a:endParaRPr>
          </a:p>
        </p:txBody>
      </p:sp>
      <p:cxnSp>
        <p:nvCxnSpPr>
          <p:cNvPr id="17" name="Connecteur droit 16"/>
          <p:cNvCxnSpPr/>
          <p:nvPr/>
        </p:nvCxnSpPr>
        <p:spPr>
          <a:xfrm>
            <a:off x="1132937" y="2760453"/>
            <a:ext cx="969034" cy="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4526707" y="2015706"/>
            <a:ext cx="1547004" cy="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1052423" y="2452778"/>
            <a:ext cx="1385977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2383766" y="2409647"/>
            <a:ext cx="0" cy="1408979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5664679" y="2364398"/>
            <a:ext cx="0" cy="1408979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4416725" y="2355771"/>
            <a:ext cx="1247954" cy="8627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lèche droite 2"/>
          <p:cNvSpPr/>
          <p:nvPr/>
        </p:nvSpPr>
        <p:spPr>
          <a:xfrm rot="13287505">
            <a:off x="2610441" y="1800847"/>
            <a:ext cx="267419" cy="16102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èche vers le bas 8"/>
          <p:cNvSpPr/>
          <p:nvPr/>
        </p:nvSpPr>
        <p:spPr>
          <a:xfrm rot="18655260">
            <a:off x="6137902" y="1770826"/>
            <a:ext cx="258099" cy="2877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1274866" y="1240926"/>
            <a:ext cx="1846053" cy="17022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H="1">
            <a:off x="1738223" y="2532999"/>
            <a:ext cx="43132" cy="1240378"/>
          </a:xfrm>
          <a:prstGeom prst="line">
            <a:avLst/>
          </a:prstGeom>
          <a:ln w="158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V="1">
            <a:off x="5190227" y="1637674"/>
            <a:ext cx="1595327" cy="19658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H="1" flipV="1">
            <a:off x="4442464" y="2329740"/>
            <a:ext cx="1824487" cy="2136"/>
          </a:xfrm>
          <a:prstGeom prst="line">
            <a:avLst/>
          </a:prstGeom>
          <a:ln w="158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1000665" y="2393279"/>
            <a:ext cx="5308120" cy="43131"/>
          </a:xfrm>
          <a:prstGeom prst="line">
            <a:avLst/>
          </a:prstGeom>
          <a:ln>
            <a:solidFill>
              <a:srgbClr val="FFFF0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6310084" y="2293712"/>
            <a:ext cx="28899" cy="1479665"/>
          </a:xfrm>
          <a:prstGeom prst="line">
            <a:avLst/>
          </a:prstGeom>
          <a:ln w="158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61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g.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16" y="2055992"/>
            <a:ext cx="7144509" cy="448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24308" y="189782"/>
            <a:ext cx="64726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Labour</a:t>
            </a:r>
            <a:r>
              <a:rPr lang="en-US" b="1" dirty="0" smtClean="0"/>
              <a:t> </a:t>
            </a:r>
            <a:r>
              <a:rPr lang="en-US" b="1" dirty="0"/>
              <a:t>mobility and </a:t>
            </a:r>
            <a:r>
              <a:rPr lang="en-US" b="1" dirty="0" err="1"/>
              <a:t>labour</a:t>
            </a:r>
            <a:r>
              <a:rPr lang="en-US" b="1" dirty="0"/>
              <a:t> market adjustment in the EU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836" y="984387"/>
            <a:ext cx="78816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Share of EU working-age population born in other EU countries and share of US population born in a different US state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727941" y="6584830"/>
            <a:ext cx="26741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1100" dirty="0" smtClean="0"/>
              <a:t>Source: Arpaia et al. 2016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03114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3" name="Rectangle 3"/>
          <p:cNvSpPr>
            <a:spLocks noGrp="1" noChangeArrowheads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BE" dirty="0">
                <a:latin typeface="Arial" charset="0"/>
              </a:rPr>
              <a:t>Monetary union will be costly, if</a:t>
            </a:r>
          </a:p>
          <a:p>
            <a:pPr lvl="1"/>
            <a:r>
              <a:rPr lang="nl-BE" dirty="0">
                <a:latin typeface="Arial" charset="0"/>
              </a:rPr>
              <a:t>wages and prices are not flexible</a:t>
            </a:r>
          </a:p>
          <a:p>
            <a:pPr lvl="1"/>
            <a:r>
              <a:rPr lang="nl-BE" dirty="0">
                <a:latin typeface="Arial" charset="0"/>
              </a:rPr>
              <a:t>if labour is not mobile</a:t>
            </a:r>
          </a:p>
          <a:p>
            <a:r>
              <a:rPr lang="nl-BE" dirty="0">
                <a:latin typeface="Arial" charset="0"/>
              </a:rPr>
              <a:t>France and Germany may then regret being in a union</a:t>
            </a:r>
            <a:endParaRPr lang="en-GB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47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394674"/>
            <a:ext cx="7772400" cy="4460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3200">
                <a:latin typeface="Arial" charset="0"/>
              </a:rPr>
              <a:t/>
            </a:r>
            <a:br>
              <a:rPr lang="en-US" sz="3200">
                <a:latin typeface="Arial" charset="0"/>
              </a:rPr>
            </a:br>
            <a:endParaRPr lang="en-US" sz="320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pic>
        <p:nvPicPr>
          <p:cNvPr id="4" name="Picture 3" descr="The line graph for France plots P f versus Y f. S F is a straight line from bottom-left to top-right. D F is a straight line from top-left to bottom-right. A smaller dotted line is parallel to D F and to the left of it. There is a smaller dotted straight line that is parallel to S F and to the right of it. The line graph for Germany plots P G versus Y G. A straight line S G goes from bottom-left to top-right. D G is a straight line that extends from top-left to bottom-right. A smaller dotted line is parallel to D G and to the right of it. A smaller dotted line is parallel to S G and to the left of it.&#10;">
            <a:extLst>
              <a:ext uri="{FF2B5EF4-FFF2-40B4-BE49-F238E27FC236}">
                <a16:creationId xmlns:a16="http://schemas.microsoft.com/office/drawing/2014/main" id="{DFC56B47-6AFC-46A3-BCF9-429327938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738" y="1926154"/>
            <a:ext cx="7797403" cy="3759028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5773947" y="2501660"/>
            <a:ext cx="2357887" cy="23003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 flipV="1">
            <a:off x="7232286" y="2501660"/>
            <a:ext cx="345465" cy="3012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 rot="14955941">
            <a:off x="6388804" y="2310736"/>
            <a:ext cx="879895" cy="76577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à coins arrondis 12"/>
          <p:cNvSpPr/>
          <p:nvPr/>
        </p:nvSpPr>
        <p:spPr>
          <a:xfrm rot="19320678">
            <a:off x="4915186" y="3890325"/>
            <a:ext cx="1269000" cy="35021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à coins arrondis 13"/>
          <p:cNvSpPr/>
          <p:nvPr/>
        </p:nvSpPr>
        <p:spPr>
          <a:xfrm rot="19320678">
            <a:off x="6032814" y="3233031"/>
            <a:ext cx="465998" cy="35021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à coins arrondis 14"/>
          <p:cNvSpPr/>
          <p:nvPr/>
        </p:nvSpPr>
        <p:spPr>
          <a:xfrm rot="14015988">
            <a:off x="3092841" y="3167968"/>
            <a:ext cx="879895" cy="128068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à coins arrondis 15"/>
          <p:cNvSpPr/>
          <p:nvPr/>
        </p:nvSpPr>
        <p:spPr>
          <a:xfrm rot="14955941">
            <a:off x="1885186" y="4467020"/>
            <a:ext cx="553303" cy="76577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à coins arrondis 16"/>
          <p:cNvSpPr/>
          <p:nvPr/>
        </p:nvSpPr>
        <p:spPr>
          <a:xfrm rot="13346346">
            <a:off x="2599485" y="4291293"/>
            <a:ext cx="550342" cy="40843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1152731" y="3059502"/>
            <a:ext cx="2371002" cy="20618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1152731" y="3449792"/>
            <a:ext cx="1926530" cy="15707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>
            <a:off x="1110064" y="2759420"/>
            <a:ext cx="2754176" cy="22161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5191377" y="2314605"/>
            <a:ext cx="2043755" cy="19612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6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142875"/>
            <a:ext cx="7772400" cy="696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nl-BE" sz="4000" dirty="0">
                <a:latin typeface="Arial" charset="0"/>
              </a:rPr>
              <a:t>Second regime: </a:t>
            </a:r>
            <a:br>
              <a:rPr lang="nl-BE" sz="4000" dirty="0">
                <a:latin typeface="Arial" charset="0"/>
              </a:rPr>
            </a:br>
            <a:r>
              <a:rPr lang="nl-BE" sz="4000" dirty="0">
                <a:latin typeface="Arial" charset="0"/>
              </a:rPr>
              <a:t>monetary independence</a:t>
            </a:r>
            <a:endParaRPr lang="en-US" sz="4000" dirty="0">
              <a:latin typeface="Arial" charset="0"/>
            </a:endParaRPr>
          </a:p>
        </p:txBody>
      </p:sp>
      <p:sp>
        <p:nvSpPr>
          <p:cNvPr id="30925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2276475"/>
            <a:ext cx="8229600" cy="38496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BE" dirty="0" err="1">
                <a:latin typeface="Arial" charset="0"/>
              </a:rPr>
              <a:t>What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if</a:t>
            </a:r>
            <a:r>
              <a:rPr lang="nl-BE" dirty="0">
                <a:latin typeface="Arial" charset="0"/>
              </a:rPr>
              <a:t> France </a:t>
            </a:r>
            <a:r>
              <a:rPr lang="nl-BE" dirty="0" err="1">
                <a:latin typeface="Arial" charset="0"/>
              </a:rPr>
              <a:t>and</a:t>
            </a:r>
            <a:r>
              <a:rPr lang="nl-BE" dirty="0">
                <a:latin typeface="Arial" charset="0"/>
              </a:rPr>
              <a:t> Germany had </a:t>
            </a:r>
            <a:r>
              <a:rPr lang="nl-BE" dirty="0" err="1">
                <a:latin typeface="Arial" charset="0"/>
              </a:rPr>
              <a:t>maintained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their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own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currency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and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national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central</a:t>
            </a:r>
            <a:r>
              <a:rPr lang="nl-BE" dirty="0">
                <a:latin typeface="Arial" charset="0"/>
              </a:rPr>
              <a:t> bank?</a:t>
            </a:r>
          </a:p>
          <a:p>
            <a:r>
              <a:rPr lang="nl-BE" dirty="0" err="1">
                <a:latin typeface="Arial" charset="0"/>
              </a:rPr>
              <a:t>Then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national</a:t>
            </a:r>
            <a:r>
              <a:rPr lang="nl-BE" dirty="0">
                <a:latin typeface="Arial" charset="0"/>
              </a:rPr>
              <a:t> interest </a:t>
            </a:r>
            <a:r>
              <a:rPr lang="nl-BE" dirty="0" err="1">
                <a:latin typeface="Arial" charset="0"/>
              </a:rPr>
              <a:t>rate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and</a:t>
            </a:r>
            <a:r>
              <a:rPr lang="nl-BE" dirty="0">
                <a:latin typeface="Arial" charset="0"/>
              </a:rPr>
              <a:t>/or exchange </a:t>
            </a:r>
            <a:r>
              <a:rPr lang="nl-BE" dirty="0" err="1">
                <a:latin typeface="Arial" charset="0"/>
              </a:rPr>
              <a:t>rate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can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be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used</a:t>
            </a:r>
            <a:r>
              <a:rPr lang="nl-BE" dirty="0" smtClean="0">
                <a:latin typeface="Arial" charset="0"/>
              </a:rPr>
              <a:t>.</a:t>
            </a:r>
            <a:endParaRPr lang="en-FI" dirty="0" smtClean="0">
              <a:latin typeface="Arial" charset="0"/>
            </a:endParaRPr>
          </a:p>
          <a:p>
            <a:pPr lvl="1"/>
            <a:r>
              <a:rPr lang="en-FI" sz="2400" dirty="0" smtClean="0">
                <a:latin typeface="Arial" charset="0"/>
              </a:rPr>
              <a:t>flexible exchange rates</a:t>
            </a:r>
          </a:p>
          <a:p>
            <a:pPr lvl="1"/>
            <a:r>
              <a:rPr lang="en-US" sz="2400" dirty="0"/>
              <a:t>peg </a:t>
            </a:r>
            <a:r>
              <a:rPr lang="en-US" sz="2400" dirty="0" smtClean="0"/>
              <a:t>exchange </a:t>
            </a:r>
            <a:r>
              <a:rPr lang="en-US" sz="2400" dirty="0"/>
              <a:t>rates to another currency</a:t>
            </a:r>
            <a:endParaRPr lang="en-GB" sz="2400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3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1313" y="123211"/>
            <a:ext cx="8229600" cy="987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800" dirty="0">
                <a:latin typeface="Arial" charset="0"/>
              </a:rPr>
              <a:t>Figure 1.3 Effects of monetary expansion in France and monetary restriction in Germany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pic>
        <p:nvPicPr>
          <p:cNvPr id="5" name="Picture 4" descr="The line graph for France plots P f versus Y f. S F is a straight line from bottom-left to top-right. D F is a straight line from top-left to bottom-right. A smaller dotted line is parallel to D F and to the left of it. An arrow goes from the dotted line to D F. The line graph for Germany plots P G versus Y G. A straight line S G goes from bottom-left to top-right. D G is a straight line that extends from top-left to bottom-right. A smaller dotted line is parallel to D G and to the right of it. An arrow from the dotted line points towards the line D G. &#10;">
            <a:extLst>
              <a:ext uri="{FF2B5EF4-FFF2-40B4-BE49-F238E27FC236}">
                <a16:creationId xmlns:a16="http://schemas.microsoft.com/office/drawing/2014/main" id="{6928B421-F353-4414-9393-ED83E201FE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775" y="1900005"/>
            <a:ext cx="7680675" cy="372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4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912813" y="1905000"/>
            <a:ext cx="8110537" cy="4764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BE" dirty="0">
                <a:latin typeface="Arial" charset="0"/>
              </a:rPr>
              <a:t>Thus when asymmetric shocks occur and when there are a lot of rigidities monetary union may be more costly than not being in a monetary union.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44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203" y="1607022"/>
            <a:ext cx="6320267" cy="421008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10574" y="36790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FI" dirty="0" smtClean="0">
                <a:latin typeface="Arial" charset="0"/>
              </a:rPr>
              <a:t>What about symmetric shocks?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4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 bwMode="auto">
          <a:xfrm>
            <a:off x="457200" y="236538"/>
            <a:ext cx="8229600" cy="11668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3600" b="1" dirty="0">
                <a:latin typeface="Arial" charset="0"/>
              </a:rPr>
              <a:t>1.2 Monetary independence and </a:t>
            </a:r>
            <a:br>
              <a:rPr lang="en-US" sz="3600" b="1" dirty="0">
                <a:latin typeface="Arial" charset="0"/>
              </a:rPr>
            </a:br>
            <a:r>
              <a:rPr lang="en-US" sz="3600" b="1" dirty="0">
                <a:latin typeface="Arial" charset="0"/>
              </a:rPr>
              <a:t>government budgets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endParaRPr lang="en-US" dirty="0">
              <a:latin typeface="Aria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When countries join a monetary union they lose their monetary independence.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That affects their capacity to deal with asymmetric shocks.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The loss of monetary independence has another major implication: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ea typeface="+mn-ea"/>
              </a:rPr>
              <a:t>it fundamentally changes the capacity of governments to finance their budget deficits.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ea typeface="+mn-ea"/>
              </a:rPr>
              <a:t>Let us develop this point further.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sz="3600" dirty="0"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119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/>
          <a:p>
            <a:r>
              <a:rPr lang="en-US" dirty="0">
                <a:latin typeface="Arial" charset="0"/>
              </a:rPr>
              <a:t>Members of monetary union issue debt in currency over which they have no control.</a:t>
            </a:r>
          </a:p>
          <a:p>
            <a:r>
              <a:rPr lang="en-US" dirty="0">
                <a:latin typeface="Arial" charset="0"/>
              </a:rPr>
              <a:t>It follows that financial markets acquire power to force default on these countries.</a:t>
            </a:r>
          </a:p>
          <a:p>
            <a:r>
              <a:rPr lang="en-US" dirty="0">
                <a:latin typeface="Arial" charset="0"/>
              </a:rPr>
              <a:t>Not so in countries that are not part of monetary union, and have kept control over the currency in which they issue debt. </a:t>
            </a:r>
          </a:p>
          <a:p>
            <a:r>
              <a:rPr lang="en-US" dirty="0">
                <a:latin typeface="Arial" charset="0"/>
              </a:rPr>
              <a:t>Consider case of UK (‘stand-alone’ country) and Spain (member of monetary union).</a:t>
            </a:r>
          </a:p>
          <a:p>
            <a:endParaRPr lang="en-US" sz="3000" dirty="0">
              <a:latin typeface="Arial" charset="0"/>
            </a:endParaRPr>
          </a:p>
          <a:p>
            <a:endParaRPr lang="en-US" sz="3000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31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657225" y="323850"/>
            <a:ext cx="7772400" cy="44608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BE" dirty="0" err="1">
                <a:ea typeface="+mj-ea"/>
              </a:rPr>
              <a:t>Outline</a:t>
            </a:r>
            <a:r>
              <a:rPr lang="nl-BE" dirty="0">
                <a:ea typeface="+mj-ea"/>
              </a:rPr>
              <a:t> of </a:t>
            </a:r>
            <a:r>
              <a:rPr lang="nl-BE" dirty="0" err="1" smtClean="0">
                <a:ea typeface="+mj-ea"/>
              </a:rPr>
              <a:t>th</a:t>
            </a:r>
            <a:r>
              <a:rPr lang="en-FI" dirty="0" smtClean="0">
                <a:ea typeface="+mj-ea"/>
              </a:rPr>
              <a:t>is</a:t>
            </a:r>
            <a:r>
              <a:rPr lang="nl-BE" dirty="0" smtClean="0">
                <a:ea typeface="+mj-ea"/>
              </a:rPr>
              <a:t> </a:t>
            </a:r>
            <a:r>
              <a:rPr lang="en-FI" dirty="0" smtClean="0">
                <a:ea typeface="+mj-ea"/>
              </a:rPr>
              <a:t>module</a:t>
            </a:r>
            <a:endParaRPr lang="en-US" dirty="0">
              <a:ea typeface="+mj-ea"/>
            </a:endParaRPr>
          </a:p>
        </p:txBody>
      </p:sp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/>
          <a:p>
            <a:r>
              <a:rPr lang="nl-BE" dirty="0" smtClean="0">
                <a:latin typeface="Arial" charset="0"/>
              </a:rPr>
              <a:t>The </a:t>
            </a:r>
            <a:r>
              <a:rPr lang="nl-BE" dirty="0" err="1">
                <a:latin typeface="Arial" charset="0"/>
              </a:rPr>
              <a:t>theory</a:t>
            </a:r>
            <a:r>
              <a:rPr lang="nl-BE" dirty="0">
                <a:latin typeface="Arial" charset="0"/>
              </a:rPr>
              <a:t> of </a:t>
            </a:r>
            <a:r>
              <a:rPr lang="nl-BE" dirty="0" err="1">
                <a:latin typeface="Arial" charset="0"/>
              </a:rPr>
              <a:t>optimal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currency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areas</a:t>
            </a:r>
            <a:r>
              <a:rPr lang="nl-BE" dirty="0">
                <a:latin typeface="Arial" charset="0"/>
              </a:rPr>
              <a:t> (OCA)</a:t>
            </a:r>
          </a:p>
          <a:p>
            <a:pPr lvl="1"/>
            <a:r>
              <a:rPr lang="nl-BE" dirty="0">
                <a:latin typeface="Arial" charset="0"/>
              </a:rPr>
              <a:t>The </a:t>
            </a:r>
            <a:r>
              <a:rPr lang="nl-BE" dirty="0" err="1">
                <a:latin typeface="Arial" charset="0"/>
              </a:rPr>
              <a:t>costs</a:t>
            </a:r>
            <a:r>
              <a:rPr lang="nl-BE" dirty="0">
                <a:latin typeface="Arial" charset="0"/>
              </a:rPr>
              <a:t> of a </a:t>
            </a:r>
            <a:r>
              <a:rPr lang="nl-BE" dirty="0" err="1">
                <a:latin typeface="Arial" charset="0"/>
              </a:rPr>
              <a:t>monetary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union</a:t>
            </a:r>
            <a:endParaRPr lang="nl-BE" dirty="0">
              <a:latin typeface="Arial" charset="0"/>
            </a:endParaRPr>
          </a:p>
          <a:p>
            <a:pPr lvl="1"/>
            <a:r>
              <a:rPr lang="nl-BE" dirty="0">
                <a:latin typeface="Arial" charset="0"/>
              </a:rPr>
              <a:t>The benefits of a </a:t>
            </a:r>
            <a:r>
              <a:rPr lang="nl-BE" dirty="0" err="1">
                <a:latin typeface="Arial" charset="0"/>
              </a:rPr>
              <a:t>monetary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union</a:t>
            </a:r>
            <a:endParaRPr lang="nl-BE" dirty="0">
              <a:latin typeface="Arial" charset="0"/>
            </a:endParaRPr>
          </a:p>
          <a:p>
            <a:pPr lvl="1"/>
            <a:r>
              <a:rPr lang="nl-BE" dirty="0" err="1">
                <a:latin typeface="Arial" charset="0"/>
              </a:rPr>
              <a:t>Costs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and</a:t>
            </a:r>
            <a:r>
              <a:rPr lang="nl-BE" dirty="0">
                <a:latin typeface="Arial" charset="0"/>
              </a:rPr>
              <a:t> benefits </a:t>
            </a:r>
            <a:r>
              <a:rPr lang="nl-BE" dirty="0" err="1" smtClean="0">
                <a:latin typeface="Arial" charset="0"/>
              </a:rPr>
              <a:t>compared</a:t>
            </a:r>
            <a:endParaRPr lang="en-FI" dirty="0" smtClean="0">
              <a:latin typeface="Arial" charset="0"/>
            </a:endParaRPr>
          </a:p>
          <a:p>
            <a:r>
              <a:rPr lang="nl-BE" dirty="0" err="1" smtClean="0">
                <a:latin typeface="Arial" charset="0"/>
              </a:rPr>
              <a:t>Monetary</a:t>
            </a:r>
            <a:r>
              <a:rPr lang="nl-BE" dirty="0" smtClean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union</a:t>
            </a:r>
            <a:endParaRPr lang="nl-BE" dirty="0">
              <a:latin typeface="Arial" charset="0"/>
            </a:endParaRPr>
          </a:p>
          <a:p>
            <a:pPr lvl="1"/>
            <a:r>
              <a:rPr lang="nl-BE" dirty="0">
                <a:latin typeface="Arial" charset="0"/>
              </a:rPr>
              <a:t>The </a:t>
            </a:r>
            <a:r>
              <a:rPr lang="nl-BE" dirty="0" err="1">
                <a:latin typeface="Arial" charset="0"/>
              </a:rPr>
              <a:t>fragility</a:t>
            </a:r>
            <a:r>
              <a:rPr lang="nl-BE" dirty="0">
                <a:latin typeface="Arial" charset="0"/>
              </a:rPr>
              <a:t> of incomplete </a:t>
            </a:r>
            <a:r>
              <a:rPr lang="nl-BE" dirty="0" err="1">
                <a:latin typeface="Arial" charset="0"/>
              </a:rPr>
              <a:t>monetary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unions</a:t>
            </a:r>
            <a:endParaRPr lang="nl-BE" dirty="0">
              <a:latin typeface="Arial" charset="0"/>
            </a:endParaRPr>
          </a:p>
          <a:p>
            <a:pPr lvl="1"/>
            <a:r>
              <a:rPr lang="nl-BE" dirty="0" err="1" smtClean="0">
                <a:latin typeface="Arial" charset="0"/>
              </a:rPr>
              <a:t>Transition</a:t>
            </a:r>
            <a:r>
              <a:rPr lang="nl-BE" dirty="0" smtClean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towards</a:t>
            </a:r>
            <a:r>
              <a:rPr lang="nl-BE" dirty="0">
                <a:latin typeface="Arial" charset="0"/>
              </a:rPr>
              <a:t> a </a:t>
            </a:r>
            <a:r>
              <a:rPr lang="nl-BE" dirty="0" err="1">
                <a:latin typeface="Arial" charset="0"/>
              </a:rPr>
              <a:t>monetary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 smtClean="0">
                <a:latin typeface="Arial" charset="0"/>
              </a:rPr>
              <a:t>union</a:t>
            </a:r>
            <a:endParaRPr lang="en-FI" dirty="0" smtClean="0">
              <a:latin typeface="Arial" charset="0"/>
            </a:endParaRPr>
          </a:p>
          <a:p>
            <a:pPr lvl="1"/>
            <a:r>
              <a:rPr lang="nl-BE" dirty="0">
                <a:latin typeface="Arial" charset="0"/>
              </a:rPr>
              <a:t>How </a:t>
            </a:r>
            <a:r>
              <a:rPr lang="nl-BE" dirty="0" err="1">
                <a:latin typeface="Arial" charset="0"/>
              </a:rPr>
              <a:t>to</a:t>
            </a:r>
            <a:r>
              <a:rPr lang="nl-BE" dirty="0">
                <a:latin typeface="Arial" charset="0"/>
              </a:rPr>
              <a:t> complete a </a:t>
            </a:r>
            <a:r>
              <a:rPr lang="nl-BE" dirty="0" err="1">
                <a:latin typeface="Arial" charset="0"/>
              </a:rPr>
              <a:t>monetary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 smtClean="0">
                <a:latin typeface="Arial" charset="0"/>
              </a:rPr>
              <a:t>union</a:t>
            </a:r>
            <a:endParaRPr lang="nl-BE" dirty="0">
              <a:latin typeface="Arial" charset="0"/>
            </a:endParaRPr>
          </a:p>
          <a:p>
            <a:pPr lvl="1"/>
            <a:r>
              <a:rPr lang="nl-BE" dirty="0">
                <a:latin typeface="Arial" charset="0"/>
              </a:rPr>
              <a:t>The European Central Bank: </a:t>
            </a:r>
            <a:r>
              <a:rPr lang="nl-BE" dirty="0" err="1">
                <a:latin typeface="Arial" charset="0"/>
              </a:rPr>
              <a:t>institutional</a:t>
            </a:r>
            <a:r>
              <a:rPr lang="nl-BE" dirty="0">
                <a:latin typeface="Arial" charset="0"/>
              </a:rPr>
              <a:t> features</a:t>
            </a:r>
          </a:p>
          <a:p>
            <a:pPr lvl="1"/>
            <a:endParaRPr lang="nl-BE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3241963" y="6353464"/>
            <a:ext cx="2133600" cy="365125"/>
          </a:xfrm>
        </p:spPr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179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 bwMode="auto">
          <a:xfrm>
            <a:off x="476250" y="188913"/>
            <a:ext cx="8042275" cy="809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4000">
                <a:latin typeface="Arial" charset="0"/>
              </a:rPr>
              <a:t>UK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9000" cy="53594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Suppose investors fear default of UK government: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ea typeface="+mn-ea"/>
              </a:rPr>
              <a:t>they sell UK govt. bonds (yields increase)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ea typeface="+mn-ea"/>
              </a:rPr>
              <a:t>proceeds of sales are presented in forex market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ea typeface="+mn-ea"/>
              </a:rPr>
              <a:t>Sterling drops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ea typeface="+mn-ea"/>
              </a:rPr>
              <a:t>UK money stock remains unchanged, maintaining pool of liquidity that will be reinvested in UK govt. securities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ea typeface="+mn-ea"/>
              </a:rPr>
              <a:t>if not, Bank of England can be forced to buy UK govt. bonds.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Investors cannot trigger liquidity crisis for UK government and thus cannot force default (Bank of England is superior force).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Investors know this; thus, they will not try to force default.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84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 bwMode="auto">
          <a:xfrm>
            <a:off x="522288" y="233363"/>
            <a:ext cx="8042275" cy="1085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latin typeface="Arial" charset="0"/>
              </a:rPr>
              <a:t>Spanish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8838" cy="5024438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Suppose investors fear default of Spanish government: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ea typeface="+mn-ea"/>
              </a:rPr>
              <a:t>they sell Spanish govt. bonds (yields increase)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ea typeface="+mn-ea"/>
              </a:rPr>
              <a:t>proceeds of these sales are used to invest in other eurozone assets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Spanish </a:t>
            </a:r>
            <a:r>
              <a:rPr lang="en-US" dirty="0">
                <a:ea typeface="+mn-ea"/>
              </a:rPr>
              <a:t>money stock declines;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ea typeface="+mn-ea"/>
              </a:rPr>
              <a:t>no Spanish central bank that can be forced to buy Spanish government bonds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ea typeface="+mn-ea"/>
              </a:rPr>
              <a:t>liquidity crisis </a:t>
            </a:r>
            <a:r>
              <a:rPr lang="en-US" dirty="0" smtClean="0">
                <a:ea typeface="+mn-ea"/>
              </a:rPr>
              <a:t>possible</a:t>
            </a:r>
            <a:endParaRPr lang="en-FI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Spanish </a:t>
            </a:r>
            <a:r>
              <a:rPr lang="en-US" dirty="0"/>
              <a:t>government can </a:t>
            </a:r>
            <a:r>
              <a:rPr lang="en-US" dirty="0">
                <a:ea typeface="+mn-ea"/>
              </a:rPr>
              <a:t>be forced to default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ea typeface="+mn-ea"/>
              </a:rPr>
              <a:t>investors know this and will be tempted to try.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06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371168"/>
            <a:ext cx="8155858" cy="575432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r>
              <a:rPr lang="en-US" dirty="0">
                <a:latin typeface="Arial" charset="0"/>
              </a:rPr>
              <a:t>Monetary union is </a:t>
            </a:r>
            <a:r>
              <a:rPr lang="en-US" dirty="0" smtClean="0">
                <a:latin typeface="Arial" charset="0"/>
              </a:rPr>
              <a:t>fragile</a:t>
            </a:r>
            <a:endParaRPr lang="en-FI" dirty="0" smtClean="0">
              <a:latin typeface="Arial" charset="0"/>
            </a:endParaRPr>
          </a:p>
          <a:p>
            <a:pPr marL="0" indent="0">
              <a:buNone/>
            </a:pPr>
            <a:endParaRPr lang="en-FI" dirty="0" smtClean="0">
              <a:latin typeface="Arial" charset="0"/>
            </a:endParaRPr>
          </a:p>
          <a:p>
            <a:r>
              <a:rPr lang="en-US" dirty="0" smtClean="0">
                <a:latin typeface="Arial" charset="0"/>
              </a:rPr>
              <a:t>a </a:t>
            </a:r>
            <a:r>
              <a:rPr lang="en-US" dirty="0">
                <a:latin typeface="Arial" charset="0"/>
              </a:rPr>
              <a:t>forced budgetary austerity is politically </a:t>
            </a:r>
            <a:r>
              <a:rPr lang="en-US" dirty="0" smtClean="0">
                <a:latin typeface="Arial" charset="0"/>
              </a:rPr>
              <a:t>costly</a:t>
            </a:r>
            <a:r>
              <a:rPr lang="en-FI" dirty="0" smtClean="0">
                <a:latin typeface="Arial" charset="0"/>
              </a:rPr>
              <a:t> and </a:t>
            </a:r>
            <a:r>
              <a:rPr lang="en-US" dirty="0" smtClean="0">
                <a:latin typeface="Arial" charset="0"/>
              </a:rPr>
              <a:t>may </a:t>
            </a:r>
            <a:r>
              <a:rPr lang="en-US" dirty="0">
                <a:latin typeface="Arial" charset="0"/>
              </a:rPr>
              <a:t>lead the </a:t>
            </a:r>
            <a:r>
              <a:rPr lang="en-US" dirty="0" smtClean="0">
                <a:latin typeface="Arial" charset="0"/>
              </a:rPr>
              <a:t>government to </a:t>
            </a:r>
            <a:r>
              <a:rPr lang="en-US" dirty="0">
                <a:latin typeface="Arial" charset="0"/>
              </a:rPr>
              <a:t>stop servicing the debt </a:t>
            </a:r>
            <a:r>
              <a:rPr lang="en-US" dirty="0" smtClean="0">
                <a:latin typeface="Arial" charset="0"/>
              </a:rPr>
              <a:t>and </a:t>
            </a:r>
            <a:r>
              <a:rPr lang="en-US" dirty="0">
                <a:latin typeface="Arial" charset="0"/>
              </a:rPr>
              <a:t>to declare a default. </a:t>
            </a:r>
            <a:endParaRPr lang="en-US" dirty="0" smtClean="0">
              <a:latin typeface="Arial" charset="0"/>
            </a:endParaRPr>
          </a:p>
          <a:p>
            <a:pPr marL="0" indent="0">
              <a:buNone/>
            </a:pPr>
            <a:endParaRPr lang="en-US" dirty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By entering a monetary </a:t>
            </a:r>
            <a:r>
              <a:rPr lang="en-US" dirty="0" smtClean="0">
                <a:latin typeface="Arial" charset="0"/>
              </a:rPr>
              <a:t>union</a:t>
            </a:r>
            <a:r>
              <a:rPr lang="en-FI" dirty="0" smtClean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member </a:t>
            </a:r>
            <a:r>
              <a:rPr lang="en-US" dirty="0">
                <a:latin typeface="Arial" charset="0"/>
              </a:rPr>
              <a:t>countries become vulnerable to movements of distrust by investors. </a:t>
            </a:r>
            <a:endParaRPr lang="en-US" dirty="0" smtClean="0">
              <a:latin typeface="Arial" charset="0"/>
            </a:endParaRPr>
          </a:p>
          <a:p>
            <a:pPr marL="457200" lvl="1" indent="0">
              <a:buNone/>
            </a:pPr>
            <a:endParaRPr lang="en-US" dirty="0" smtClean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Self-fulfilling </a:t>
            </a:r>
            <a:r>
              <a:rPr lang="en-US" dirty="0" smtClean="0">
                <a:latin typeface="Arial" charset="0"/>
              </a:rPr>
              <a:t>prophecy</a:t>
            </a:r>
            <a:endParaRPr lang="en-FI" dirty="0" smtClean="0">
              <a:latin typeface="Arial" charset="0"/>
            </a:endParaRPr>
          </a:p>
          <a:p>
            <a:endParaRPr lang="en-FI" dirty="0" smtClean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This dynamic is absent in countries that have kept their monetary independence</a:t>
            </a:r>
            <a:r>
              <a:rPr lang="en-US" dirty="0" smtClean="0">
                <a:latin typeface="Arial" charset="0"/>
              </a:rPr>
              <a:t>.</a:t>
            </a:r>
            <a:endParaRPr lang="en-FI" dirty="0" smtClean="0">
              <a:latin typeface="Arial" charset="0"/>
            </a:endParaRPr>
          </a:p>
          <a:p>
            <a:endParaRPr lang="en-US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27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 bwMode="auto">
          <a:xfrm>
            <a:off x="431800" y="142875"/>
            <a:ext cx="8229600" cy="852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000" b="1" dirty="0">
                <a:latin typeface="Arial" charset="0"/>
              </a:rPr>
              <a:t>1.3 Asymmetric shocks </a:t>
            </a:r>
            <a:br>
              <a:rPr lang="en-US" sz="4000" b="1" dirty="0">
                <a:latin typeface="Arial" charset="0"/>
              </a:rPr>
            </a:br>
            <a:r>
              <a:rPr lang="en-US" sz="4000" b="1" dirty="0">
                <a:latin typeface="Arial" charset="0"/>
              </a:rPr>
              <a:t>and debt dynamics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endParaRPr lang="en-US" dirty="0">
              <a:latin typeface="Arial" charset="0"/>
            </a:endParaRP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There is an important interaction between asymmetric shocks and debt dynamics: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</a:rPr>
              <a:t>negative </a:t>
            </a:r>
            <a:r>
              <a:rPr lang="en-US" dirty="0" smtClean="0">
                <a:latin typeface="Arial" charset="0"/>
              </a:rPr>
              <a:t>shock</a:t>
            </a:r>
            <a:r>
              <a:rPr lang="en-FI" dirty="0" smtClean="0">
                <a:latin typeface="Arial" charset="0"/>
              </a:rPr>
              <a:t>:</a:t>
            </a:r>
            <a:r>
              <a:rPr lang="en-FI" dirty="0" smtClean="0">
                <a:latin typeface="Arial" charset="0"/>
                <a:sym typeface="Wingdings" panose="05000000000000000000" pitchFamily="2" charset="2"/>
              </a:rPr>
              <a:t> GDP tax receipts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Arial" charset="0"/>
                <a:sym typeface="Wingdings" panose="05000000000000000000" pitchFamily="2" charset="2"/>
              </a:rPr>
              <a:t>U</a:t>
            </a:r>
            <a:r>
              <a:rPr lang="en-FI" dirty="0" smtClean="0">
                <a:latin typeface="Arial" charset="0"/>
                <a:sym typeface="Wingdings" panose="05000000000000000000" pitchFamily="2" charset="2"/>
              </a:rPr>
              <a:t>nemployment    </a:t>
            </a:r>
            <a:r>
              <a:rPr lang="en-US" dirty="0">
                <a:latin typeface="Arial" charset="0"/>
                <a:sym typeface="Wingdings" panose="05000000000000000000" pitchFamily="2" charset="2"/>
              </a:rPr>
              <a:t>government </a:t>
            </a:r>
            <a:r>
              <a:rPr lang="en-US" dirty="0" smtClean="0">
                <a:latin typeface="Arial" charset="0"/>
                <a:sym typeface="Wingdings" panose="05000000000000000000" pitchFamily="2" charset="2"/>
              </a:rPr>
              <a:t>expenditures</a:t>
            </a:r>
            <a:endParaRPr lang="en-FI" dirty="0" smtClean="0">
              <a:latin typeface="Arial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90000"/>
              </a:lnSpc>
              <a:buNone/>
            </a:pPr>
            <a:r>
              <a:rPr lang="en-FI" dirty="0" smtClean="0">
                <a:latin typeface="Arial" charset="0"/>
                <a:sym typeface="Wingdings" panose="05000000000000000000" pitchFamily="2" charset="2"/>
              </a:rPr>
              <a:t> </a:t>
            </a:r>
            <a:r>
              <a:rPr lang="en-US" dirty="0">
                <a:latin typeface="Arial" charset="0"/>
                <a:sym typeface="Wingdings" panose="05000000000000000000" pitchFamily="2" charset="2"/>
              </a:rPr>
              <a:t>budget deficit increases</a:t>
            </a:r>
            <a:endParaRPr lang="en-US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5049328" y="2633931"/>
            <a:ext cx="5751" cy="3450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7306573" y="2633932"/>
            <a:ext cx="5751" cy="3450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V="1">
            <a:off x="3910642" y="2978989"/>
            <a:ext cx="0" cy="4198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8548778" y="2978989"/>
            <a:ext cx="0" cy="4198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68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 bwMode="auto">
          <a:xfrm>
            <a:off x="457200" y="236538"/>
            <a:ext cx="8229600" cy="8524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>
                <a:latin typeface="Arial" charset="0"/>
              </a:rPr>
              <a:t/>
            </a:r>
            <a:br>
              <a:rPr lang="en-US">
                <a:latin typeface="Arial" charset="0"/>
              </a:rPr>
            </a:br>
            <a:endParaRPr lang="en-US">
              <a:latin typeface="Arial" charset="0"/>
            </a:endParaRPr>
          </a:p>
        </p:txBody>
      </p:sp>
      <p:sp>
        <p:nvSpPr>
          <p:cNvPr id="46082" name="TextBox 1"/>
          <p:cNvSpPr txBox="1">
            <a:spLocks noChangeArrowheads="1"/>
          </p:cNvSpPr>
          <p:nvPr/>
        </p:nvSpPr>
        <p:spPr bwMode="auto">
          <a:xfrm>
            <a:off x="792163" y="323850"/>
            <a:ext cx="80105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chemeClr val="tx2"/>
                </a:solidFill>
              </a:rPr>
              <a:t>Figure 1.5 Amplification of asymmetric shocks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  <p:pic>
        <p:nvPicPr>
          <p:cNvPr id="5" name="Content Placeholder 4" descr="The line graph for France plots price versus output. S F is a straight line from bottom-left to top-right. D F is a straight line from top-left to bottom-right. Two smaller dotted lines are parallel to D F and to the left of it. Arrow points to the left from the D F line and dotted lines. The line graph for Germany plots price versus output. The straight line goes from bottom-left to top-right. D G is a straight line that extends from top-left to bottom-right. Two dotted lines are smaller and parallel to D G and to the right of it. Arrows point from D G and the dotted lines to the right. &#10;">
            <a:extLst>
              <a:ext uri="{FF2B5EF4-FFF2-40B4-BE49-F238E27FC236}">
                <a16:creationId xmlns:a16="http://schemas.microsoft.com/office/drawing/2014/main" id="{B45E887F-9235-438E-BC5C-9B4C419EF2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9426" y="2120983"/>
            <a:ext cx="6646946" cy="3647853"/>
          </a:xfrm>
        </p:spPr>
      </p:pic>
    </p:spTree>
    <p:extLst>
      <p:ext uri="{BB962C8B-B14F-4D97-AF65-F5344CB8AC3E}">
        <p14:creationId xmlns:p14="http://schemas.microsoft.com/office/powerpoint/2010/main" val="191693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>
          <a:xfrm>
            <a:off x="457200" y="236538"/>
            <a:ext cx="8229600" cy="9874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C</a:t>
            </a:r>
            <a:r>
              <a:rPr lang="en-US" dirty="0" smtClean="0">
                <a:ea typeface="+mj-ea"/>
              </a:rPr>
              <a:t>onsequences</a:t>
            </a:r>
            <a:endParaRPr lang="en-US" dirty="0">
              <a:ea typeface="+mj-ea"/>
            </a:endParaRP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 bwMode="auto">
          <a:xfrm>
            <a:off x="701675" y="1358900"/>
            <a:ext cx="8173692" cy="52286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Arial" charset="0"/>
              </a:rPr>
              <a:t>Negative amplification in France and positive amplification in Germany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Arial" charset="0"/>
              </a:rPr>
              <a:t>(long term) Interest </a:t>
            </a:r>
            <a:r>
              <a:rPr lang="en-US" dirty="0">
                <a:latin typeface="Arial" charset="0"/>
              </a:rPr>
              <a:t>rate changes: instead of stabilizing the system, it tends to destabilize it.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Arial" charset="0"/>
              </a:rPr>
              <a:t>All this intensifies the adjustment problems of both countries.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44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>
          <a:xfrm>
            <a:off x="457200" y="236538"/>
            <a:ext cx="8229600" cy="9874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FI" dirty="0" smtClean="0"/>
              <a:t>Non permanent shocks</a:t>
            </a:r>
            <a:endParaRPr lang="en-US" dirty="0">
              <a:ea typeface="+mj-ea"/>
            </a:endParaRP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 bwMode="auto">
          <a:xfrm>
            <a:off x="701675" y="1358900"/>
            <a:ext cx="8173692" cy="52286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00" dirty="0"/>
              <a:t>Periods of optimism and pessimism alternate, creating booms and busts in economic </a:t>
            </a:r>
            <a:r>
              <a:rPr lang="en-US" sz="2000" dirty="0" smtClean="0"/>
              <a:t>activity</a:t>
            </a:r>
            <a:endParaRPr lang="en-FI" sz="2000" dirty="0" smtClean="0"/>
          </a:p>
          <a:p>
            <a:pPr>
              <a:lnSpc>
                <a:spcPct val="120000"/>
              </a:lnSpc>
            </a:pPr>
            <a:r>
              <a:rPr lang="en-FI" sz="2000" dirty="0" smtClean="0"/>
              <a:t>Problem is when shocks are not synchronized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lnSpc>
                <a:spcPct val="120000"/>
              </a:lnSpc>
            </a:pPr>
            <a:r>
              <a:rPr lang="en-US" sz="2000" dirty="0" smtClean="0"/>
              <a:t>T</a:t>
            </a:r>
            <a:r>
              <a:rPr lang="en-FI" sz="2000" dirty="0" smtClean="0"/>
              <a:t>wo scenarios</a:t>
            </a:r>
            <a:endParaRPr lang="en-FI" sz="2000" dirty="0"/>
          </a:p>
          <a:p>
            <a:pPr lvl="1">
              <a:lnSpc>
                <a:spcPct val="120000"/>
              </a:lnSpc>
            </a:pPr>
            <a:r>
              <a:rPr lang="en-US" sz="1600" dirty="0"/>
              <a:t>the union can live with the desynchronized business </a:t>
            </a:r>
            <a:r>
              <a:rPr lang="en-US" sz="1600" dirty="0" smtClean="0"/>
              <a:t>cycle</a:t>
            </a:r>
            <a:r>
              <a:rPr lang="en-FI" sz="1600" dirty="0" smtClean="0"/>
              <a:t> (if </a:t>
            </a:r>
            <a:r>
              <a:rPr lang="en-US" sz="1600" dirty="0" smtClean="0"/>
              <a:t>investors </a:t>
            </a:r>
            <a:r>
              <a:rPr lang="en-US" sz="1600" dirty="0"/>
              <a:t>keep their </a:t>
            </a:r>
            <a:r>
              <a:rPr lang="en-US" sz="1600" b="1" dirty="0"/>
              <a:t>trust</a:t>
            </a:r>
            <a:r>
              <a:rPr lang="en-US" sz="1600" dirty="0"/>
              <a:t> in the French government’s capacity to service its </a:t>
            </a:r>
            <a:r>
              <a:rPr lang="en-US" sz="1600" dirty="0" smtClean="0"/>
              <a:t>debt</a:t>
            </a:r>
            <a:r>
              <a:rPr lang="en-FI" sz="1600" dirty="0" smtClean="0"/>
              <a:t>)</a:t>
            </a:r>
            <a:r>
              <a:rPr lang="en-US" sz="1600" dirty="0" smtClean="0"/>
              <a:t>  </a:t>
            </a:r>
            <a:endParaRPr lang="en-FI" sz="1600" dirty="0" smtClean="0"/>
          </a:p>
          <a:p>
            <a:pPr lvl="2">
              <a:lnSpc>
                <a:spcPct val="120000"/>
              </a:lnSpc>
            </a:pPr>
            <a:r>
              <a:rPr lang="en-US" sz="1200" dirty="0" smtClean="0"/>
              <a:t>B</a:t>
            </a:r>
            <a:r>
              <a:rPr lang="en-FI" sz="1200" dirty="0" smtClean="0"/>
              <a:t>udget deficit in France and Budget surplus in Germany</a:t>
            </a:r>
          </a:p>
          <a:p>
            <a:pPr lvl="2">
              <a:lnSpc>
                <a:spcPct val="120000"/>
              </a:lnSpc>
            </a:pPr>
            <a:r>
              <a:rPr lang="en-US" sz="1200" dirty="0"/>
              <a:t>automatic </a:t>
            </a:r>
            <a:r>
              <a:rPr lang="en-US" sz="1200" dirty="0" err="1"/>
              <a:t>stabilisers</a:t>
            </a:r>
            <a:r>
              <a:rPr lang="en-US" sz="1200" dirty="0"/>
              <a:t> </a:t>
            </a:r>
            <a:endParaRPr lang="en-FI" sz="1200" dirty="0" smtClean="0"/>
          </a:p>
          <a:p>
            <a:pPr lvl="1">
              <a:lnSpc>
                <a:spcPct val="120000"/>
              </a:lnSpc>
            </a:pPr>
            <a:r>
              <a:rPr lang="en-US" sz="1600" dirty="0" smtClean="0"/>
              <a:t>L</a:t>
            </a:r>
            <a:r>
              <a:rPr lang="en-FI" sz="1600" dirty="0" smtClean="0"/>
              <a:t>iquidity flow to the country experiencing a boom</a:t>
            </a:r>
            <a:r>
              <a:rPr lang="en-FI" sz="1600" dirty="0" smtClean="0">
                <a:sym typeface="Wingdings" panose="05000000000000000000" pitchFamily="2" charset="2"/>
              </a:rPr>
              <a:t> increase in the interest rate in the country experiencing a recession (and decrease </a:t>
            </a:r>
            <a:r>
              <a:rPr lang="en-FI" sz="1600" dirty="0">
                <a:sym typeface="Wingdings" panose="05000000000000000000" pitchFamily="2" charset="2"/>
              </a:rPr>
              <a:t>in the interest rate in the country experiencing a </a:t>
            </a:r>
            <a:r>
              <a:rPr lang="en-FI" sz="1600" dirty="0" smtClean="0">
                <a:sym typeface="Wingdings" panose="05000000000000000000" pitchFamily="2" charset="2"/>
              </a:rPr>
              <a:t>boom)</a:t>
            </a:r>
            <a:endParaRPr lang="en-US" sz="1600" dirty="0"/>
          </a:p>
          <a:p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33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>
          <a:xfrm>
            <a:off x="611188" y="323850"/>
            <a:ext cx="7989887" cy="61277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baseline="30000" dirty="0"/>
              <a:t>Figure 1.9 Ten-year government bond yields</a:t>
            </a:r>
            <a:endParaRPr lang="en-US" sz="3600" b="1" dirty="0"/>
          </a:p>
        </p:txBody>
      </p:sp>
      <p:sp>
        <p:nvSpPr>
          <p:cNvPr id="53250" name="TextBox 1"/>
          <p:cNvSpPr txBox="1">
            <a:spLocks noChangeArrowheads="1"/>
          </p:cNvSpPr>
          <p:nvPr/>
        </p:nvSpPr>
        <p:spPr bwMode="auto">
          <a:xfrm>
            <a:off x="385763" y="6173788"/>
            <a:ext cx="67071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/>
              <a:t>Source: European Commission, AMECO databank</a:t>
            </a:r>
          </a:p>
          <a:p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920" y="798538"/>
            <a:ext cx="7786131" cy="517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83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C8702-11CA-5747-94B9-ACC59058B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Covid-19 shock of 2020: asymmetric effects of symmetric shock</a:t>
            </a:r>
            <a:r>
              <a:rPr lang="en-BE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BBC41-3DF9-764F-BD17-CDE914BAE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330" y="1671452"/>
            <a:ext cx="8229600" cy="4911910"/>
          </a:xfrm>
        </p:spPr>
        <p:txBody>
          <a:bodyPr>
            <a:normAutofit fontScale="92500" lnSpcReduction="20000"/>
          </a:bodyPr>
          <a:lstStyle/>
          <a:p>
            <a:r>
              <a:rPr lang="en-BE" dirty="0"/>
              <a:t>Covid-19 shock hit all countries at same time</a:t>
            </a:r>
          </a:p>
          <a:p>
            <a:r>
              <a:rPr lang="en-BE" dirty="0"/>
              <a:t>It appears to be a symmetric shock.</a:t>
            </a:r>
          </a:p>
          <a:p>
            <a:r>
              <a:rPr lang="en-BE" dirty="0"/>
              <a:t>However, its effects on different EMU-countries was very asymmetric</a:t>
            </a:r>
          </a:p>
          <a:p>
            <a:pPr lvl="1"/>
            <a:r>
              <a:rPr lang="en-GB" dirty="0"/>
              <a:t>L</a:t>
            </a:r>
            <a:r>
              <a:rPr lang="en-BE" dirty="0"/>
              <a:t>arge differences in effct on GDP (see next figure)</a:t>
            </a:r>
          </a:p>
          <a:p>
            <a:pPr lvl="1"/>
            <a:r>
              <a:rPr lang="en-BE" dirty="0"/>
              <a:t>Therefore also large differences in effects on budget deficits and debts (following figures)</a:t>
            </a:r>
          </a:p>
          <a:p>
            <a:r>
              <a:rPr lang="en-BE" dirty="0"/>
              <a:t>Potential for renewed sovereign debt crisis was created</a:t>
            </a:r>
          </a:p>
          <a:p>
            <a:r>
              <a:rPr lang="en-GB" dirty="0"/>
              <a:t>A</a:t>
            </a:r>
            <a:r>
              <a:rPr lang="en-BE" dirty="0"/>
              <a:t>nd avoided</a:t>
            </a:r>
          </a:p>
          <a:p>
            <a:r>
              <a:rPr lang="en-BE" dirty="0"/>
              <a:t>We ask the question later Why?</a:t>
            </a:r>
          </a:p>
        </p:txBody>
      </p:sp>
    </p:spTree>
    <p:extLst>
      <p:ext uri="{BB962C8B-B14F-4D97-AF65-F5344CB8AC3E}">
        <p14:creationId xmlns:p14="http://schemas.microsoft.com/office/powerpoint/2010/main" val="355041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FAA1F-292C-2945-A528-8912DA5E9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BE" sz="3200" dirty="0"/>
              <a:t>Large differences impact of Covid-19 on GDP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010FD55-BF04-C04E-8F20-7F6BE92B6A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7050987"/>
              </p:ext>
            </p:extLst>
          </p:nvPr>
        </p:nvGraphicFramePr>
        <p:xfrm>
          <a:off x="1425039" y="1520042"/>
          <a:ext cx="6745183" cy="4417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701C4AC-F7D0-BC4A-8AFA-8C5790FBD7D0}"/>
              </a:ext>
            </a:extLst>
          </p:cNvPr>
          <p:cNvSpPr txBox="1"/>
          <p:nvPr/>
        </p:nvSpPr>
        <p:spPr>
          <a:xfrm>
            <a:off x="1246909" y="5937662"/>
            <a:ext cx="2588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E" dirty="0"/>
              <a:t>Source: Eurostat</a:t>
            </a:r>
          </a:p>
        </p:txBody>
      </p:sp>
    </p:spTree>
    <p:extLst>
      <p:ext uri="{BB962C8B-B14F-4D97-AF65-F5344CB8AC3E}">
        <p14:creationId xmlns:p14="http://schemas.microsoft.com/office/powerpoint/2010/main" val="346407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863"/>
            <a:ext cx="91313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241425" y="3429000"/>
            <a:ext cx="64008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BE" sz="2800" dirty="0">
                <a:latin typeface="Arial" charset="0"/>
              </a:rPr>
              <a:t>Chapter 1:</a:t>
            </a:r>
            <a:r>
              <a:rPr lang="nl-BE" sz="2000" dirty="0">
                <a:latin typeface="Arial" charset="0"/>
              </a:rPr>
              <a:t> </a:t>
            </a:r>
            <a:r>
              <a:rPr lang="nl-BE" dirty="0">
                <a:latin typeface="Arial" charset="0"/>
              </a:rPr>
              <a:t>The costs of a </a:t>
            </a:r>
            <a:br>
              <a:rPr lang="nl-BE" dirty="0">
                <a:latin typeface="Arial" charset="0"/>
              </a:rPr>
            </a:br>
            <a:r>
              <a:rPr lang="nl-BE" dirty="0">
                <a:latin typeface="Arial" charset="0"/>
              </a:rPr>
              <a:t>common currency</a:t>
            </a:r>
            <a:endParaRPr lang="en-GB" dirty="0">
              <a:latin typeface="Arial" charset="0"/>
            </a:endParaRPr>
          </a:p>
        </p:txBody>
      </p: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296863" y="1223963"/>
            <a:ext cx="1878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>
                <a:solidFill>
                  <a:srgbClr val="042960"/>
                </a:solidFill>
              </a:rPr>
              <a:t>Paul De Grauwe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6758F5-ECB6-D744-9670-05A983247460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02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6A9FB-E8F5-8D4B-989B-695F669B6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BE" sz="3200" dirty="0"/>
              <a:t>Large differences impact of Covid-19 on budgets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7F4011A-4040-1F47-A76E-5908E40D46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865987"/>
              </p:ext>
            </p:extLst>
          </p:nvPr>
        </p:nvGraphicFramePr>
        <p:xfrm>
          <a:off x="1294410" y="1615045"/>
          <a:ext cx="7089569" cy="4583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D7DF87E-202E-5C42-A63B-217FD9A38CBF}"/>
              </a:ext>
            </a:extLst>
          </p:cNvPr>
          <p:cNvSpPr txBox="1"/>
          <p:nvPr/>
        </p:nvSpPr>
        <p:spPr>
          <a:xfrm>
            <a:off x="1531917" y="6068291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E" dirty="0"/>
              <a:t>Source: Eurostat</a:t>
            </a:r>
          </a:p>
        </p:txBody>
      </p:sp>
    </p:spTree>
    <p:extLst>
      <p:ext uri="{BB962C8B-B14F-4D97-AF65-F5344CB8AC3E}">
        <p14:creationId xmlns:p14="http://schemas.microsoft.com/office/powerpoint/2010/main" val="128931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57018-9C2B-F344-A2FC-79E78CF14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BE" sz="2800" dirty="0"/>
              <a:t>High correlation GDP-growth and budget balance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D65C66C-389A-784E-BA19-341B3C6C75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5972474"/>
              </p:ext>
            </p:extLst>
          </p:nvPr>
        </p:nvGraphicFramePr>
        <p:xfrm>
          <a:off x="1068780" y="1235034"/>
          <a:ext cx="7065818" cy="4750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20F5481-5D6F-F34F-9415-9719E0989181}"/>
              </a:ext>
            </a:extLst>
          </p:cNvPr>
          <p:cNvSpPr txBox="1"/>
          <p:nvPr/>
        </p:nvSpPr>
        <p:spPr>
          <a:xfrm>
            <a:off x="1175657" y="5985164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E" dirty="0"/>
              <a:t>Source: calculations using Eurostat data</a:t>
            </a:r>
          </a:p>
        </p:txBody>
      </p:sp>
    </p:spTree>
    <p:extLst>
      <p:ext uri="{BB962C8B-B14F-4D97-AF65-F5344CB8AC3E}">
        <p14:creationId xmlns:p14="http://schemas.microsoft.com/office/powerpoint/2010/main" val="11856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 bwMode="auto">
          <a:xfrm>
            <a:off x="431800" y="9525"/>
            <a:ext cx="8229600" cy="806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3200" b="1" dirty="0">
                <a:latin typeface="Arial" charset="0"/>
              </a:rPr>
              <a:t>1.4 </a:t>
            </a:r>
            <a:r>
              <a:rPr lang="en-US" sz="3600" b="1" dirty="0">
                <a:latin typeface="Arial" charset="0"/>
              </a:rPr>
              <a:t>Monetary union and </a:t>
            </a:r>
            <a:br>
              <a:rPr lang="en-US" sz="3600" b="1" dirty="0">
                <a:latin typeface="Arial" charset="0"/>
              </a:rPr>
            </a:br>
            <a:r>
              <a:rPr lang="en-US" sz="3600" b="1" dirty="0">
                <a:latin typeface="Arial" charset="0"/>
              </a:rPr>
              <a:t>budgetary union</a:t>
            </a:r>
            <a:r>
              <a:rPr lang="en-US" sz="4900" dirty="0">
                <a:latin typeface="Arial" charset="0"/>
              </a:rPr>
              <a:t/>
            </a:r>
            <a:br>
              <a:rPr lang="en-US" sz="4900" dirty="0">
                <a:latin typeface="Arial" charset="0"/>
              </a:rPr>
            </a:br>
            <a:endParaRPr lang="en-US" sz="4900" dirty="0">
              <a:latin typeface="Arial" charset="0"/>
            </a:endParaRPr>
          </a:p>
        </p:txBody>
      </p:sp>
      <p:sp>
        <p:nvSpPr>
          <p:cNvPr id="73730" name="Content Placeholder 2"/>
          <p:cNvSpPr>
            <a:spLocks noGrp="1"/>
          </p:cNvSpPr>
          <p:nvPr>
            <p:ph idx="1"/>
          </p:nvPr>
        </p:nvSpPr>
        <p:spPr>
          <a:xfrm>
            <a:off x="323850" y="1600200"/>
            <a:ext cx="8928100" cy="5257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Monetary union can be very fragile. </a:t>
            </a:r>
          </a:p>
          <a:p>
            <a:pPr marL="457200" lvl="1" indent="0">
              <a:buNone/>
              <a:defRPr/>
            </a:pPr>
            <a:r>
              <a:rPr lang="en-US" dirty="0" smtClean="0">
                <a:ea typeface="+mn-ea"/>
              </a:rPr>
              <a:t> </a:t>
            </a:r>
            <a:endParaRPr lang="en-US" dirty="0"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Can one design a mechanism that will alleviate these problems and thereby reduce the costs of a monetary union?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91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/>
          <p:cNvSpPr>
            <a:spLocks noGrp="1"/>
          </p:cNvSpPr>
          <p:nvPr>
            <p:ph type="title"/>
          </p:nvPr>
        </p:nvSpPr>
        <p:spPr>
          <a:xfrm>
            <a:off x="701675" y="142875"/>
            <a:ext cx="7772400" cy="8382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There is such a mechanism: </a:t>
            </a:r>
            <a:br>
              <a:rPr lang="en-US" dirty="0">
                <a:ea typeface="+mj-ea"/>
              </a:rPr>
            </a:br>
            <a:r>
              <a:rPr lang="en-US" dirty="0">
                <a:ea typeface="+mj-ea"/>
              </a:rPr>
              <a:t>budgetary union</a:t>
            </a:r>
          </a:p>
        </p:txBody>
      </p:sp>
      <p:sp>
        <p:nvSpPr>
          <p:cNvPr id="7475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41550" cy="495213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This consists of centralizing a significant part of the national budgets into a common union budget.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This is a monetary union with a budgetary union.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</a:rPr>
              <a:t>Such a budgetary union achieves two things: 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/>
              <a:t>I</a:t>
            </a:r>
            <a:r>
              <a:rPr lang="en-US" dirty="0">
                <a:ea typeface="+mn-ea"/>
              </a:rPr>
              <a:t>t creates an insurance mechanism </a:t>
            </a:r>
            <a:endParaRPr lang="en-US" dirty="0" smtClean="0">
              <a:ea typeface="+mn-ea"/>
            </a:endParaRP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It </a:t>
            </a:r>
            <a:r>
              <a:rPr lang="en-US" dirty="0"/>
              <a:t>allows consolidation of part of national government debts and </a:t>
            </a:r>
            <a:r>
              <a:rPr lang="en-US" dirty="0" smtClean="0"/>
              <a:t>deficits</a:t>
            </a:r>
            <a:r>
              <a:rPr lang="en-US" dirty="0" smtClean="0">
                <a:latin typeface="Arial" charset="0"/>
              </a:rPr>
              <a:t>.</a:t>
            </a:r>
            <a:endParaRPr lang="en-US" dirty="0">
              <a:latin typeface="Arial" charset="0"/>
            </a:endParaRPr>
          </a:p>
          <a:p>
            <a:pPr marL="971550" lvl="1" indent="-514350">
              <a:buFont typeface="+mj-lt"/>
              <a:buAutoNum type="arabicPeriod"/>
              <a:defRPr/>
            </a:pPr>
            <a:endParaRPr lang="en-US" dirty="0"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76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 bwMode="auto">
          <a:xfrm>
            <a:off x="476250" y="142875"/>
            <a:ext cx="8229600" cy="987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3200" b="1" i="1" dirty="0">
                <a:latin typeface="Arial" charset="0"/>
              </a:rPr>
              <a:t>A budgetary union as an insurance mechanism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endParaRPr lang="en-US" dirty="0">
              <a:latin typeface="Arial" charset="0"/>
            </a:endParaRPr>
          </a:p>
        </p:txBody>
      </p:sp>
      <p:sp>
        <p:nvSpPr>
          <p:cNvPr id="57346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BE" dirty="0">
                <a:latin typeface="Arial" charset="0"/>
              </a:rPr>
              <a:t>Centralized budget allows for automatic transfers between countries of monetary union:</a:t>
            </a:r>
          </a:p>
          <a:p>
            <a:pPr lvl="1"/>
            <a:r>
              <a:rPr lang="nl-BE" dirty="0">
                <a:latin typeface="Arial" charset="0"/>
              </a:rPr>
              <a:t>can offset asymmetric shocks</a:t>
            </a:r>
          </a:p>
          <a:p>
            <a:pPr lvl="1"/>
            <a:r>
              <a:rPr lang="nl-BE" dirty="0">
                <a:latin typeface="Arial" charset="0"/>
              </a:rPr>
              <a:t>is largely absent at European level (European budget only 1% of EU GDP)</a:t>
            </a:r>
          </a:p>
          <a:p>
            <a:pPr lvl="1"/>
            <a:r>
              <a:rPr lang="nl-BE" dirty="0">
                <a:latin typeface="Arial" charset="0"/>
              </a:rPr>
              <a:t>exists at national level</a:t>
            </a:r>
          </a:p>
          <a:p>
            <a:pPr lvl="1"/>
            <a:r>
              <a:rPr lang="nl-BE" dirty="0">
                <a:latin typeface="Arial" charset="0"/>
              </a:rPr>
              <a:t>creates problems of moral hazard.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34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368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 bwMode="auto">
          <a:xfrm>
            <a:off x="476250" y="98425"/>
            <a:ext cx="8229600" cy="987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3200" b="1" i="1" dirty="0">
                <a:latin typeface="Arial" charset="0"/>
              </a:rPr>
              <a:t>A budgetary union as a protection mechanism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endParaRPr lang="en-US" dirty="0">
              <a:latin typeface="Arial" charset="0"/>
            </a:endParaRPr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579562"/>
            <a:ext cx="8458200" cy="5141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Arial" charset="0"/>
              </a:rPr>
              <a:t>In a budgetary union, national government debts are centralized into a union government debt (or at least a significant part). </a:t>
            </a:r>
            <a:endParaRPr lang="en-US" sz="2400" dirty="0" smtClean="0">
              <a:latin typeface="Arial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charset="0"/>
              </a:rPr>
              <a:t>There </a:t>
            </a:r>
            <a:r>
              <a:rPr lang="en-US" sz="2600" dirty="0">
                <a:latin typeface="Arial" charset="0"/>
              </a:rPr>
              <a:t>is little prospect for centralization of national budgets at the European level.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charset="0"/>
              </a:rPr>
              <a:t>Such a centralization would require a far-reaching degree of political unification.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charset="0"/>
              </a:rPr>
              <a:t>Small step was taken with </a:t>
            </a:r>
            <a:r>
              <a:rPr lang="en-US" sz="2600" dirty="0" err="1">
                <a:latin typeface="Arial" charset="0"/>
              </a:rPr>
              <a:t>NextGeneration</a:t>
            </a:r>
            <a:r>
              <a:rPr lang="en-US" sz="2600" dirty="0">
                <a:latin typeface="Arial" charset="0"/>
              </a:rPr>
              <a:t>-EU </a:t>
            </a:r>
            <a:r>
              <a:rPr lang="en-US" sz="2600" dirty="0" err="1">
                <a:latin typeface="Arial" charset="0"/>
              </a:rPr>
              <a:t>programme</a:t>
            </a:r>
            <a:endParaRPr lang="en-US" sz="2600" dirty="0">
              <a:latin typeface="Arial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 smtClean="0">
              <a:latin typeface="Arial" charset="0"/>
            </a:endParaRPr>
          </a:p>
          <a:p>
            <a:pPr>
              <a:lnSpc>
                <a:spcPct val="110000"/>
              </a:lnSpc>
            </a:pPr>
            <a:endParaRPr lang="en-US" sz="2400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42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58788"/>
            <a:ext cx="7772400" cy="44608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BE" sz="4800" dirty="0">
                <a:ea typeface="+mj-ea"/>
              </a:rPr>
              <a:t>Private </a:t>
            </a:r>
            <a:r>
              <a:rPr lang="nl-BE" sz="4800" dirty="0" err="1">
                <a:ea typeface="+mj-ea"/>
              </a:rPr>
              <a:t>insurance</a:t>
            </a:r>
            <a:r>
              <a:rPr lang="nl-BE" sz="4800" dirty="0">
                <a:ea typeface="+mj-ea"/>
              </a:rPr>
              <a:t> </a:t>
            </a:r>
            <a:r>
              <a:rPr lang="nl-BE" sz="4800" dirty="0" err="1">
                <a:ea typeface="+mj-ea"/>
              </a:rPr>
              <a:t>systems</a:t>
            </a:r>
            <a:endParaRPr lang="en-US" sz="4800" dirty="0">
              <a:ea typeface="+mj-ea"/>
            </a:endParaRPr>
          </a:p>
        </p:txBody>
      </p:sp>
      <p:sp>
        <p:nvSpPr>
          <p:cNvPr id="32153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916113"/>
            <a:ext cx="8229600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BE" dirty="0">
                <a:latin typeface="Arial" charset="0"/>
              </a:rPr>
              <a:t>Integrated capital markets allow for automatic insurance against shocks.</a:t>
            </a:r>
          </a:p>
          <a:p>
            <a:r>
              <a:rPr lang="nl-BE" dirty="0">
                <a:latin typeface="Arial" charset="0"/>
              </a:rPr>
              <a:t>Example: stock market.</a:t>
            </a:r>
          </a:p>
          <a:p>
            <a:r>
              <a:rPr lang="nl-BE" dirty="0">
                <a:latin typeface="Arial" charset="0"/>
              </a:rPr>
              <a:t>Insurance mainly for the wealthy.</a:t>
            </a:r>
            <a:endParaRPr lang="en-US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36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847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7225" y="323850"/>
            <a:ext cx="7772400" cy="898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BE" dirty="0">
                <a:latin typeface="Arial" charset="0"/>
              </a:rPr>
              <a:t>Other sources of asymmetry</a:t>
            </a:r>
            <a:endParaRPr lang="en-GB" dirty="0">
              <a:latin typeface="Arial" charset="0"/>
            </a:endParaRPr>
          </a:p>
        </p:txBody>
      </p:sp>
      <p:sp>
        <p:nvSpPr>
          <p:cNvPr id="32973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628775"/>
            <a:ext cx="8843962" cy="47640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nl-BE" dirty="0">
                <a:ea typeface="+mn-ea"/>
              </a:rPr>
              <a:t>Different labour market institutions.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nl-BE" dirty="0"/>
              <a:t>Centralized versus non-centralized wage bargaining.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nl-BE" dirty="0"/>
              <a:t>Symmetric shocks (e.g. oil shocks) are transmitted differently when institutions differ across countries.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nl-BE" dirty="0">
                <a:ea typeface="+mn-ea"/>
              </a:rPr>
              <a:t>Different legal systems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nl-BE" dirty="0"/>
              <a:t>These lead to different transmission of symmetric shocks (e.g. interest rate change).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/>
              <a:t>Anglo-Saxon versus continental European financial markets.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15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7225" y="279400"/>
            <a:ext cx="7772400" cy="623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nl-BE" sz="3600" dirty="0">
                <a:latin typeface="Arial" charset="0"/>
              </a:rPr>
              <a:t>Symmetric and asymmetric shocks compared</a:t>
            </a:r>
            <a:endParaRPr lang="en-GB" sz="3600" dirty="0">
              <a:latin typeface="Arial" charset="0"/>
            </a:endParaRPr>
          </a:p>
        </p:txBody>
      </p:sp>
      <p:sp>
        <p:nvSpPr>
          <p:cNvPr id="33382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1800" y="1473200"/>
            <a:ext cx="8458200" cy="49845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nl-BE" dirty="0">
                <a:latin typeface="Arial" charset="0"/>
              </a:rPr>
              <a:t>When shocks are asymmetric: </a:t>
            </a:r>
          </a:p>
          <a:p>
            <a:pPr lvl="1">
              <a:lnSpc>
                <a:spcPct val="110000"/>
              </a:lnSpc>
            </a:pPr>
            <a:r>
              <a:rPr lang="nl-BE" dirty="0">
                <a:latin typeface="Arial" charset="0"/>
              </a:rPr>
              <a:t>monetary union creates costs compared to monetary independence</a:t>
            </a:r>
          </a:p>
          <a:p>
            <a:pPr lvl="1">
              <a:lnSpc>
                <a:spcPct val="110000"/>
              </a:lnSpc>
            </a:pPr>
            <a:r>
              <a:rPr lang="nl-BE" dirty="0">
                <a:latin typeface="Arial" charset="0"/>
              </a:rPr>
              <a:t>common central bank cannot deal with these shocks.</a:t>
            </a:r>
            <a:br>
              <a:rPr lang="nl-BE" dirty="0">
                <a:latin typeface="Arial" charset="0"/>
              </a:rPr>
            </a:br>
            <a:endParaRPr lang="nl-BE" dirty="0">
              <a:latin typeface="Arial" charset="0"/>
            </a:endParaRPr>
          </a:p>
          <a:p>
            <a:pPr>
              <a:lnSpc>
                <a:spcPct val="110000"/>
              </a:lnSpc>
            </a:pPr>
            <a:r>
              <a:rPr lang="nl-BE" dirty="0">
                <a:latin typeface="Arial" charset="0"/>
              </a:rPr>
              <a:t>When shocks are symmetric:</a:t>
            </a:r>
          </a:p>
          <a:p>
            <a:pPr lvl="1">
              <a:lnSpc>
                <a:spcPct val="110000"/>
              </a:lnSpc>
            </a:pPr>
            <a:r>
              <a:rPr lang="nl-BE" dirty="0">
                <a:latin typeface="Arial" charset="0"/>
              </a:rPr>
              <a:t>monetary union becomes more attractive than monetary independence</a:t>
            </a:r>
          </a:p>
          <a:p>
            <a:pPr lvl="1">
              <a:lnSpc>
                <a:spcPct val="110000"/>
              </a:lnSpc>
            </a:pPr>
            <a:r>
              <a:rPr lang="nl-BE" dirty="0">
                <a:latin typeface="Arial" charset="0"/>
              </a:rPr>
              <a:t>common central bank can deal with these shocks</a:t>
            </a:r>
          </a:p>
          <a:p>
            <a:pPr lvl="1">
              <a:lnSpc>
                <a:spcPct val="110000"/>
              </a:lnSpc>
            </a:pPr>
            <a:r>
              <a:rPr lang="en-GB" dirty="0">
                <a:latin typeface="Arial" charset="0"/>
              </a:rPr>
              <a:t>monetary independence can then lead to conflicts and</a:t>
            </a:r>
            <a:r>
              <a:rPr lang="ja-JP" altLang="en-GB">
                <a:latin typeface="Arial" charset="0"/>
              </a:rPr>
              <a:t>‘</a:t>
            </a:r>
            <a:r>
              <a:rPr lang="en-GB" altLang="ja-JP" dirty="0">
                <a:latin typeface="Arial" charset="0"/>
              </a:rPr>
              <a:t>beggar-my-neighbour</a:t>
            </a:r>
            <a:r>
              <a:rPr lang="ja-JP" altLang="en-GB">
                <a:latin typeface="Arial" charset="0"/>
              </a:rPr>
              <a:t>’</a:t>
            </a:r>
            <a:r>
              <a:rPr lang="en-GB" altLang="ja-JP" dirty="0">
                <a:latin typeface="Arial" charset="0"/>
              </a:rPr>
              <a:t>policies.</a:t>
            </a:r>
            <a:endParaRPr lang="en-GB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44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279400"/>
            <a:ext cx="7772400" cy="623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200" dirty="0">
                <a:latin typeface="Arial" charset="0"/>
              </a:rPr>
              <a:t>Figure 1.4 Symmetric shocks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39</a:t>
            </a:fld>
            <a:endParaRPr lang="en-GB"/>
          </a:p>
        </p:txBody>
      </p:sp>
      <p:pic>
        <p:nvPicPr>
          <p:cNvPr id="8" name="Picture 7" descr="The line graph for France plots P f versus Y f. S F is a straight line from bottom-left to top-right. D F is a straight line from top-left to bottom-right. A smaller line is parallel to D F and to the left of it. An arrow points from D F to the smaller line. The line graph for Germany plots P G versus Y G. A straight line S G goes from bottom-left to top-right. D G is a straight line that extends from top-left to bottom-right. A smaller line is parallel to D G and to the left of it. An arrow from D G points towards the smaller line. &#10;">
            <a:extLst>
              <a:ext uri="{FF2B5EF4-FFF2-40B4-BE49-F238E27FC236}">
                <a16:creationId xmlns:a16="http://schemas.microsoft.com/office/drawing/2014/main" id="{65CC5B93-211B-4171-9F4C-4FB5F51F7A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15" y="1620617"/>
            <a:ext cx="7900968" cy="4243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6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22288" y="368300"/>
            <a:ext cx="7772400" cy="44608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BE" dirty="0" err="1">
                <a:ea typeface="+mj-ea"/>
              </a:rPr>
              <a:t>Introduction</a:t>
            </a:r>
            <a:endParaRPr lang="en-GB" dirty="0">
              <a:ea typeface="+mj-ea"/>
            </a:endParaRPr>
          </a:p>
        </p:txBody>
      </p:sp>
      <p:sp>
        <p:nvSpPr>
          <p:cNvPr id="292867" name="Rectangle 3"/>
          <p:cNvSpPr>
            <a:spLocks noGrp="1" noChangeArrowheads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BE" dirty="0" err="1" smtClean="0">
                <a:latin typeface="Arial" charset="0"/>
              </a:rPr>
              <a:t>When</a:t>
            </a:r>
            <a:r>
              <a:rPr lang="nl-BE" dirty="0" smtClean="0">
                <a:latin typeface="Arial" charset="0"/>
              </a:rPr>
              <a:t> </a:t>
            </a:r>
            <a:r>
              <a:rPr lang="nl-BE" dirty="0" err="1" smtClean="0">
                <a:latin typeface="Arial" charset="0"/>
              </a:rPr>
              <a:t>joining</a:t>
            </a:r>
            <a:r>
              <a:rPr lang="nl-BE" dirty="0" smtClean="0">
                <a:latin typeface="Arial" charset="0"/>
              </a:rPr>
              <a:t> </a:t>
            </a:r>
            <a:r>
              <a:rPr lang="nl-BE" dirty="0">
                <a:latin typeface="Arial" charset="0"/>
              </a:rPr>
              <a:t>a  monetary union, a country loses monetary policy </a:t>
            </a:r>
            <a:r>
              <a:rPr lang="nl-BE" dirty="0" smtClean="0">
                <a:latin typeface="Arial" charset="0"/>
              </a:rPr>
              <a:t>instrument</a:t>
            </a:r>
          </a:p>
          <a:p>
            <a:pPr marL="0" indent="0">
              <a:buNone/>
            </a:pPr>
            <a:endParaRPr lang="nl-BE" dirty="0">
              <a:latin typeface="Arial" charset="0"/>
            </a:endParaRPr>
          </a:p>
          <a:p>
            <a:r>
              <a:rPr lang="nl-BE" dirty="0">
                <a:latin typeface="Arial" charset="0"/>
              </a:rPr>
              <a:t>This is costly when asymmetric shocks occur</a:t>
            </a:r>
          </a:p>
          <a:p>
            <a:endParaRPr lang="nl-BE" dirty="0">
              <a:latin typeface="Arial" charset="0"/>
            </a:endParaRPr>
          </a:p>
          <a:p>
            <a:endParaRPr lang="en-GB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3356264" y="6363855"/>
            <a:ext cx="2133600" cy="365125"/>
          </a:xfrm>
        </p:spPr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97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01675" y="188913"/>
            <a:ext cx="8162925" cy="641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nl-BE" dirty="0">
                <a:latin typeface="Arial" charset="0"/>
              </a:rPr>
              <a:t>1 </a:t>
            </a:r>
            <a:r>
              <a:rPr lang="nl-BE" dirty="0" err="1">
                <a:latin typeface="Arial" charset="0"/>
              </a:rPr>
              <a:t>Shifts</a:t>
            </a:r>
            <a:r>
              <a:rPr lang="nl-BE" dirty="0">
                <a:latin typeface="Arial" charset="0"/>
              </a:rPr>
              <a:t> in </a:t>
            </a:r>
            <a:r>
              <a:rPr lang="nl-BE" dirty="0" err="1">
                <a:latin typeface="Arial" charset="0"/>
              </a:rPr>
              <a:t>demand</a:t>
            </a:r>
            <a:r>
              <a:rPr lang="nl-BE" dirty="0">
                <a:latin typeface="Arial" charset="0"/>
              </a:rPr>
              <a:t> (</a:t>
            </a:r>
            <a:r>
              <a:rPr lang="nl-BE" dirty="0" err="1">
                <a:latin typeface="Arial" charset="0"/>
              </a:rPr>
              <a:t>Mundell</a:t>
            </a:r>
            <a:r>
              <a:rPr lang="nl-BE" dirty="0">
                <a:latin typeface="Arial" charset="0"/>
              </a:rPr>
              <a:t>)</a:t>
            </a:r>
            <a:endParaRPr lang="en-GB" dirty="0">
              <a:latin typeface="Arial" charset="0"/>
            </a:endParaRPr>
          </a:p>
        </p:txBody>
      </p:sp>
      <p:sp>
        <p:nvSpPr>
          <p:cNvPr id="2949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403350"/>
            <a:ext cx="8110537" cy="48974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nl-BE" dirty="0">
                <a:ea typeface="+mn-ea"/>
              </a:rPr>
              <a:t>Analysis is based on celebrated contribution of Robert Mundell (1961)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nl-BE" dirty="0">
                <a:ea typeface="+mn-ea"/>
              </a:rPr>
              <a:t>Assume two countries, France and Germany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nl-BE" dirty="0">
                <a:ea typeface="+mn-ea"/>
              </a:rPr>
              <a:t>Asymmetric shock in </a:t>
            </a:r>
            <a:r>
              <a:rPr lang="nl-BE" dirty="0" err="1" smtClean="0">
                <a:ea typeface="+mn-ea"/>
              </a:rPr>
              <a:t>demand</a:t>
            </a:r>
            <a:endParaRPr lang="nl-BE" dirty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44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01675" y="188913"/>
            <a:ext cx="8162925" cy="641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nl-BE" dirty="0">
                <a:latin typeface="Arial" charset="0"/>
              </a:rPr>
              <a:t>1 </a:t>
            </a:r>
            <a:r>
              <a:rPr lang="nl-BE" dirty="0" err="1">
                <a:latin typeface="Arial" charset="0"/>
              </a:rPr>
              <a:t>Shifts</a:t>
            </a:r>
            <a:r>
              <a:rPr lang="nl-BE" dirty="0">
                <a:latin typeface="Arial" charset="0"/>
              </a:rPr>
              <a:t> in </a:t>
            </a:r>
            <a:r>
              <a:rPr lang="nl-BE" dirty="0" err="1">
                <a:latin typeface="Arial" charset="0"/>
              </a:rPr>
              <a:t>demand</a:t>
            </a:r>
            <a:r>
              <a:rPr lang="nl-BE" dirty="0">
                <a:latin typeface="Arial" charset="0"/>
              </a:rPr>
              <a:t> (</a:t>
            </a:r>
            <a:r>
              <a:rPr lang="nl-BE" dirty="0" err="1">
                <a:latin typeface="Arial" charset="0"/>
              </a:rPr>
              <a:t>Mundell</a:t>
            </a:r>
            <a:r>
              <a:rPr lang="nl-BE" dirty="0">
                <a:latin typeface="Arial" charset="0"/>
              </a:rPr>
              <a:t>)</a:t>
            </a:r>
            <a:endParaRPr lang="en-GB" dirty="0">
              <a:latin typeface="Arial" charset="0"/>
            </a:endParaRPr>
          </a:p>
        </p:txBody>
      </p:sp>
      <p:sp>
        <p:nvSpPr>
          <p:cNvPr id="2949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403350"/>
            <a:ext cx="8110537" cy="48974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nl-BE" dirty="0" err="1" smtClean="0">
                <a:ea typeface="+mn-ea"/>
              </a:rPr>
              <a:t>Asymmetric</a:t>
            </a:r>
            <a:r>
              <a:rPr lang="nl-BE" dirty="0" smtClean="0">
                <a:ea typeface="+mn-ea"/>
              </a:rPr>
              <a:t> </a:t>
            </a:r>
            <a:r>
              <a:rPr lang="nl-BE" dirty="0">
                <a:ea typeface="+mn-ea"/>
              </a:rPr>
              <a:t>shock in demand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nl-BE" dirty="0"/>
              <a:t>Decline in aggregate demand in France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nl-BE" dirty="0"/>
              <a:t>Increase in aggregate demand in Germany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nl-BE" dirty="0"/>
              <a:t>Need to distinguish between permanent and temporary shock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nl-BE" dirty="0">
                <a:ea typeface="+mn-ea"/>
              </a:rPr>
              <a:t>We will analyse this shock in two regimes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nl-BE" dirty="0"/>
              <a:t>Monetary union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nl-BE" dirty="0"/>
              <a:t>Monetary independence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67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Line 3"/>
          <p:cNvSpPr>
            <a:spLocks noChangeShapeType="1"/>
          </p:cNvSpPr>
          <p:nvPr/>
        </p:nvSpPr>
        <p:spPr bwMode="auto">
          <a:xfrm flipV="1">
            <a:off x="762000" y="2166938"/>
            <a:ext cx="0" cy="3581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4" name="Line 4"/>
          <p:cNvSpPr>
            <a:spLocks noChangeShapeType="1"/>
          </p:cNvSpPr>
          <p:nvPr/>
        </p:nvSpPr>
        <p:spPr bwMode="auto">
          <a:xfrm>
            <a:off x="762000" y="5748338"/>
            <a:ext cx="3352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5" name="Line 5"/>
          <p:cNvSpPr>
            <a:spLocks noChangeShapeType="1"/>
          </p:cNvSpPr>
          <p:nvPr/>
        </p:nvSpPr>
        <p:spPr bwMode="auto">
          <a:xfrm flipV="1">
            <a:off x="5334000" y="2243138"/>
            <a:ext cx="0" cy="3429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6" name="Line 6"/>
          <p:cNvSpPr>
            <a:spLocks noChangeShapeType="1"/>
          </p:cNvSpPr>
          <p:nvPr/>
        </p:nvSpPr>
        <p:spPr bwMode="auto">
          <a:xfrm>
            <a:off x="5334000" y="5672138"/>
            <a:ext cx="3429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4615" name="Line 7"/>
          <p:cNvSpPr>
            <a:spLocks noChangeShapeType="1"/>
          </p:cNvSpPr>
          <p:nvPr/>
        </p:nvSpPr>
        <p:spPr bwMode="auto">
          <a:xfrm>
            <a:off x="1219200" y="2547938"/>
            <a:ext cx="2590800" cy="2667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4616" name="Line 8"/>
          <p:cNvSpPr>
            <a:spLocks noChangeShapeType="1"/>
          </p:cNvSpPr>
          <p:nvPr/>
        </p:nvSpPr>
        <p:spPr bwMode="auto">
          <a:xfrm flipV="1">
            <a:off x="1371600" y="2700338"/>
            <a:ext cx="2438400" cy="2286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4617" name="Line 9"/>
          <p:cNvSpPr>
            <a:spLocks noChangeShapeType="1"/>
          </p:cNvSpPr>
          <p:nvPr/>
        </p:nvSpPr>
        <p:spPr bwMode="auto">
          <a:xfrm>
            <a:off x="1143000" y="3462338"/>
            <a:ext cx="1676400" cy="16002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4618" name="Line 10"/>
          <p:cNvSpPr>
            <a:spLocks noChangeShapeType="1"/>
          </p:cNvSpPr>
          <p:nvPr/>
        </p:nvSpPr>
        <p:spPr bwMode="auto">
          <a:xfrm>
            <a:off x="5715000" y="2471738"/>
            <a:ext cx="2514600" cy="2590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4619" name="Line 11"/>
          <p:cNvSpPr>
            <a:spLocks noChangeShapeType="1"/>
          </p:cNvSpPr>
          <p:nvPr/>
        </p:nvSpPr>
        <p:spPr bwMode="auto">
          <a:xfrm flipV="1">
            <a:off x="5867400" y="2395538"/>
            <a:ext cx="228600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4620" name="Line 12"/>
          <p:cNvSpPr>
            <a:spLocks noChangeShapeType="1"/>
          </p:cNvSpPr>
          <p:nvPr/>
        </p:nvSpPr>
        <p:spPr bwMode="auto">
          <a:xfrm>
            <a:off x="6400800" y="2243138"/>
            <a:ext cx="1752600" cy="1828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4621" name="Line 13"/>
          <p:cNvSpPr>
            <a:spLocks noChangeShapeType="1"/>
          </p:cNvSpPr>
          <p:nvPr/>
        </p:nvSpPr>
        <p:spPr bwMode="auto">
          <a:xfrm flipH="1">
            <a:off x="2667000" y="4757738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4622" name="Line 14"/>
          <p:cNvSpPr>
            <a:spLocks noChangeShapeType="1"/>
          </p:cNvSpPr>
          <p:nvPr/>
        </p:nvSpPr>
        <p:spPr bwMode="auto">
          <a:xfrm>
            <a:off x="7467600" y="4071938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Text Box 15"/>
          <p:cNvSpPr txBox="1">
            <a:spLocks noChangeArrowheads="1"/>
          </p:cNvSpPr>
          <p:nvPr/>
        </p:nvSpPr>
        <p:spPr bwMode="auto">
          <a:xfrm>
            <a:off x="152400" y="2014538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BE" sz="2000" i="1" dirty="0"/>
              <a:t>P</a:t>
            </a:r>
            <a:r>
              <a:rPr lang="nl-BE" sz="2000" i="1" baseline="-25000" dirty="0"/>
              <a:t>F</a:t>
            </a:r>
            <a:endParaRPr lang="en-GB" sz="2000" i="1" dirty="0"/>
          </a:p>
        </p:txBody>
      </p:sp>
      <p:sp>
        <p:nvSpPr>
          <p:cNvPr id="44046" name="Rectangle 16"/>
          <p:cNvSpPr>
            <a:spLocks noChangeArrowheads="1"/>
          </p:cNvSpPr>
          <p:nvPr/>
        </p:nvSpPr>
        <p:spPr bwMode="auto">
          <a:xfrm>
            <a:off x="4800600" y="2063750"/>
            <a:ext cx="444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2000" i="1" dirty="0"/>
              <a:t>P</a:t>
            </a:r>
            <a:r>
              <a:rPr lang="nl-BE" sz="2000" i="1" baseline="-25000" dirty="0"/>
              <a:t>G</a:t>
            </a:r>
            <a:endParaRPr lang="en-GB" sz="2000" i="1" baseline="-25000" dirty="0"/>
          </a:p>
        </p:txBody>
      </p:sp>
      <p:sp>
        <p:nvSpPr>
          <p:cNvPr id="44047" name="Text Box 17"/>
          <p:cNvSpPr txBox="1">
            <a:spLocks noChangeArrowheads="1"/>
          </p:cNvSpPr>
          <p:nvPr/>
        </p:nvSpPr>
        <p:spPr bwMode="auto">
          <a:xfrm>
            <a:off x="3657600" y="5824538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BE" sz="2000" i="1" dirty="0"/>
              <a:t>Y</a:t>
            </a:r>
            <a:r>
              <a:rPr lang="nl-BE" sz="2000" i="1" baseline="-25000" dirty="0"/>
              <a:t>F</a:t>
            </a:r>
            <a:endParaRPr lang="en-GB" sz="2000" i="1" dirty="0"/>
          </a:p>
        </p:txBody>
      </p:sp>
      <p:sp>
        <p:nvSpPr>
          <p:cNvPr id="44048" name="Rectangle 18"/>
          <p:cNvSpPr>
            <a:spLocks noChangeArrowheads="1"/>
          </p:cNvSpPr>
          <p:nvPr/>
        </p:nvSpPr>
        <p:spPr bwMode="auto">
          <a:xfrm>
            <a:off x="8305800" y="5797550"/>
            <a:ext cx="4873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BE" sz="2000" i="1" dirty="0"/>
              <a:t>Y</a:t>
            </a:r>
            <a:r>
              <a:rPr lang="nl-BE" sz="2000" i="1" baseline="-25000" dirty="0"/>
              <a:t>G</a:t>
            </a:r>
            <a:endParaRPr lang="en-GB" sz="2000" i="1" baseline="-25000" dirty="0"/>
          </a:p>
        </p:txBody>
      </p:sp>
      <p:sp>
        <p:nvSpPr>
          <p:cNvPr id="44049" name="Text Box 19"/>
          <p:cNvSpPr txBox="1">
            <a:spLocks noChangeArrowheads="1"/>
          </p:cNvSpPr>
          <p:nvPr/>
        </p:nvSpPr>
        <p:spPr bwMode="auto">
          <a:xfrm>
            <a:off x="1447800" y="1557338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BE" sz="1800"/>
              <a:t>France</a:t>
            </a:r>
            <a:endParaRPr lang="en-GB" sz="1800"/>
          </a:p>
        </p:txBody>
      </p:sp>
      <p:sp>
        <p:nvSpPr>
          <p:cNvPr id="44050" name="Text Box 20"/>
          <p:cNvSpPr txBox="1">
            <a:spLocks noChangeArrowheads="1"/>
          </p:cNvSpPr>
          <p:nvPr/>
        </p:nvSpPr>
        <p:spPr bwMode="auto">
          <a:xfrm>
            <a:off x="6324600" y="1557338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BE" sz="1800"/>
              <a:t>Germany</a:t>
            </a:r>
            <a:endParaRPr lang="en-GB" sz="1800"/>
          </a:p>
        </p:txBody>
      </p:sp>
      <p:sp>
        <p:nvSpPr>
          <p:cNvPr id="44051" name="Text Box 22"/>
          <p:cNvSpPr txBox="1">
            <a:spLocks noChangeArrowheads="1"/>
          </p:cNvSpPr>
          <p:nvPr/>
        </p:nvSpPr>
        <p:spPr bwMode="auto">
          <a:xfrm>
            <a:off x="3924300" y="5105400"/>
            <a:ext cx="792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BE" sz="2000" i="1" dirty="0">
                <a:latin typeface="Verdana" charset="0"/>
              </a:rPr>
              <a:t>D</a:t>
            </a:r>
            <a:r>
              <a:rPr lang="nl-BE" sz="2000" i="1" baseline="-25000" dirty="0">
                <a:latin typeface="Verdana" charset="0"/>
              </a:rPr>
              <a:t>F</a:t>
            </a:r>
            <a:endParaRPr lang="en-US" sz="2000" i="1" dirty="0">
              <a:latin typeface="Verdana" charset="0"/>
            </a:endParaRPr>
          </a:p>
        </p:txBody>
      </p:sp>
      <p:sp>
        <p:nvSpPr>
          <p:cNvPr id="44052" name="Text Box 23"/>
          <p:cNvSpPr txBox="1">
            <a:spLocks noChangeArrowheads="1"/>
          </p:cNvSpPr>
          <p:nvPr/>
        </p:nvSpPr>
        <p:spPr bwMode="auto">
          <a:xfrm>
            <a:off x="8316913" y="4962525"/>
            <a:ext cx="827087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BE" sz="2000" i="1" dirty="0">
                <a:latin typeface="Verdana" charset="0"/>
              </a:rPr>
              <a:t>D</a:t>
            </a:r>
            <a:r>
              <a:rPr lang="nl-BE" sz="2000" i="1" baseline="-25000" dirty="0">
                <a:latin typeface="Verdana" charset="0"/>
              </a:rPr>
              <a:t>G</a:t>
            </a:r>
            <a:endParaRPr lang="en-US" sz="2000" i="1" baseline="-25000" dirty="0">
              <a:latin typeface="Verdana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000" dirty="0">
              <a:latin typeface="Verdana" charset="0"/>
            </a:endParaRPr>
          </a:p>
        </p:txBody>
      </p:sp>
      <p:sp>
        <p:nvSpPr>
          <p:cNvPr id="44053" name="Text Box 24"/>
          <p:cNvSpPr txBox="1">
            <a:spLocks noChangeArrowheads="1"/>
          </p:cNvSpPr>
          <p:nvPr/>
        </p:nvSpPr>
        <p:spPr bwMode="auto">
          <a:xfrm>
            <a:off x="3635375" y="2225675"/>
            <a:ext cx="792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BE" sz="2000" i="1" dirty="0">
                <a:latin typeface="Verdana" charset="0"/>
              </a:rPr>
              <a:t>S</a:t>
            </a:r>
            <a:r>
              <a:rPr lang="nl-BE" sz="2000" i="1" baseline="-25000" dirty="0">
                <a:latin typeface="Verdana" charset="0"/>
              </a:rPr>
              <a:t>F</a:t>
            </a:r>
            <a:endParaRPr lang="en-US" sz="2000" i="1" baseline="-25000" dirty="0">
              <a:latin typeface="Verdana" charset="0"/>
            </a:endParaRPr>
          </a:p>
        </p:txBody>
      </p:sp>
      <p:sp>
        <p:nvSpPr>
          <p:cNvPr id="44054" name="Text Box 25"/>
          <p:cNvSpPr txBox="1">
            <a:spLocks noChangeArrowheads="1"/>
          </p:cNvSpPr>
          <p:nvPr/>
        </p:nvSpPr>
        <p:spPr bwMode="auto">
          <a:xfrm>
            <a:off x="7956550" y="2009775"/>
            <a:ext cx="719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BE" sz="2000" i="1" dirty="0">
                <a:latin typeface="Verdana" charset="0"/>
              </a:rPr>
              <a:t>S</a:t>
            </a:r>
            <a:r>
              <a:rPr lang="nl-BE" sz="2000" i="1" baseline="-25000" dirty="0">
                <a:latin typeface="Verdana" charset="0"/>
              </a:rPr>
              <a:t>G</a:t>
            </a:r>
            <a:endParaRPr lang="en-US" sz="2000" i="1" baseline="-25000" dirty="0">
              <a:latin typeface="Verdana" charset="0"/>
            </a:endParaRPr>
          </a:p>
        </p:txBody>
      </p:sp>
      <p:sp>
        <p:nvSpPr>
          <p:cNvPr id="44055" name="TextBox 1"/>
          <p:cNvSpPr txBox="1">
            <a:spLocks noChangeArrowheads="1"/>
          </p:cNvSpPr>
          <p:nvPr/>
        </p:nvSpPr>
        <p:spPr bwMode="auto">
          <a:xfrm>
            <a:off x="611188" y="279400"/>
            <a:ext cx="83264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/>
              <a:t>Figure 1.1 Aggregate demand and supply in France and Germany</a:t>
            </a:r>
            <a:r>
              <a:rPr lang="nl-BE" sz="2800" dirty="0"/>
              <a:t> </a:t>
            </a:r>
            <a:endParaRPr lang="en-US" sz="2800" dirty="0">
              <a:solidFill>
                <a:schemeClr val="tx2"/>
              </a:solidFill>
            </a:endParaRPr>
          </a:p>
        </p:txBody>
      </p:sp>
      <p:cxnSp>
        <p:nvCxnSpPr>
          <p:cNvPr id="25" name="Connecteur droit 24"/>
          <p:cNvCxnSpPr/>
          <p:nvPr/>
        </p:nvCxnSpPr>
        <p:spPr>
          <a:xfrm flipV="1">
            <a:off x="2041706" y="4359295"/>
            <a:ext cx="0" cy="1312843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H="1" flipV="1">
            <a:off x="7430534" y="3281478"/>
            <a:ext cx="31509" cy="2496333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802317" y="4323623"/>
            <a:ext cx="1212549" cy="1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5257800" y="3252769"/>
            <a:ext cx="2181847" cy="43863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0639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4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4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4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4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4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4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4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4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4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4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4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4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4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4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5" grpId="0" animBg="1"/>
      <p:bldP spid="324616" grpId="0" animBg="1"/>
      <p:bldP spid="324617" grpId="0" animBg="1"/>
      <p:bldP spid="324618" grpId="0" animBg="1"/>
      <p:bldP spid="324619" grpId="0" animBg="1"/>
      <p:bldP spid="324620" grpId="0" animBg="1"/>
      <p:bldP spid="324621" grpId="0" animBg="1"/>
      <p:bldP spid="3246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7700" y="1493838"/>
            <a:ext cx="7772400" cy="4897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nl-BE" dirty="0">
                <a:latin typeface="Arial" charset="0"/>
              </a:rPr>
              <a:t>Definition of monetary union</a:t>
            </a:r>
          </a:p>
          <a:p>
            <a:pPr lvl="1">
              <a:lnSpc>
                <a:spcPct val="120000"/>
              </a:lnSpc>
            </a:pPr>
            <a:r>
              <a:rPr lang="nl-BE" dirty="0">
                <a:latin typeface="Arial" charset="0"/>
              </a:rPr>
              <a:t>Common currency</a:t>
            </a:r>
          </a:p>
          <a:p>
            <a:pPr lvl="1">
              <a:lnSpc>
                <a:spcPct val="120000"/>
              </a:lnSpc>
            </a:pPr>
            <a:r>
              <a:rPr lang="nl-BE" dirty="0">
                <a:latin typeface="Arial" charset="0"/>
              </a:rPr>
              <a:t>Common central bank setting one interest rate</a:t>
            </a:r>
          </a:p>
          <a:p>
            <a:pPr>
              <a:lnSpc>
                <a:spcPct val="120000"/>
              </a:lnSpc>
            </a:pPr>
            <a:r>
              <a:rPr lang="nl-BE" dirty="0">
                <a:latin typeface="Arial" charset="0"/>
              </a:rPr>
              <a:t>How can France and Germany deal with this shock if they form a monetary union?</a:t>
            </a:r>
            <a:endParaRPr lang="en-GB" dirty="0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nl-BE" dirty="0">
                <a:latin typeface="Arial" charset="0"/>
              </a:rPr>
              <a:t>Thus France cannot stimulate demand using monetary policy; nor can Germany restrict aggregate demand using monetary policy</a:t>
            </a:r>
          </a:p>
          <a:p>
            <a:pPr>
              <a:lnSpc>
                <a:spcPct val="120000"/>
              </a:lnSpc>
            </a:pPr>
            <a:r>
              <a:rPr lang="nl-BE" dirty="0">
                <a:latin typeface="Arial" charset="0"/>
              </a:rPr>
              <a:t>Do there exist alternative adjustment mechanisms in monetary union?</a:t>
            </a:r>
            <a:endParaRPr lang="en-GB" dirty="0">
              <a:latin typeface="Arial" charset="0"/>
            </a:endParaRPr>
          </a:p>
        </p:txBody>
      </p:sp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1835150" y="333375"/>
            <a:ext cx="626305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nl-BE" sz="4000" dirty="0">
                <a:solidFill>
                  <a:schemeClr val="tx2"/>
                </a:solidFill>
                <a:latin typeface="+mj-lt"/>
                <a:ea typeface="ＭＳ Ｐゴシック" pitchFamily="34" charset="-128"/>
                <a:cs typeface="+mn-cs"/>
              </a:rPr>
              <a:t>First regime: monetary union</a:t>
            </a:r>
            <a:endParaRPr lang="en-US" sz="4000" dirty="0">
              <a:solidFill>
                <a:schemeClr val="tx2"/>
              </a:solidFill>
              <a:latin typeface="+mj-lt"/>
              <a:ea typeface="ＭＳ Ｐゴシック" pitchFamily="34" charset="-128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85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294736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BE" dirty="0" err="1">
                <a:latin typeface="Arial" charset="0"/>
              </a:rPr>
              <a:t>Wage</a:t>
            </a:r>
            <a:r>
              <a:rPr lang="nl-BE" dirty="0">
                <a:latin typeface="Arial" charset="0"/>
              </a:rPr>
              <a:t> flexibility</a:t>
            </a:r>
          </a:p>
          <a:p>
            <a:pPr lvl="1"/>
            <a:r>
              <a:rPr lang="nl-BE" dirty="0" err="1">
                <a:latin typeface="Arial" charset="0"/>
              </a:rPr>
              <a:t>Aggregate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supply</a:t>
            </a:r>
            <a:r>
              <a:rPr lang="nl-BE" dirty="0">
                <a:latin typeface="Arial" charset="0"/>
              </a:rPr>
              <a:t> in France </a:t>
            </a:r>
            <a:r>
              <a:rPr lang="nl-BE" dirty="0" err="1">
                <a:latin typeface="Arial" charset="0"/>
              </a:rPr>
              <a:t>shifts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downwards</a:t>
            </a:r>
            <a:endParaRPr lang="nl-BE" dirty="0">
              <a:latin typeface="Arial" charset="0"/>
            </a:endParaRPr>
          </a:p>
          <a:p>
            <a:pPr lvl="1"/>
            <a:r>
              <a:rPr lang="nl-BE" dirty="0" err="1">
                <a:latin typeface="Arial" charset="0"/>
              </a:rPr>
              <a:t>Aggregate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supply</a:t>
            </a:r>
            <a:r>
              <a:rPr lang="nl-BE" dirty="0">
                <a:latin typeface="Arial" charset="0"/>
              </a:rPr>
              <a:t> in Germany </a:t>
            </a:r>
            <a:r>
              <a:rPr lang="nl-BE" dirty="0" err="1">
                <a:latin typeface="Arial" charset="0"/>
              </a:rPr>
              <a:t>shifts</a:t>
            </a:r>
            <a:r>
              <a:rPr lang="nl-BE" dirty="0">
                <a:latin typeface="Arial" charset="0"/>
              </a:rPr>
              <a:t> </a:t>
            </a:r>
            <a:r>
              <a:rPr lang="nl-BE" dirty="0" err="1">
                <a:latin typeface="Arial" charset="0"/>
              </a:rPr>
              <a:t>upwards</a:t>
            </a:r>
            <a:endParaRPr lang="nl-BE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E1684B-B2D1-5740-820B-9E0C7C3D2A39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pic>
        <p:nvPicPr>
          <p:cNvPr id="4" name="Picture 3" descr="The line graph for France plots P f versus Y f. S F is a straight line from bottom-left to top-right. D F is a straight line from top-left to bottom-right. A smaller dotted line is parallel to D F and to the left of it. There is a smaller dotted straight line that is parallel to S F and to the right of it. The line graph for Germany plots P G versus Y G. A straight line S G goes from bottom-left to top-right. D G is a straight line that extends from top-left to bottom-right. A smaller dotted line is parallel to D G and to the right of it. A smaller dotted line is parallel to S G and to the left of it.&#10;">
            <a:extLst>
              <a:ext uri="{FF2B5EF4-FFF2-40B4-BE49-F238E27FC236}">
                <a16:creationId xmlns:a16="http://schemas.microsoft.com/office/drawing/2014/main" id="{DFC56B47-6AFC-46A3-BCF9-429327938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166" y="2943248"/>
            <a:ext cx="7458535" cy="359566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369987" y="2508213"/>
            <a:ext cx="440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Figure 1.2 The automatic adjustment process</a:t>
            </a:r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2369987" y="4353464"/>
            <a:ext cx="1897213" cy="1621766"/>
          </a:xfrm>
          <a:prstGeom prst="line">
            <a:avLst/>
          </a:prstGeom>
          <a:ln w="38100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5354128" y="3469256"/>
            <a:ext cx="1963429" cy="1936631"/>
          </a:xfrm>
          <a:prstGeom prst="line">
            <a:avLst/>
          </a:prstGeom>
          <a:ln w="38100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2505733" y="5164347"/>
            <a:ext cx="44811" cy="951002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 flipV="1">
            <a:off x="7096665" y="4546167"/>
            <a:ext cx="46007" cy="1608526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2967609" y="5526657"/>
            <a:ext cx="0" cy="628036"/>
          </a:xfrm>
          <a:prstGeom prst="line">
            <a:avLst/>
          </a:prstGeom>
          <a:ln w="28575">
            <a:solidFill>
              <a:schemeClr val="accent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6685594" y="4153873"/>
            <a:ext cx="0" cy="2097402"/>
          </a:xfrm>
          <a:prstGeom prst="line">
            <a:avLst/>
          </a:prstGeom>
          <a:ln w="28575">
            <a:solidFill>
              <a:schemeClr val="accent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1316966" y="5539342"/>
            <a:ext cx="1633207" cy="0"/>
          </a:xfrm>
          <a:prstGeom prst="line">
            <a:avLst/>
          </a:prstGeom>
          <a:ln w="28575">
            <a:solidFill>
              <a:schemeClr val="accent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5239109" y="4111924"/>
            <a:ext cx="1342785" cy="0"/>
          </a:xfrm>
          <a:prstGeom prst="line">
            <a:avLst/>
          </a:prstGeom>
          <a:ln w="28575">
            <a:solidFill>
              <a:schemeClr val="accent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1357223" y="5164347"/>
            <a:ext cx="1233577" cy="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5239109" y="4514537"/>
            <a:ext cx="1811547" cy="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1593011" y="3807125"/>
            <a:ext cx="2599427" cy="2076090"/>
          </a:xfrm>
          <a:prstGeom prst="line">
            <a:avLst/>
          </a:prstGeom>
          <a:ln w="28575"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5550259" y="3866236"/>
            <a:ext cx="2144064" cy="2108994"/>
          </a:xfrm>
          <a:prstGeom prst="line">
            <a:avLst/>
          </a:prstGeom>
          <a:ln w="28575"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V="1">
            <a:off x="2950173" y="4820699"/>
            <a:ext cx="0" cy="1408979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H="1" flipV="1">
            <a:off x="6636791" y="4955029"/>
            <a:ext cx="1" cy="1168626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5239109" y="4942059"/>
            <a:ext cx="1355755" cy="0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>
            <a:off x="1297644" y="4805025"/>
            <a:ext cx="1613741" cy="29805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2800709" y="4422475"/>
            <a:ext cx="218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dirty="0" smtClean="0"/>
              <a:t>1</a:t>
            </a:r>
            <a:endParaRPr lang="en-US" dirty="0"/>
          </a:p>
        </p:txBody>
      </p:sp>
      <p:sp>
        <p:nvSpPr>
          <p:cNvPr id="26" name="ZoneTexte 25"/>
          <p:cNvSpPr txBox="1"/>
          <p:nvPr/>
        </p:nvSpPr>
        <p:spPr>
          <a:xfrm>
            <a:off x="2004283" y="5137159"/>
            <a:ext cx="218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dirty="0" smtClean="0"/>
              <a:t>2</a:t>
            </a:r>
            <a:endParaRPr lang="en-US" dirty="0"/>
          </a:p>
        </p:txBody>
      </p:sp>
      <p:sp>
        <p:nvSpPr>
          <p:cNvPr id="28" name="ZoneTexte 27"/>
          <p:cNvSpPr txBox="1"/>
          <p:nvPr/>
        </p:nvSpPr>
        <p:spPr>
          <a:xfrm>
            <a:off x="2797132" y="5100228"/>
            <a:ext cx="218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dirty="0" smtClean="0"/>
              <a:t>3</a:t>
            </a:r>
            <a:endParaRPr lang="en-US" dirty="0"/>
          </a:p>
        </p:txBody>
      </p:sp>
      <p:sp>
        <p:nvSpPr>
          <p:cNvPr id="32" name="ZoneTexte 31"/>
          <p:cNvSpPr txBox="1"/>
          <p:nvPr/>
        </p:nvSpPr>
        <p:spPr>
          <a:xfrm>
            <a:off x="6527524" y="3632140"/>
            <a:ext cx="218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dirty="0" smtClean="0"/>
              <a:t>3</a:t>
            </a:r>
            <a:endParaRPr lang="en-US" dirty="0"/>
          </a:p>
        </p:txBody>
      </p:sp>
      <p:sp>
        <p:nvSpPr>
          <p:cNvPr id="33" name="ZoneTexte 32"/>
          <p:cNvSpPr txBox="1"/>
          <p:nvPr/>
        </p:nvSpPr>
        <p:spPr>
          <a:xfrm>
            <a:off x="7299019" y="4252905"/>
            <a:ext cx="218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dirty="0" smtClean="0"/>
              <a:t>2</a:t>
            </a:r>
            <a:endParaRPr lang="en-US" dirty="0"/>
          </a:p>
        </p:txBody>
      </p:sp>
      <p:sp>
        <p:nvSpPr>
          <p:cNvPr id="34" name="ZoneTexte 33"/>
          <p:cNvSpPr txBox="1"/>
          <p:nvPr/>
        </p:nvSpPr>
        <p:spPr>
          <a:xfrm>
            <a:off x="6521773" y="4950685"/>
            <a:ext cx="218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dirty="0" smtClean="0"/>
              <a:t>1</a:t>
            </a:r>
            <a:endParaRPr lang="en-US" dirty="0"/>
          </a:p>
        </p:txBody>
      </p:sp>
      <p:cxnSp>
        <p:nvCxnSpPr>
          <p:cNvPr id="12" name="Connecteur droit 11"/>
          <p:cNvCxnSpPr/>
          <p:nvPr/>
        </p:nvCxnSpPr>
        <p:spPr>
          <a:xfrm>
            <a:off x="2967609" y="4845170"/>
            <a:ext cx="3627255" cy="75563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flipV="1">
            <a:off x="1549880" y="3961875"/>
            <a:ext cx="2388100" cy="2048130"/>
          </a:xfrm>
          <a:prstGeom prst="line">
            <a:avLst/>
          </a:prstGeom>
          <a:ln w="28575"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V="1">
            <a:off x="5531048" y="3898113"/>
            <a:ext cx="2129343" cy="2103731"/>
          </a:xfrm>
          <a:prstGeom prst="line">
            <a:avLst/>
          </a:prstGeom>
          <a:ln w="28575"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114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1556</Words>
  <Application>Microsoft Office PowerPoint</Application>
  <PresentationFormat>Affichage à l'écran (4:3)</PresentationFormat>
  <Paragraphs>254</Paragraphs>
  <Slides>39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6" baseType="lpstr">
      <vt:lpstr>ＭＳ Ｐゴシック</vt:lpstr>
      <vt:lpstr>Arial</vt:lpstr>
      <vt:lpstr>Calibri</vt:lpstr>
      <vt:lpstr>Times New Roman</vt:lpstr>
      <vt:lpstr>Verdana</vt:lpstr>
      <vt:lpstr>Wingdings</vt:lpstr>
      <vt:lpstr>Office Theme</vt:lpstr>
      <vt:lpstr>Economics of Monetary Union 14e</vt:lpstr>
      <vt:lpstr>Outline of this module</vt:lpstr>
      <vt:lpstr>Présentation PowerPoint</vt:lpstr>
      <vt:lpstr>Introduction</vt:lpstr>
      <vt:lpstr>1 Shifts in demand (Mundell)</vt:lpstr>
      <vt:lpstr>1 Shifts in demand (Mundell)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</vt:lpstr>
      <vt:lpstr>Second regime:  monetary independence</vt:lpstr>
      <vt:lpstr>Figure 1.3 Effects of monetary expansion in France and monetary restriction in Germany</vt:lpstr>
      <vt:lpstr>Présentation PowerPoint</vt:lpstr>
      <vt:lpstr>Présentation PowerPoint</vt:lpstr>
      <vt:lpstr>1.2 Monetary independence and  government budgets </vt:lpstr>
      <vt:lpstr>Présentation PowerPoint</vt:lpstr>
      <vt:lpstr>UK Case</vt:lpstr>
      <vt:lpstr>Spanish case</vt:lpstr>
      <vt:lpstr>Présentation PowerPoint</vt:lpstr>
      <vt:lpstr>1.3 Asymmetric shocks  and debt dynamics </vt:lpstr>
      <vt:lpstr> </vt:lpstr>
      <vt:lpstr>Consequences</vt:lpstr>
      <vt:lpstr>Non permanent shocks</vt:lpstr>
      <vt:lpstr>Figure 1.9 Ten-year government bond yields</vt:lpstr>
      <vt:lpstr>Covid-19 shock of 2020: asymmetric effects of symmetric shock </vt:lpstr>
      <vt:lpstr>Large differences impact of Covid-19 on GDP</vt:lpstr>
      <vt:lpstr>Large differences impact of Covid-19 on budgets</vt:lpstr>
      <vt:lpstr>High correlation GDP-growth and budget balance</vt:lpstr>
      <vt:lpstr>1.4 Monetary union and  budgetary union </vt:lpstr>
      <vt:lpstr>There is such a mechanism:  budgetary union</vt:lpstr>
      <vt:lpstr>A budgetary union as an insurance mechanism </vt:lpstr>
      <vt:lpstr>A budgetary union as a protection mechanism </vt:lpstr>
      <vt:lpstr>Private insurance systems</vt:lpstr>
      <vt:lpstr>Other sources of asymmetry</vt:lpstr>
      <vt:lpstr>Symmetric and asymmetric shocks compared</vt:lpstr>
      <vt:lpstr>Figure 1.4 Symmetric shocks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of Monetary Union 12e</dc:title>
  <dc:creator>Paul</dc:creator>
  <cp:lastModifiedBy>Maria Lo Bue</cp:lastModifiedBy>
  <cp:revision>77</cp:revision>
  <dcterms:created xsi:type="dcterms:W3CDTF">2017-12-12T11:31:17Z</dcterms:created>
  <dcterms:modified xsi:type="dcterms:W3CDTF">2023-03-20T19:09:39Z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e5cb09a-2992-49d6-8ac9-5f63e7b1ad2f_Enabled">
    <vt:lpwstr>true</vt:lpwstr>
  </property>
  <property fmtid="{D5CDD505-2E9C-101B-9397-08002B2CF9AE}" pid="3" name="MSIP_Label_be5cb09a-2992-49d6-8ac9-5f63e7b1ad2f_SetDate">
    <vt:lpwstr>2022-06-12T16:58:32Z</vt:lpwstr>
  </property>
  <property fmtid="{D5CDD505-2E9C-101B-9397-08002B2CF9AE}" pid="4" name="MSIP_Label_be5cb09a-2992-49d6-8ac9-5f63e7b1ad2f_Method">
    <vt:lpwstr>Standard</vt:lpwstr>
  </property>
  <property fmtid="{D5CDD505-2E9C-101B-9397-08002B2CF9AE}" pid="5" name="MSIP_Label_be5cb09a-2992-49d6-8ac9-5f63e7b1ad2f_Name">
    <vt:lpwstr>Controlled</vt:lpwstr>
  </property>
  <property fmtid="{D5CDD505-2E9C-101B-9397-08002B2CF9AE}" pid="6" name="MSIP_Label_be5cb09a-2992-49d6-8ac9-5f63e7b1ad2f_SiteId">
    <vt:lpwstr>91761b62-4c45-43f5-9f0e-be8ad9b551ff</vt:lpwstr>
  </property>
  <property fmtid="{D5CDD505-2E9C-101B-9397-08002B2CF9AE}" pid="7" name="MSIP_Label_be5cb09a-2992-49d6-8ac9-5f63e7b1ad2f_ActionId">
    <vt:lpwstr>9677c909-615b-48ce-8477-0000744d058b</vt:lpwstr>
  </property>
  <property fmtid="{D5CDD505-2E9C-101B-9397-08002B2CF9AE}" pid="8" name="MSIP_Label_be5cb09a-2992-49d6-8ac9-5f63e7b1ad2f_ContentBits">
    <vt:lpwstr>0</vt:lpwstr>
  </property>
</Properties>
</file>