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4" r:id="rId6"/>
    <p:sldId id="257" r:id="rId7"/>
    <p:sldId id="259" r:id="rId8"/>
    <p:sldId id="262" r:id="rId9"/>
    <p:sldId id="261" r:id="rId10"/>
    <p:sldId id="25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0A5755-9773-4EEE-A6B4-65401ACA8F93}" v="21" dt="2022-03-29T18:59:02.962"/>
    <p1510:client id="{A84BF363-A7EC-49EA-B04B-E4B99305236F}" v="13" dt="2022-03-31T05:03:29.947"/>
    <p1510:client id="{AF2E3DD7-DEFC-4355-A36A-C8E5C83C31EE}" v="399" dt="2023-03-21T13:58:31.995"/>
    <p1510:client id="{CEC9D97E-0721-4C6E-B19E-00BFD6FF2B5F}" v="6" dt="2022-03-31T05:05:44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ELLI MARCO" userId="S::8036@ds.units.it::a6151164-0b2c-4e6b-b73d-5c6967b9ac01" providerId="AD" clId="Web-{720A5755-9773-4EEE-A6B4-65401ACA8F93}"/>
    <pc:docChg chg="modSld">
      <pc:chgData name="FERNANDELLI MARCO" userId="S::8036@ds.units.it::a6151164-0b2c-4e6b-b73d-5c6967b9ac01" providerId="AD" clId="Web-{720A5755-9773-4EEE-A6B4-65401ACA8F93}" dt="2022-03-29T18:59:02.962" v="16"/>
      <pc:docMkLst>
        <pc:docMk/>
      </pc:docMkLst>
      <pc:sldChg chg="modSp">
        <pc:chgData name="FERNANDELLI MARCO" userId="S::8036@ds.units.it::a6151164-0b2c-4e6b-b73d-5c6967b9ac01" providerId="AD" clId="Web-{720A5755-9773-4EEE-A6B4-65401ACA8F93}" dt="2022-03-29T18:59:02.962" v="16"/>
        <pc:sldMkLst>
          <pc:docMk/>
          <pc:sldMk cId="3159679026" sldId="259"/>
        </pc:sldMkLst>
        <pc:graphicFrameChg chg="mod modGraphic">
          <ac:chgData name="FERNANDELLI MARCO" userId="S::8036@ds.units.it::a6151164-0b2c-4e6b-b73d-5c6967b9ac01" providerId="AD" clId="Web-{720A5755-9773-4EEE-A6B4-65401ACA8F93}" dt="2022-03-29T18:59:02.962" v="16"/>
          <ac:graphicFrameMkLst>
            <pc:docMk/>
            <pc:sldMk cId="3159679026" sldId="259"/>
            <ac:graphicFrameMk id="2" creationId="{00000000-0000-0000-0000-000000000000}"/>
          </ac:graphicFrameMkLst>
        </pc:graphicFrameChg>
      </pc:sldChg>
      <pc:sldChg chg="addSp delSp modSp">
        <pc:chgData name="FERNANDELLI MARCO" userId="S::8036@ds.units.it::a6151164-0b2c-4e6b-b73d-5c6967b9ac01" providerId="AD" clId="Web-{720A5755-9773-4EEE-A6B4-65401ACA8F93}" dt="2022-03-29T18:58:11.757" v="8" actId="20577"/>
        <pc:sldMkLst>
          <pc:docMk/>
          <pc:sldMk cId="110978536" sldId="264"/>
        </pc:sldMkLst>
        <pc:spChg chg="add del mod">
          <ac:chgData name="FERNANDELLI MARCO" userId="S::8036@ds.units.it::a6151164-0b2c-4e6b-b73d-5c6967b9ac01" providerId="AD" clId="Web-{720A5755-9773-4EEE-A6B4-65401ACA8F93}" dt="2022-03-29T18:58:11.757" v="8" actId="20577"/>
          <ac:spMkLst>
            <pc:docMk/>
            <pc:sldMk cId="110978536" sldId="264"/>
            <ac:spMk id="2" creationId="{00000000-0000-0000-0000-000000000000}"/>
          </ac:spMkLst>
        </pc:spChg>
      </pc:sldChg>
    </pc:docChg>
  </pc:docChgLst>
  <pc:docChgLst>
    <pc:chgData name="FERNANDELLI MARCO" userId="S::8036@ds.units.it::a6151164-0b2c-4e6b-b73d-5c6967b9ac01" providerId="AD" clId="Web-{AF2E3DD7-DEFC-4355-A36A-C8E5C83C31EE}"/>
    <pc:docChg chg="modSld">
      <pc:chgData name="FERNANDELLI MARCO" userId="S::8036@ds.units.it::a6151164-0b2c-4e6b-b73d-5c6967b9ac01" providerId="AD" clId="Web-{AF2E3DD7-DEFC-4355-A36A-C8E5C83C31EE}" dt="2023-03-21T13:58:26.886" v="215" actId="20577"/>
      <pc:docMkLst>
        <pc:docMk/>
      </pc:docMkLst>
      <pc:sldChg chg="addSp modSp">
        <pc:chgData name="FERNANDELLI MARCO" userId="S::8036@ds.units.it::a6151164-0b2c-4e6b-b73d-5c6967b9ac01" providerId="AD" clId="Web-{AF2E3DD7-DEFC-4355-A36A-C8E5C83C31EE}" dt="2023-03-21T13:58:26.886" v="215" actId="20577"/>
        <pc:sldMkLst>
          <pc:docMk/>
          <pc:sldMk cId="3159679026" sldId="259"/>
        </pc:sldMkLst>
        <pc:spChg chg="mod">
          <ac:chgData name="FERNANDELLI MARCO" userId="S::8036@ds.units.it::a6151164-0b2c-4e6b-b73d-5c6967b9ac01" providerId="AD" clId="Web-{AF2E3DD7-DEFC-4355-A36A-C8E5C83C31EE}" dt="2023-03-21T13:48:23.336" v="0" actId="1076"/>
          <ac:spMkLst>
            <pc:docMk/>
            <pc:sldMk cId="3159679026" sldId="259"/>
            <ac:spMk id="3" creationId="{00000000-0000-0000-0000-000000000000}"/>
          </ac:spMkLst>
        </pc:spChg>
        <pc:spChg chg="add mod">
          <ac:chgData name="FERNANDELLI MARCO" userId="S::8036@ds.units.it::a6151164-0b2c-4e6b-b73d-5c6967b9ac01" providerId="AD" clId="Web-{AF2E3DD7-DEFC-4355-A36A-C8E5C83C31EE}" dt="2023-03-21T13:58:26.886" v="215" actId="20577"/>
          <ac:spMkLst>
            <pc:docMk/>
            <pc:sldMk cId="3159679026" sldId="259"/>
            <ac:spMk id="4" creationId="{C07F8E4F-7765-486C-BFDD-295143E13B62}"/>
          </ac:spMkLst>
        </pc:spChg>
        <pc:graphicFrameChg chg="mod modGraphic">
          <ac:chgData name="FERNANDELLI MARCO" userId="S::8036@ds.units.it::a6151164-0b2c-4e6b-b73d-5c6967b9ac01" providerId="AD" clId="Web-{AF2E3DD7-DEFC-4355-A36A-C8E5C83C31EE}" dt="2023-03-21T13:48:51.743" v="29"/>
          <ac:graphicFrameMkLst>
            <pc:docMk/>
            <pc:sldMk cId="3159679026" sldId="259"/>
            <ac:graphicFrameMk id="2" creationId="{00000000-0000-0000-0000-000000000000}"/>
          </ac:graphicFrameMkLst>
        </pc:graphicFrameChg>
      </pc:sldChg>
    </pc:docChg>
  </pc:docChgLst>
  <pc:docChgLst>
    <pc:chgData name="FERNANDELLI MARCO" userId="S::8036@ds.units.it::a6151164-0b2c-4e6b-b73d-5c6967b9ac01" providerId="AD" clId="Web-{A84BF363-A7EC-49EA-B04B-E4B99305236F}"/>
    <pc:docChg chg="modSld">
      <pc:chgData name="FERNANDELLI MARCO" userId="S::8036@ds.units.it::a6151164-0b2c-4e6b-b73d-5c6967b9ac01" providerId="AD" clId="Web-{A84BF363-A7EC-49EA-B04B-E4B99305236F}" dt="2022-03-31T04:59:13.580" v="3"/>
      <pc:docMkLst>
        <pc:docMk/>
      </pc:docMkLst>
      <pc:sldChg chg="modSp">
        <pc:chgData name="FERNANDELLI MARCO" userId="S::8036@ds.units.it::a6151164-0b2c-4e6b-b73d-5c6967b9ac01" providerId="AD" clId="Web-{A84BF363-A7EC-49EA-B04B-E4B99305236F}" dt="2022-03-31T04:59:13.580" v="3"/>
        <pc:sldMkLst>
          <pc:docMk/>
          <pc:sldMk cId="3159679026" sldId="259"/>
        </pc:sldMkLst>
        <pc:graphicFrameChg chg="mod modGraphic">
          <ac:chgData name="FERNANDELLI MARCO" userId="S::8036@ds.units.it::a6151164-0b2c-4e6b-b73d-5c6967b9ac01" providerId="AD" clId="Web-{A84BF363-A7EC-49EA-B04B-E4B99305236F}" dt="2022-03-31T04:59:13.580" v="3"/>
          <ac:graphicFrameMkLst>
            <pc:docMk/>
            <pc:sldMk cId="3159679026" sldId="259"/>
            <ac:graphicFrameMk id="2" creationId="{00000000-0000-0000-0000-000000000000}"/>
          </ac:graphicFrameMkLst>
        </pc:graphicFrameChg>
      </pc:sldChg>
    </pc:docChg>
  </pc:docChgLst>
  <pc:docChgLst>
    <pc:chgData name="FERNANDELLI MARCO" userId="S::8036@ds.units.it::a6151164-0b2c-4e6b-b73d-5c6967b9ac01" providerId="AD" clId="Web-{CEC9D97E-0721-4C6E-B19E-00BFD6FF2B5F}"/>
    <pc:docChg chg="modSld">
      <pc:chgData name="FERNANDELLI MARCO" userId="S::8036@ds.units.it::a6151164-0b2c-4e6b-b73d-5c6967b9ac01" providerId="AD" clId="Web-{CEC9D97E-0721-4C6E-B19E-00BFD6FF2B5F}" dt="2022-03-31T05:05:24.916" v="0"/>
      <pc:docMkLst>
        <pc:docMk/>
      </pc:docMkLst>
      <pc:sldChg chg="modSp">
        <pc:chgData name="FERNANDELLI MARCO" userId="S::8036@ds.units.it::a6151164-0b2c-4e6b-b73d-5c6967b9ac01" providerId="AD" clId="Web-{CEC9D97E-0721-4C6E-B19E-00BFD6FF2B5F}" dt="2022-03-31T05:05:24.916" v="0"/>
        <pc:sldMkLst>
          <pc:docMk/>
          <pc:sldMk cId="3159679026" sldId="259"/>
        </pc:sldMkLst>
        <pc:graphicFrameChg chg="mod modGraphic">
          <ac:chgData name="FERNANDELLI MARCO" userId="S::8036@ds.units.it::a6151164-0b2c-4e6b-b73d-5c6967b9ac01" providerId="AD" clId="Web-{CEC9D97E-0721-4C6E-B19E-00BFD6FF2B5F}" dt="2022-03-31T05:05:24.916" v="0"/>
          <ac:graphicFrameMkLst>
            <pc:docMk/>
            <pc:sldMk cId="3159679026" sldId="259"/>
            <ac:graphicFrameMk id="2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0C9945-7F63-4D8F-B7DC-5F2ACF4FDAAD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09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05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35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76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06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93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76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91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60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0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72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C0C9945-7F63-4D8F-B7DC-5F2ACF4FDAAD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17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>
                <a:latin typeface="Palatino Linotype" panose="02040502050505030304" pitchFamily="18" charset="0"/>
              </a:rPr>
              <a:t>Retorica e comunicazione nella letteratura latina</a:t>
            </a:r>
            <a:br>
              <a:rPr lang="it-IT" sz="3000">
                <a:latin typeface="Palatino Linotype" panose="02040502050505030304" pitchFamily="18" charset="0"/>
              </a:rPr>
            </a:br>
            <a:br>
              <a:rPr lang="it-IT" sz="3000">
                <a:latin typeface="Palatino Linotype" panose="02040502050505030304" pitchFamily="18" charset="0"/>
              </a:rPr>
            </a:br>
            <a:r>
              <a:rPr lang="it-IT" sz="3000">
                <a:latin typeface="Palatino Linotype" panose="02040502050505030304" pitchFamily="18" charset="0"/>
              </a:rPr>
              <a:t>Docente: Marco Fernandelli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>
                <a:solidFill>
                  <a:srgbClr val="C00000"/>
                </a:solidFill>
              </a:rPr>
              <a:t>mfernandelli@units.it</a:t>
            </a:r>
          </a:p>
        </p:txBody>
      </p:sp>
    </p:spTree>
    <p:extLst>
      <p:ext uri="{BB962C8B-B14F-4D97-AF65-F5344CB8AC3E}">
        <p14:creationId xmlns:p14="http://schemas.microsoft.com/office/powerpoint/2010/main" val="230087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91619" y="2704011"/>
            <a:ext cx="1489510" cy="120032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it-IT" sz="2400" dirty="0">
                <a:latin typeface="Palatino Linotype"/>
              </a:rPr>
              <a:t>Lezione 4</a:t>
            </a:r>
          </a:p>
          <a:p>
            <a:pPr algn="ctr"/>
            <a:endParaRPr lang="it-IT" sz="2400" dirty="0">
              <a:latin typeface="Palatino Linotype"/>
            </a:endParaRPr>
          </a:p>
          <a:p>
            <a:pPr algn="ctr"/>
            <a:r>
              <a:rPr lang="it-IT" sz="2400" i="1" dirty="0" err="1">
                <a:latin typeface="Palatino Linotype" panose="02040502050505030304" pitchFamily="18" charset="0"/>
              </a:rPr>
              <a:t>Dispositio</a:t>
            </a:r>
            <a:endParaRPr lang="it-IT" sz="2400" i="1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23852" y="1397726"/>
            <a:ext cx="615260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>
                <a:latin typeface="Palatino Linotype" panose="02040502050505030304" pitchFamily="18" charset="0"/>
              </a:rPr>
              <a:t>«La materia giuridica che l’oratore doveva conoscere per poter trovare argomenti a sostegno  della propria causa fu descritta dai retori latini </a:t>
            </a: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</a:rPr>
              <a:t>secondo il conformarsi della materia stessa alle diverse sezioni del discorso</a:t>
            </a:r>
            <a:r>
              <a:rPr lang="it-IT">
                <a:latin typeface="Palatino Linotype" panose="02040502050505030304" pitchFamily="18" charset="0"/>
              </a:rPr>
              <a:t> nelle quali l’oratore doveva discuterne. È per questo che nei principali trattati latini le ripartizioni del discorso sono analizzate nell’ambito dell’</a:t>
            </a:r>
            <a:r>
              <a:rPr lang="it-IT" i="1">
                <a:latin typeface="Palatino Linotype" panose="02040502050505030304" pitchFamily="18" charset="0"/>
              </a:rPr>
              <a:t>inventio</a:t>
            </a:r>
            <a:r>
              <a:rPr lang="it-IT">
                <a:latin typeface="Palatino Linotype" panose="02040502050505030304" pitchFamily="18" charset="0"/>
              </a:rPr>
              <a:t>, benché esse siano fenomeni della </a:t>
            </a:r>
            <a:r>
              <a:rPr lang="it-IT" i="1">
                <a:latin typeface="Palatino Linotype" panose="02040502050505030304" pitchFamily="18" charset="0"/>
              </a:rPr>
              <a:t>dispositio</a:t>
            </a:r>
            <a:r>
              <a:rPr lang="it-IT">
                <a:latin typeface="Palatino Linotype" panose="02040502050505030304" pitchFamily="18" charset="0"/>
              </a:rPr>
              <a:t>; come tali infatti le aveva esaminate Aristotele».</a:t>
            </a:r>
          </a:p>
          <a:p>
            <a:pPr algn="just">
              <a:lnSpc>
                <a:spcPct val="150000"/>
              </a:lnSpc>
            </a:pPr>
            <a:r>
              <a:rPr lang="it-IT">
                <a:latin typeface="Palatino Linotype" panose="02040502050505030304" pitchFamily="18" charset="0"/>
              </a:rPr>
              <a:t>(Mortara Garavelli, </a:t>
            </a:r>
            <a:r>
              <a:rPr lang="it-IT" i="1">
                <a:latin typeface="Palatino Linotype" panose="02040502050505030304" pitchFamily="18" charset="0"/>
              </a:rPr>
              <a:t>Manuale</a:t>
            </a:r>
            <a:r>
              <a:rPr lang="it-IT">
                <a:latin typeface="Palatino Linotype" panose="02040502050505030304" pitchFamily="18" charset="0"/>
              </a:rPr>
              <a:t>, p. 61.)</a:t>
            </a:r>
          </a:p>
        </p:txBody>
      </p:sp>
    </p:spTree>
    <p:extLst>
      <p:ext uri="{BB962C8B-B14F-4D97-AF65-F5344CB8AC3E}">
        <p14:creationId xmlns:p14="http://schemas.microsoft.com/office/powerpoint/2010/main" val="412542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125146"/>
              </p:ext>
            </p:extLst>
          </p:nvPr>
        </p:nvGraphicFramePr>
        <p:xfrm>
          <a:off x="501308" y="1102375"/>
          <a:ext cx="8106398" cy="365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9546">
                  <a:extLst>
                    <a:ext uri="{9D8B030D-6E8A-4147-A177-3AD203B41FA5}">
                      <a16:colId xmlns:a16="http://schemas.microsoft.com/office/drawing/2014/main" val="1091025086"/>
                    </a:ext>
                  </a:extLst>
                </a:gridCol>
                <a:gridCol w="4246852">
                  <a:extLst>
                    <a:ext uri="{9D8B030D-6E8A-4147-A177-3AD203B41FA5}">
                      <a16:colId xmlns:a16="http://schemas.microsoft.com/office/drawing/2014/main" val="826725927"/>
                    </a:ext>
                  </a:extLst>
                </a:gridCol>
              </a:tblGrid>
              <a:tr h="332601">
                <a:tc>
                  <a:txBody>
                    <a:bodyPr/>
                    <a:lstStyle/>
                    <a:p>
                      <a:r>
                        <a:rPr lang="it-IT" sz="1800" b="1" dirty="0" err="1">
                          <a:latin typeface="Palatino Linotype"/>
                        </a:rPr>
                        <a:t>Exordium</a:t>
                      </a:r>
                      <a:r>
                        <a:rPr lang="it-IT" sz="1800" b="1" dirty="0">
                          <a:latin typeface="Palatino Linotype"/>
                        </a:rPr>
                        <a:t> / </a:t>
                      </a:r>
                      <a:r>
                        <a:rPr lang="it-IT" sz="1800" b="1" dirty="0" err="1">
                          <a:latin typeface="Palatino Linotype"/>
                        </a:rPr>
                        <a:t>Prooemium</a:t>
                      </a:r>
                      <a:r>
                        <a:rPr lang="it-IT" sz="1800" b="1" dirty="0">
                          <a:latin typeface="Palatino Linotype"/>
                        </a:rPr>
                        <a:t> / </a:t>
                      </a:r>
                      <a:r>
                        <a:rPr lang="it-IT" sz="1800" b="1" dirty="0" err="1">
                          <a:latin typeface="Palatino Linotype"/>
                        </a:rPr>
                        <a:t>Principium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latin typeface="Palatino Linotype"/>
                        </a:rPr>
                        <a:t>Esordio / Proemio / Inizio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351933"/>
                  </a:ext>
                </a:extLst>
              </a:tr>
              <a:tr h="1307011">
                <a:tc>
                  <a:txBody>
                    <a:bodyPr/>
                    <a:lstStyle/>
                    <a:p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Narratio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Digressio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/</a:t>
                      </a:r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egressus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*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Propositio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/</a:t>
                      </a:r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expositio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**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Partitio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/</a:t>
                      </a:r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enumeratio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***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800" b="1">
                        <a:solidFill>
                          <a:schemeClr val="bg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Narrazione</a:t>
                      </a:r>
                      <a:r>
                        <a:rPr lang="it-IT" sz="1800" b="1" baseline="0" dirty="0">
                          <a:solidFill>
                            <a:schemeClr val="bg1"/>
                          </a:solidFill>
                          <a:latin typeface="Palatino Linotype"/>
                        </a:rPr>
                        <a:t> / Esposizione dei fatti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baseline="0" dirty="0">
                          <a:solidFill>
                            <a:schemeClr val="bg1"/>
                          </a:solidFill>
                          <a:latin typeface="Palatino Linotype"/>
                        </a:rPr>
                        <a:t>digressione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baseline="0" dirty="0">
                          <a:solidFill>
                            <a:schemeClr val="bg1"/>
                          </a:solidFill>
                          <a:latin typeface="Palatino Linotype"/>
                        </a:rPr>
                        <a:t>proposizione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baseline="0" dirty="0">
                          <a:solidFill>
                            <a:schemeClr val="bg1"/>
                          </a:solidFill>
                          <a:latin typeface="Palatino Linotype"/>
                        </a:rPr>
                        <a:t>partizione</a:t>
                      </a:r>
                      <a:endParaRPr lang="it-IT" sz="1800" b="1" dirty="0">
                        <a:solidFill>
                          <a:schemeClr val="bg1"/>
                        </a:solidFill>
                        <a:latin typeface="Palatino Linotype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764644"/>
                  </a:ext>
                </a:extLst>
              </a:tr>
              <a:tr h="635588">
                <a:tc>
                  <a:txBody>
                    <a:bodyPr/>
                    <a:lstStyle/>
                    <a:p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Argumentatio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confirmatio</a:t>
                      </a:r>
                      <a:r>
                        <a:rPr lang="it-IT" sz="1800" b="1" u="sng" dirty="0">
                          <a:solidFill>
                            <a:schemeClr val="bg1"/>
                          </a:solidFill>
                          <a:latin typeface="Palatino Linotype"/>
                        </a:rPr>
                        <a:t>/</a:t>
                      </a:r>
                      <a:r>
                        <a:rPr lang="it-IT" sz="1800" b="1" u="sng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probatio</a:t>
                      </a:r>
                      <a:endParaRPr lang="it-IT" sz="1800" b="1" u="sng">
                        <a:solidFill>
                          <a:schemeClr val="bg1"/>
                        </a:solidFill>
                        <a:latin typeface="Palatino Linotype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refutatio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/</a:t>
                      </a:r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confutatio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/</a:t>
                      </a:r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reprehensio</a:t>
                      </a:r>
                      <a:endParaRPr lang="it-IT" sz="1800" b="1">
                        <a:solidFill>
                          <a:schemeClr val="bg1"/>
                        </a:solidFill>
                        <a:latin typeface="Palatino Linotype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Argomentazione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conferma/</a:t>
                      </a:r>
                      <a:r>
                        <a:rPr lang="it-IT" sz="1800" b="1" u="sng" dirty="0">
                          <a:solidFill>
                            <a:schemeClr val="bg1"/>
                          </a:solidFill>
                          <a:latin typeface="Palatino Linotype"/>
                        </a:rPr>
                        <a:t>dimostrazione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confutazione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182687"/>
                  </a:ext>
                </a:extLst>
              </a:tr>
              <a:tr h="640469">
                <a:tc>
                  <a:txBody>
                    <a:bodyPr/>
                    <a:lstStyle/>
                    <a:p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Peroratio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 / </a:t>
                      </a:r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Epilogus</a:t>
                      </a:r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 / </a:t>
                      </a:r>
                      <a:r>
                        <a:rPr lang="it-IT" sz="1800" b="1" dirty="0" err="1">
                          <a:solidFill>
                            <a:schemeClr val="bg1"/>
                          </a:solidFill>
                          <a:latin typeface="Palatino Linotype"/>
                        </a:rPr>
                        <a:t>Conclusio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Palatino Linotype"/>
                        </a:rPr>
                        <a:t>Perorazione / Epilogo /</a:t>
                      </a:r>
                      <a:r>
                        <a:rPr lang="it-IT" sz="1800" b="1" baseline="0" dirty="0">
                          <a:solidFill>
                            <a:schemeClr val="bg1"/>
                          </a:solidFill>
                          <a:latin typeface="Palatino Linotype"/>
                        </a:rPr>
                        <a:t> Conclusione</a:t>
                      </a:r>
                      <a:endParaRPr lang="it-IT" sz="1800" b="1" dirty="0">
                        <a:solidFill>
                          <a:schemeClr val="bg1"/>
                        </a:solidFill>
                        <a:latin typeface="Palatino Linotype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504493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95934" y="484778"/>
            <a:ext cx="7476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cap="small">
                <a:latin typeface="Palatino Linotype" panose="02040502050505030304" pitchFamily="18" charset="0"/>
              </a:rPr>
              <a:t>Le parti del discorso persuasivo (</a:t>
            </a:r>
            <a:r>
              <a:rPr lang="it-IT" sz="2400" i="1" cap="small">
                <a:latin typeface="Palatino Linotype" panose="02040502050505030304" pitchFamily="18" charset="0"/>
              </a:rPr>
              <a:t>genus iudiciale</a:t>
            </a:r>
            <a:r>
              <a:rPr lang="it-IT" sz="2400" cap="small">
                <a:latin typeface="Palatino Linotype" panose="02040502050505030304" pitchFamily="18" charset="0"/>
              </a:rPr>
              <a:t>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07F8E4F-7765-486C-BFDD-295143E13B62}"/>
              </a:ext>
            </a:extLst>
          </p:cNvPr>
          <p:cNvSpPr txBox="1"/>
          <p:nvPr/>
        </p:nvSpPr>
        <p:spPr>
          <a:xfrm>
            <a:off x="529166" y="5032375"/>
            <a:ext cx="841904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dirty="0"/>
              <a:t>*Uscita provvisoria dall'argomento principale per trattare temi aggiuntivi ma pertinenti alla causa</a:t>
            </a:r>
          </a:p>
          <a:p>
            <a:r>
              <a:rPr lang="it-IT" sz="1600" dirty="0"/>
              <a:t>** Allegazione dei fatti: nucleo principale della </a:t>
            </a:r>
            <a:r>
              <a:rPr lang="it-IT" sz="1600" i="1" dirty="0" err="1"/>
              <a:t>Narratio</a:t>
            </a:r>
          </a:p>
          <a:p>
            <a:r>
              <a:rPr lang="it-IT" sz="1600" dirty="0"/>
              <a:t>***Enumerazione dei punti da trattare</a:t>
            </a:r>
          </a:p>
        </p:txBody>
      </p:sp>
    </p:spTree>
    <p:extLst>
      <p:ext uri="{BB962C8B-B14F-4D97-AF65-F5344CB8AC3E}">
        <p14:creationId xmlns:p14="http://schemas.microsoft.com/office/powerpoint/2010/main" val="315967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56263" y="1502228"/>
            <a:ext cx="41316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cap="small">
                <a:latin typeface="Palatino Linotype" panose="02040502050505030304" pitchFamily="18" charset="0"/>
              </a:rPr>
              <a:t>Ordine interno alla parte</a:t>
            </a:r>
            <a:endParaRPr lang="it-IT" sz="2400">
              <a:latin typeface="Palatino Linotype" panose="02040502050505030304" pitchFamily="18" charset="0"/>
            </a:endParaRPr>
          </a:p>
          <a:p>
            <a:endParaRPr lang="it-IT" sz="2400">
              <a:latin typeface="Palatino Linotype" panose="02040502050505030304" pitchFamily="18" charset="0"/>
            </a:endParaRPr>
          </a:p>
          <a:p>
            <a:r>
              <a:rPr lang="it-IT" sz="2400" b="1" i="1">
                <a:solidFill>
                  <a:srgbClr val="0070C0"/>
                </a:solidFill>
                <a:latin typeface="Palatino Linotype" panose="02040502050505030304" pitchFamily="18" charset="0"/>
              </a:rPr>
              <a:t>Narratio</a:t>
            </a:r>
          </a:p>
          <a:p>
            <a:r>
              <a:rPr lang="it-IT" sz="2400">
                <a:latin typeface="Palatino Linotype" panose="02040502050505030304" pitchFamily="18" charset="0"/>
              </a:rPr>
              <a:t>ordine cronologico</a:t>
            </a:r>
          </a:p>
          <a:p>
            <a:endParaRPr lang="it-IT" sz="2400">
              <a:latin typeface="Palatino Linotype" panose="02040502050505030304" pitchFamily="18" charset="0"/>
            </a:endParaRPr>
          </a:p>
          <a:p>
            <a:r>
              <a:rPr lang="it-IT" sz="2400" b="1" i="1">
                <a:solidFill>
                  <a:srgbClr val="0070C0"/>
                </a:solidFill>
                <a:latin typeface="Palatino Linotype" panose="02040502050505030304" pitchFamily="18" charset="0"/>
              </a:rPr>
              <a:t>Argumentatio</a:t>
            </a:r>
          </a:p>
          <a:p>
            <a:pPr marL="342900" indent="-342900">
              <a:buAutoNum type="arabicPeriod"/>
            </a:pPr>
            <a:r>
              <a:rPr lang="it-IT" sz="2400">
                <a:latin typeface="Palatino Linotype" panose="02040502050505030304" pitchFamily="18" charset="0"/>
              </a:rPr>
              <a:t>forza crescente</a:t>
            </a:r>
          </a:p>
          <a:p>
            <a:pPr marL="342900" indent="-342900">
              <a:buAutoNum type="arabicPeriod"/>
            </a:pPr>
            <a:r>
              <a:rPr lang="it-IT" sz="2400">
                <a:latin typeface="Palatino Linotype" panose="02040502050505030304" pitchFamily="18" charset="0"/>
              </a:rPr>
              <a:t>forza decrescente</a:t>
            </a:r>
          </a:p>
          <a:p>
            <a:pPr marL="342900" indent="-342900">
              <a:buAutoNum type="arabicPeriod"/>
            </a:pPr>
            <a:r>
              <a:rPr lang="it-IT" sz="2400">
                <a:latin typeface="Palatino Linotype" panose="02040502050505030304" pitchFamily="18" charset="0"/>
              </a:rPr>
              <a:t>ordine nestoriano</a:t>
            </a:r>
          </a:p>
        </p:txBody>
      </p:sp>
    </p:spTree>
    <p:extLst>
      <p:ext uri="{BB962C8B-B14F-4D97-AF65-F5344CB8AC3E}">
        <p14:creationId xmlns:p14="http://schemas.microsoft.com/office/powerpoint/2010/main" val="410248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27462" y="718457"/>
            <a:ext cx="7607718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cap="small">
                <a:latin typeface="Palatino Linotype" panose="02040502050505030304" pitchFamily="18" charset="0"/>
              </a:rPr>
              <a:t>Ordine interno all’enunciato</a:t>
            </a:r>
          </a:p>
          <a:p>
            <a:pPr>
              <a:lnSpc>
                <a:spcPct val="150000"/>
              </a:lnSpc>
            </a:pPr>
            <a:endParaRPr lang="it-IT" cap="small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b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Virgilio, </a:t>
            </a:r>
            <a:r>
              <a:rPr lang="it-IT" b="1" i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Eneide</a:t>
            </a:r>
            <a:r>
              <a:rPr lang="it-IT" b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 III, 349-351</a:t>
            </a:r>
            <a:endParaRPr lang="it-IT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b="1">
                <a:latin typeface="Palatino Linotype" panose="02040502050505030304" pitchFamily="18" charset="0"/>
              </a:rPr>
              <a:t>Procedo</a:t>
            </a:r>
            <a:r>
              <a:rPr lang="it-IT">
                <a:latin typeface="Palatino Linotype" panose="02040502050505030304" pitchFamily="18" charset="0"/>
              </a:rPr>
              <a:t> et parvam Troiam simulataque magnis</a:t>
            </a:r>
          </a:p>
          <a:p>
            <a:pPr>
              <a:lnSpc>
                <a:spcPct val="150000"/>
              </a:lnSpc>
            </a:pPr>
            <a:r>
              <a:rPr lang="it-IT">
                <a:latin typeface="Palatino Linotype" panose="02040502050505030304" pitchFamily="18" charset="0"/>
              </a:rPr>
              <a:t>Pergama et arentem Xanthi cognomine rivom</a:t>
            </a:r>
          </a:p>
          <a:p>
            <a:pPr>
              <a:lnSpc>
                <a:spcPct val="150000"/>
              </a:lnSpc>
            </a:pPr>
            <a:r>
              <a:rPr lang="it-IT" b="1">
                <a:latin typeface="Palatino Linotype" panose="02040502050505030304" pitchFamily="18" charset="0"/>
              </a:rPr>
              <a:t>adgnosco</a:t>
            </a:r>
            <a:r>
              <a:rPr lang="it-IT">
                <a:latin typeface="Palatino Linotype" panose="02040502050505030304" pitchFamily="18" charset="0"/>
              </a:rPr>
              <a:t> Scaeaeque </a:t>
            </a:r>
            <a:r>
              <a:rPr lang="it-IT" b="1">
                <a:latin typeface="Palatino Linotype" panose="02040502050505030304" pitchFamily="18" charset="0"/>
              </a:rPr>
              <a:t>amplector</a:t>
            </a:r>
            <a:r>
              <a:rPr lang="it-IT">
                <a:latin typeface="Palatino Linotype" panose="02040502050505030304" pitchFamily="18" charset="0"/>
              </a:rPr>
              <a:t> limina portae.</a:t>
            </a:r>
          </a:p>
          <a:p>
            <a:pPr>
              <a:lnSpc>
                <a:spcPct val="150000"/>
              </a:lnSpc>
            </a:pPr>
            <a:endParaRPr lang="it-IT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b="1">
                <a:latin typeface="Palatino Linotype" panose="02040502050505030304" pitchFamily="18" charset="0"/>
              </a:rPr>
              <a:t>Vado avanti</a:t>
            </a:r>
            <a:r>
              <a:rPr lang="it-IT">
                <a:latin typeface="Palatino Linotype" panose="02040502050505030304" pitchFamily="18" charset="0"/>
              </a:rPr>
              <a:t> e una piccola Ilio e un Pergamo che simula</a:t>
            </a:r>
          </a:p>
          <a:p>
            <a:pPr>
              <a:lnSpc>
                <a:spcPct val="150000"/>
              </a:lnSpc>
            </a:pPr>
            <a:r>
              <a:rPr lang="it-IT">
                <a:latin typeface="Palatino Linotype" panose="02040502050505030304" pitchFamily="18" charset="0"/>
              </a:rPr>
              <a:t>quello maestoso e un arido corso d’acqua rinominato Xanto</a:t>
            </a:r>
          </a:p>
          <a:p>
            <a:pPr>
              <a:lnSpc>
                <a:spcPct val="150000"/>
              </a:lnSpc>
            </a:pPr>
            <a:r>
              <a:rPr lang="it-IT" b="1">
                <a:latin typeface="Palatino Linotype" panose="02040502050505030304" pitchFamily="18" charset="0"/>
              </a:rPr>
              <a:t>riconosco </a:t>
            </a:r>
            <a:r>
              <a:rPr lang="it-IT">
                <a:latin typeface="Palatino Linotype" panose="02040502050505030304" pitchFamily="18" charset="0"/>
              </a:rPr>
              <a:t>e di una porta Scea </a:t>
            </a:r>
            <a:r>
              <a:rPr lang="it-IT" b="1">
                <a:latin typeface="Palatino Linotype" panose="02040502050505030304" pitchFamily="18" charset="0"/>
              </a:rPr>
              <a:t>abbraccio</a:t>
            </a:r>
            <a:r>
              <a:rPr lang="it-IT">
                <a:latin typeface="Palatino Linotype" panose="02040502050505030304" pitchFamily="18" charset="0"/>
              </a:rPr>
              <a:t> il limitare.</a:t>
            </a:r>
          </a:p>
          <a:p>
            <a:pPr>
              <a:lnSpc>
                <a:spcPct val="150000"/>
              </a:lnSpc>
            </a:pPr>
            <a:endParaRPr lang="it-IT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55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04948" y="1515291"/>
            <a:ext cx="8425383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it-IT" sz="240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200" b="1">
                <a:latin typeface="Palatino Linotype" panose="02040502050505030304" pitchFamily="18" charset="0"/>
              </a:rPr>
              <a:t>(1) Procedo</a:t>
            </a:r>
            <a:r>
              <a:rPr lang="it-IT" sz="2200">
                <a:latin typeface="Palatino Linotype" panose="02040502050505030304" pitchFamily="18" charset="0"/>
              </a:rPr>
              <a:t> </a:t>
            </a:r>
            <a:r>
              <a:rPr lang="it-IT" sz="2200">
                <a:solidFill>
                  <a:srgbClr val="0070C0"/>
                </a:solidFill>
                <a:latin typeface="Palatino Linotype" panose="02040502050505030304" pitchFamily="18" charset="0"/>
              </a:rPr>
              <a:t>||</a:t>
            </a:r>
            <a:r>
              <a:rPr lang="it-IT" sz="2200">
                <a:latin typeface="Palatino Linotype" panose="02040502050505030304" pitchFamily="18" charset="0"/>
              </a:rPr>
              <a:t> </a:t>
            </a:r>
            <a:r>
              <a:rPr lang="it-IT" sz="2200" b="1">
                <a:latin typeface="Palatino Linotype" panose="02040502050505030304" pitchFamily="18" charset="0"/>
              </a:rPr>
              <a:t>(2)</a:t>
            </a:r>
            <a:r>
              <a:rPr lang="it-IT" sz="2200">
                <a:latin typeface="Palatino Linotype" panose="02040502050505030304" pitchFamily="18" charset="0"/>
              </a:rPr>
              <a:t> et |</a:t>
            </a:r>
            <a:r>
              <a:rPr lang="it-IT" sz="2200">
                <a:solidFill>
                  <a:srgbClr val="C00000"/>
                </a:solidFill>
                <a:latin typeface="Palatino Linotype" panose="02040502050505030304" pitchFamily="18" charset="0"/>
              </a:rPr>
              <a:t>(a) </a:t>
            </a:r>
            <a:r>
              <a:rPr lang="it-IT" sz="2200">
                <a:latin typeface="Palatino Linotype" panose="02040502050505030304" pitchFamily="18" charset="0"/>
              </a:rPr>
              <a:t>parvam Troiam | </a:t>
            </a:r>
            <a:r>
              <a:rPr lang="it-IT" sz="2200">
                <a:solidFill>
                  <a:srgbClr val="C00000"/>
                </a:solidFill>
                <a:latin typeface="Palatino Linotype" panose="02040502050505030304" pitchFamily="18" charset="0"/>
              </a:rPr>
              <a:t>(b) </a:t>
            </a:r>
            <a:r>
              <a:rPr lang="it-IT" sz="2200">
                <a:latin typeface="Palatino Linotype" panose="02040502050505030304" pitchFamily="18" charset="0"/>
              </a:rPr>
              <a:t>simulataque magnis</a:t>
            </a:r>
          </a:p>
          <a:p>
            <a:pPr>
              <a:lnSpc>
                <a:spcPct val="150000"/>
              </a:lnSpc>
            </a:pPr>
            <a:r>
              <a:rPr lang="it-IT" sz="2200">
                <a:latin typeface="Palatino Linotype" panose="02040502050505030304" pitchFamily="18" charset="0"/>
              </a:rPr>
              <a:t>Pergama | et </a:t>
            </a:r>
            <a:r>
              <a:rPr lang="it-IT" sz="2200">
                <a:solidFill>
                  <a:srgbClr val="C00000"/>
                </a:solidFill>
                <a:latin typeface="Palatino Linotype" panose="02040502050505030304" pitchFamily="18" charset="0"/>
              </a:rPr>
              <a:t>(c) </a:t>
            </a:r>
            <a:r>
              <a:rPr lang="it-IT" sz="2200">
                <a:latin typeface="Palatino Linotype" panose="02040502050505030304" pitchFamily="18" charset="0"/>
              </a:rPr>
              <a:t>arentem Xanthi cognomine rivom</a:t>
            </a:r>
          </a:p>
          <a:p>
            <a:pPr>
              <a:lnSpc>
                <a:spcPct val="150000"/>
              </a:lnSpc>
            </a:pPr>
            <a:r>
              <a:rPr lang="it-IT" sz="2200" b="1">
                <a:latin typeface="Palatino Linotype" panose="02040502050505030304" pitchFamily="18" charset="0"/>
              </a:rPr>
              <a:t>adgnosco</a:t>
            </a:r>
            <a:r>
              <a:rPr lang="it-IT" sz="2200">
                <a:latin typeface="Palatino Linotype" panose="02040502050505030304" pitchFamily="18" charset="0"/>
              </a:rPr>
              <a:t> </a:t>
            </a:r>
            <a:r>
              <a:rPr lang="it-IT" sz="2200">
                <a:solidFill>
                  <a:srgbClr val="0070C0"/>
                </a:solidFill>
                <a:latin typeface="Palatino Linotype" panose="02040502050505030304" pitchFamily="18" charset="0"/>
              </a:rPr>
              <a:t>||</a:t>
            </a:r>
            <a:r>
              <a:rPr lang="it-IT" sz="2200">
                <a:latin typeface="Palatino Linotype" panose="02040502050505030304" pitchFamily="18" charset="0"/>
              </a:rPr>
              <a:t> </a:t>
            </a:r>
            <a:r>
              <a:rPr lang="it-IT" sz="2200" b="1">
                <a:latin typeface="Palatino Linotype" panose="02040502050505030304" pitchFamily="18" charset="0"/>
              </a:rPr>
              <a:t>(3)</a:t>
            </a:r>
            <a:r>
              <a:rPr lang="it-IT" sz="2200">
                <a:latin typeface="Palatino Linotype" panose="02040502050505030304" pitchFamily="18" charset="0"/>
              </a:rPr>
              <a:t> Scaeaeque </a:t>
            </a:r>
            <a:r>
              <a:rPr lang="it-IT" sz="2200" b="1">
                <a:latin typeface="Palatino Linotype" panose="02040502050505030304" pitchFamily="18" charset="0"/>
              </a:rPr>
              <a:t>amplector</a:t>
            </a:r>
            <a:r>
              <a:rPr lang="it-IT" sz="2200">
                <a:latin typeface="Palatino Linotype" panose="02040502050505030304" pitchFamily="18" charset="0"/>
              </a:rPr>
              <a:t> limina portae.</a:t>
            </a:r>
          </a:p>
        </p:txBody>
      </p:sp>
    </p:spTree>
    <p:extLst>
      <p:ext uri="{BB962C8B-B14F-4D97-AF65-F5344CB8AC3E}">
        <p14:creationId xmlns:p14="http://schemas.microsoft.com/office/powerpoint/2010/main" val="2237184260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848A2013F42A4B986A89A18ADB22D6" ma:contentTypeVersion="4" ma:contentTypeDescription="Creare un nuovo documento." ma:contentTypeScope="" ma:versionID="429938285831c63c346066387f6db74c">
  <xsd:schema xmlns:xsd="http://www.w3.org/2001/XMLSchema" xmlns:xs="http://www.w3.org/2001/XMLSchema" xmlns:p="http://schemas.microsoft.com/office/2006/metadata/properties" xmlns:ns2="98fb4b89-4809-492b-b2e6-53444ab564b8" targetNamespace="http://schemas.microsoft.com/office/2006/metadata/properties" ma:root="true" ma:fieldsID="98224c79740fc9e49c831965087c9173" ns2:_="">
    <xsd:import namespace="98fb4b89-4809-492b-b2e6-53444ab564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fb4b89-4809-492b-b2e6-53444ab564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E7D509-AF51-4C9C-AC98-105196E4B0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0B93CA-F7C3-4233-92DF-C73C4A132A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F81F4FB-86F3-40BE-AC1C-0E1A6D9EED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fb4b89-4809-492b-b2e6-53444ab564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226</TotalTime>
  <Words>252</Words>
  <Application>Microsoft Office PowerPoint</Application>
  <PresentationFormat>Presentazione su schermo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Base</vt:lpstr>
      <vt:lpstr>Retorica e comunicazione nella letteratura latina  Docente: Marco Fernandelli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Retorica e comunicazione nella letteratura latina Lezione 8 – 3 aprile 2020  Docente: Marco Fernandelli</dc:title>
  <dc:creator>Marco Fernandelli</dc:creator>
  <cp:lastModifiedBy>Marco Fernandelli</cp:lastModifiedBy>
  <cp:revision>66</cp:revision>
  <dcterms:created xsi:type="dcterms:W3CDTF">2020-04-03T10:35:22Z</dcterms:created>
  <dcterms:modified xsi:type="dcterms:W3CDTF">2023-03-21T13:58:37Z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0x0101007C848A2013F42A4B986A89A18ADB22D6</vt:lpwstr>
  </property>
</Properties>
</file>