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72" r:id="rId5"/>
    <p:sldId id="266" r:id="rId6"/>
    <p:sldId id="259" r:id="rId7"/>
    <p:sldId id="260" r:id="rId8"/>
    <p:sldId id="261" r:id="rId9"/>
    <p:sldId id="262" r:id="rId10"/>
    <p:sldId id="263" r:id="rId11"/>
    <p:sldId id="264" r:id="rId12"/>
    <p:sldId id="268" r:id="rId13"/>
    <p:sldId id="265" r:id="rId14"/>
    <p:sldId id="269" r:id="rId15"/>
    <p:sldId id="270" r:id="rId16"/>
    <p:sldId id="271" r:id="rId17"/>
    <p:sldId id="273" r:id="rId18"/>
    <p:sldId id="274" r:id="rId19"/>
    <p:sldId id="267" r:id="rId20"/>
    <p:sldId id="275" r:id="rId2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86"/>
  </p:normalViewPr>
  <p:slideViewPr>
    <p:cSldViewPr snapToGrid="0" snapToObjects="1">
      <p:cViewPr varScale="1">
        <p:scale>
          <a:sx n="93" d="100"/>
          <a:sy n="93" d="100"/>
        </p:scale>
        <p:origin x="7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E67684-D900-0242-9917-3F2DF55148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02F78E9-FE3F-714E-B025-E9E727C66D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6C18E65-E89A-AF44-8186-9EF50EFCB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C58E-5CF9-8C41-B55A-B537601C20B8}" type="datetimeFigureOut">
              <a:rPr lang="it-IT" smtClean="0"/>
              <a:t>16/04/21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3B51E8A-EFF0-1346-A9BF-FA58AAE97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1A8C3B9-6EAD-A846-A916-9734451FB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12898-8045-524E-853B-0FD4BE2AF0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814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9DF1C0-07E7-1449-A578-701EF5BF1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37786A8-290F-2544-974D-0D0944E3A5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85DEF16-CDD9-FF46-879C-A935D2A0D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C58E-5CF9-8C41-B55A-B537601C20B8}" type="datetimeFigureOut">
              <a:rPr lang="it-IT" smtClean="0"/>
              <a:t>16/04/21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DD193E5-13BF-E249-B01A-31BF2C087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365AA4D-DDC5-EA4E-9448-91DC938DB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12898-8045-524E-853B-0FD4BE2AF0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1829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B112910-17D3-2643-898C-C91B886F70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E1ACA32-1BB1-324B-BBDA-FF0A69D67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86D136D-E85C-BC4C-A421-61E1F1B37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C58E-5CF9-8C41-B55A-B537601C20B8}" type="datetimeFigureOut">
              <a:rPr lang="it-IT" smtClean="0"/>
              <a:t>16/04/21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00A5BB0-08A9-1548-A5CC-DF6660D52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19C68FC-AB49-9543-9D63-CA2239812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12898-8045-524E-853B-0FD4BE2AF0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3879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F3CFF3-41B6-254F-BCD7-166220076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9126C26-1E6D-D244-904D-0508C2D61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E2CF573-7A25-744B-A242-68CDB412A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C58E-5CF9-8C41-B55A-B537601C20B8}" type="datetimeFigureOut">
              <a:rPr lang="it-IT" smtClean="0"/>
              <a:t>16/04/21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AD0010F-6444-0E45-9A07-4EC6B83DC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54C5A44-C24F-064B-8957-9394C2F8E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12898-8045-524E-853B-0FD4BE2AF0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8102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B65912-8FDB-1847-9081-974DCDABC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AFAE63F-61DC-B346-A7B6-BA111BE77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B44AE0E-21A4-8741-A62F-2AD926AE2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C58E-5CF9-8C41-B55A-B537601C20B8}" type="datetimeFigureOut">
              <a:rPr lang="it-IT" smtClean="0"/>
              <a:t>16/04/21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279E8A9-7EC6-5242-B1FA-75276AA0B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695707D-B4BC-3D4D-A51E-1524BDAA8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12898-8045-524E-853B-0FD4BE2AF0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5682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E9CF41-528B-8244-80A8-3C9CBA91B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528C027-FE19-9F43-89A6-3DEA030585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3B4B7B8-3469-1B40-9D7D-685EA4EC72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6588DE8-3DEB-294E-A17A-D3542FEA3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C58E-5CF9-8C41-B55A-B537601C20B8}" type="datetimeFigureOut">
              <a:rPr lang="it-IT" smtClean="0"/>
              <a:t>16/04/21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392B03F-C182-5949-A0F0-13DB9ED59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DE17E73-EADE-2B49-AFE3-EF9AC87F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12898-8045-524E-853B-0FD4BE2AF0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6861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ADA4D9-7C8C-5C45-AAB0-3D7044F56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072B480-3172-3F45-8DC3-B22CB875E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3E044D4-40F7-5A4F-A510-4ADD590A01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7DD5DCE-EF27-D14B-B73F-888B5ECB58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E3FC67E-2394-6C46-B7AD-7C1519AFD8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2B50C00-B531-9347-BE77-591218D71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C58E-5CF9-8C41-B55A-B537601C20B8}" type="datetimeFigureOut">
              <a:rPr lang="it-IT" smtClean="0"/>
              <a:t>16/04/21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23D65CB-84A9-D241-A685-2A02FF859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63A9945-46BF-6248-9723-24BE420F4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12898-8045-524E-853B-0FD4BE2AF0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9249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B1DA34-D5DD-374A-A5B9-89017E7A4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9EFC98B-4D12-734D-9A28-99F7B0943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C58E-5CF9-8C41-B55A-B537601C20B8}" type="datetimeFigureOut">
              <a:rPr lang="it-IT" smtClean="0"/>
              <a:t>16/04/21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9581C0B-01B3-E44C-B9AF-D8A74DE18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46A016A-8633-C449-9C0F-29BE672C1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12898-8045-524E-853B-0FD4BE2AF0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2530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949168C-0E15-6A4F-A255-FAD945222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C58E-5CF9-8C41-B55A-B537601C20B8}" type="datetimeFigureOut">
              <a:rPr lang="it-IT" smtClean="0"/>
              <a:t>16/04/21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E8CC4EE-CC20-C14B-8E60-46AAEBE2C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82A9943-E162-3A44-9302-F8EB94998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12898-8045-524E-853B-0FD4BE2AF0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3901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99001B-B45D-4349-9809-7BAD5C100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5C49C7B-815E-EA43-97F3-BD115457B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2D05C7D-548A-0A4E-A03E-7925F9D576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6A613A8-DE52-3440-8B72-7ECBA04D7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C58E-5CF9-8C41-B55A-B537601C20B8}" type="datetimeFigureOut">
              <a:rPr lang="it-IT" smtClean="0"/>
              <a:t>16/04/21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13EB207-C754-204B-9247-5865A5BD4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6DD1E94-5C12-8743-AD13-F1693DE9B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12898-8045-524E-853B-0FD4BE2AF0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9436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46A9C3-6C55-1048-911D-AD5F6EC61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17435E8-022A-1F43-BF1B-19B6CB022F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90DA62F-E94E-254F-A99E-3E0F851342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EBAA327-465C-6447-8E30-33A2E370E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C58E-5CF9-8C41-B55A-B537601C20B8}" type="datetimeFigureOut">
              <a:rPr lang="it-IT" smtClean="0"/>
              <a:t>16/04/21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C271AF3-C1DF-3740-8579-98AF44170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5087CB2-15F6-074A-878E-FA46B48B1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12898-8045-524E-853B-0FD4BE2AF0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5562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EA93160-2903-A340-907A-289201F94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56B2B9B-8C7A-EC4F-8A53-422F77B104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2AA7572-3909-744C-8347-967E2AC4B3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FC58E-5CF9-8C41-B55A-B537601C20B8}" type="datetimeFigureOut">
              <a:rPr lang="it-IT" smtClean="0"/>
              <a:t>16/04/21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7840FA-FC78-494E-8137-31124C7AC9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6953A24-AC52-6840-A5D0-5CFC5F7ACA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12898-8045-524E-853B-0FD4BE2AF0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149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5F5866-77CA-7741-B051-7F6ADD1845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7236"/>
            <a:ext cx="9144000" cy="2387600"/>
          </a:xfrm>
        </p:spPr>
        <p:txBody>
          <a:bodyPr/>
          <a:lstStyle/>
          <a:p>
            <a:r>
              <a:rPr lang="it-IT" dirty="0" err="1"/>
              <a:t>Orbitopatia</a:t>
            </a:r>
            <a:r>
              <a:rPr lang="it-IT" dirty="0"/>
              <a:t> Endocrina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F618C6F-6359-0C43-BCC2-84D1729300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09310"/>
            <a:ext cx="9144000" cy="1655762"/>
          </a:xfrm>
        </p:spPr>
        <p:txBody>
          <a:bodyPr/>
          <a:lstStyle/>
          <a:p>
            <a:r>
              <a:rPr lang="it-IT" dirty="0"/>
              <a:t>Roberto Rizzo </a:t>
            </a:r>
          </a:p>
          <a:p>
            <a:r>
              <a:rPr lang="it-IT" dirty="0"/>
              <a:t>Chirurgia </a:t>
            </a:r>
            <a:r>
              <a:rPr lang="it-IT" dirty="0" err="1"/>
              <a:t>Maxillo</a:t>
            </a:r>
            <a:r>
              <a:rPr lang="it-IT" dirty="0"/>
              <a:t> Facciale Trieste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F323175-CD5B-7D4A-8B63-A5CE662F2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700" y="4237759"/>
            <a:ext cx="27686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030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F67A8E-5A30-F142-8A8B-50DD870B2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Orbitopatia</a:t>
            </a:r>
            <a:r>
              <a:rPr lang="it-IT" dirty="0"/>
              <a:t> Basedowiana: diagnosi differenziale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C090670-9F34-FA48-9AAE-0245E0949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273145" cy="4351338"/>
          </a:xfrm>
        </p:spPr>
        <p:txBody>
          <a:bodyPr/>
          <a:lstStyle/>
          <a:p>
            <a:r>
              <a:rPr lang="it-IT" dirty="0" err="1"/>
              <a:t>Meningioma</a:t>
            </a:r>
            <a:endParaRPr lang="it-IT" dirty="0"/>
          </a:p>
          <a:p>
            <a:r>
              <a:rPr lang="it-IT" dirty="0"/>
              <a:t>Miopia</a:t>
            </a:r>
          </a:p>
          <a:p>
            <a:r>
              <a:rPr lang="it-IT" dirty="0"/>
              <a:t>Fistola del seno cavernoso</a:t>
            </a:r>
          </a:p>
          <a:p>
            <a:r>
              <a:rPr lang="it-IT" dirty="0" err="1"/>
              <a:t>Pseudotumor</a:t>
            </a:r>
            <a:r>
              <a:rPr lang="it-IT" dirty="0"/>
              <a:t> infiammatorio</a:t>
            </a:r>
          </a:p>
          <a:p>
            <a:r>
              <a:rPr lang="it-IT" dirty="0"/>
              <a:t>Linfoma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25450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F67A8E-5A30-F142-8A8B-50DD870B2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Orbitopatia</a:t>
            </a:r>
            <a:r>
              <a:rPr lang="it-IT" dirty="0"/>
              <a:t> Basedowiana: diagnosi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C090670-9F34-FA48-9AAE-0245E0949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273145" cy="4351338"/>
          </a:xfrm>
        </p:spPr>
        <p:txBody>
          <a:bodyPr/>
          <a:lstStyle/>
          <a:p>
            <a:r>
              <a:rPr lang="it-IT" dirty="0"/>
              <a:t>Ecografia (utile per </a:t>
            </a:r>
            <a:r>
              <a:rPr lang="it-IT" dirty="0" err="1"/>
              <a:t>dd</a:t>
            </a:r>
            <a:r>
              <a:rPr lang="it-IT" dirty="0"/>
              <a:t> con fistola e </a:t>
            </a:r>
            <a:r>
              <a:rPr lang="it-IT" dirty="0" err="1"/>
              <a:t>pseudotumor</a:t>
            </a:r>
            <a:r>
              <a:rPr lang="it-IT" dirty="0"/>
              <a:t>)</a:t>
            </a:r>
          </a:p>
          <a:p>
            <a:r>
              <a:rPr lang="it-IT" dirty="0"/>
              <a:t>TC</a:t>
            </a:r>
          </a:p>
          <a:p>
            <a:r>
              <a:rPr lang="it-IT" dirty="0"/>
              <a:t>MRI</a:t>
            </a:r>
          </a:p>
          <a:p>
            <a:r>
              <a:rPr lang="it-IT" dirty="0" err="1"/>
              <a:t>Esoftalmometro</a:t>
            </a:r>
            <a:r>
              <a:rPr lang="it-IT" dirty="0"/>
              <a:t> di </a:t>
            </a:r>
            <a:r>
              <a:rPr lang="it-IT" dirty="0" err="1"/>
              <a:t>Hertel</a:t>
            </a: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23401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EA73974-9D82-F646-87CE-C11C39719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150" y="0"/>
            <a:ext cx="77776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81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F67A8E-5A30-F142-8A8B-50DD870B2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Orbitopatia</a:t>
            </a:r>
            <a:r>
              <a:rPr lang="it-IT" dirty="0"/>
              <a:t> Basedowiana: terapia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C090670-9F34-FA48-9AAE-0245E0949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5407"/>
            <a:ext cx="10273145" cy="5027468"/>
          </a:xfrm>
        </p:spPr>
        <p:txBody>
          <a:bodyPr>
            <a:normAutofit fontScale="92500"/>
          </a:bodyPr>
          <a:lstStyle/>
          <a:p>
            <a:r>
              <a:rPr lang="it-IT" dirty="0"/>
              <a:t>Trattamento preventivo riducendo fumo e somministrando selenio quale antiossidante</a:t>
            </a:r>
          </a:p>
          <a:p>
            <a:r>
              <a:rPr lang="it-IT" dirty="0"/>
              <a:t>Steroidi dose iniziale 40-140 mg/kg/die miglioramento del visus in 7-10 gg</a:t>
            </a:r>
          </a:p>
          <a:p>
            <a:r>
              <a:rPr lang="it-IT" dirty="0"/>
              <a:t>Anticorpi monoclonali</a:t>
            </a:r>
          </a:p>
          <a:p>
            <a:r>
              <a:rPr lang="it-IT" dirty="0"/>
              <a:t>Chirurgia solo a malattia stabilizzata e con esoftalmo stabile da almeno 6 mesi (espansione ossea* e/o rimozione tessuto adiposo**)</a:t>
            </a:r>
          </a:p>
          <a:p>
            <a:r>
              <a:rPr lang="it-IT" dirty="0"/>
              <a:t>Radioterapia (rara)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*Espansione ossea rimozione delle pareti laterale, inferiore e mediale</a:t>
            </a:r>
          </a:p>
          <a:p>
            <a:pPr marL="0" indent="0">
              <a:buNone/>
            </a:pPr>
            <a:r>
              <a:rPr lang="it-IT" dirty="0"/>
              <a:t>**Lipectomia intra ed </a:t>
            </a:r>
            <a:r>
              <a:rPr lang="it-IT" dirty="0" err="1"/>
              <a:t>extraconale</a:t>
            </a:r>
            <a:endParaRPr lang="it-IT" dirty="0"/>
          </a:p>
          <a:p>
            <a:endParaRPr lang="it-IT" dirty="0"/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63039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81B3F29-57BD-E643-8EE5-6AA2FA351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150" y="82550"/>
            <a:ext cx="5473700" cy="669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342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CB4CF3-A4F9-D940-963F-885DFDFC6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Scala progressione malattia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1B38BA5-B17C-2546-9EBB-671B80B558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90454"/>
            <a:ext cx="3932237" cy="3811588"/>
          </a:xfrm>
        </p:spPr>
        <p:txBody>
          <a:bodyPr/>
          <a:lstStyle/>
          <a:p>
            <a:r>
              <a:rPr lang="it-IT" dirty="0" err="1"/>
              <a:t>Oftalmopatia</a:t>
            </a:r>
            <a:r>
              <a:rPr lang="it-IT" dirty="0"/>
              <a:t> attiva se: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&gt;3/7 punti alla prima osservazione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&gt;4/10 alla seconda osservazione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06ABC46-D9F8-B947-A140-E6A38C966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9012" y="579004"/>
            <a:ext cx="5283200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438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D160B51-DA9C-E548-A7D8-B56049BB4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127" y="117763"/>
            <a:ext cx="8823746" cy="662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AB853F-D74E-DF43-94C4-519543A58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Three </a:t>
            </a:r>
            <a:r>
              <a:rPr lang="it-IT" dirty="0" err="1"/>
              <a:t>wall</a:t>
            </a:r>
            <a:r>
              <a:rPr lang="it-IT" dirty="0"/>
              <a:t> </a:t>
            </a:r>
            <a:r>
              <a:rPr lang="it-IT" dirty="0" err="1"/>
              <a:t>decompression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162318F-617F-3A48-B319-FA541C43A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654" y="1690688"/>
            <a:ext cx="5620327" cy="463677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E4D97C5-DE77-9445-A455-661E87568CBA}"/>
              </a:ext>
            </a:extLst>
          </p:cNvPr>
          <p:cNvSpPr txBox="1"/>
          <p:nvPr/>
        </p:nvSpPr>
        <p:spPr>
          <a:xfrm>
            <a:off x="7197435" y="2854037"/>
            <a:ext cx="454470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Parete mediale aggredita </a:t>
            </a:r>
            <a:r>
              <a:rPr lang="it-IT" dirty="0" err="1"/>
              <a:t>endoscopicamente</a:t>
            </a:r>
            <a:endParaRPr lang="it-IT" dirty="0"/>
          </a:p>
          <a:p>
            <a:endParaRPr lang="it-IT" dirty="0"/>
          </a:p>
          <a:p>
            <a:r>
              <a:rPr lang="it-IT" dirty="0"/>
              <a:t>Parete inferiore </a:t>
            </a:r>
            <a:r>
              <a:rPr lang="it-IT" dirty="0" err="1"/>
              <a:t>transcongiuntivale</a:t>
            </a:r>
            <a:r>
              <a:rPr lang="it-IT" dirty="0"/>
              <a:t> o </a:t>
            </a:r>
            <a:r>
              <a:rPr lang="it-IT" dirty="0" err="1"/>
              <a:t>subciliare</a:t>
            </a:r>
            <a:endParaRPr lang="it-IT" dirty="0"/>
          </a:p>
          <a:p>
            <a:endParaRPr lang="it-IT" dirty="0"/>
          </a:p>
          <a:p>
            <a:r>
              <a:rPr lang="it-IT" dirty="0"/>
              <a:t>Parete laterale palpebrale superiore</a:t>
            </a:r>
          </a:p>
        </p:txBody>
      </p:sp>
    </p:spTree>
    <p:extLst>
      <p:ext uri="{BB962C8B-B14F-4D97-AF65-F5344CB8AC3E}">
        <p14:creationId xmlns:p14="http://schemas.microsoft.com/office/powerpoint/2010/main" val="1374366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5568A5C-34BB-8D44-A61B-80F8CE142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350" y="349250"/>
            <a:ext cx="7353300" cy="615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876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5EF1D00-6A33-EB46-85FC-7F86AE7AC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350" y="237836"/>
            <a:ext cx="8623300" cy="29464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90C97CB-F01A-CA4C-B031-CEEDE1411C47}"/>
              </a:ext>
            </a:extLst>
          </p:cNvPr>
          <p:cNvSpPr txBox="1"/>
          <p:nvPr/>
        </p:nvSpPr>
        <p:spPr>
          <a:xfrm>
            <a:off x="1163781" y="4516582"/>
            <a:ext cx="10347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All’espansione ossea e/o rimozione del tessuto adiposo può far seguito un intervento per la correzione dello </a:t>
            </a:r>
          </a:p>
          <a:p>
            <a:r>
              <a:rPr lang="it-IT" dirty="0"/>
              <a:t>Strabismo ed uno per la correzione delle borse palpebrali </a:t>
            </a:r>
          </a:p>
        </p:txBody>
      </p:sp>
    </p:spTree>
    <p:extLst>
      <p:ext uri="{BB962C8B-B14F-4D97-AF65-F5344CB8AC3E}">
        <p14:creationId xmlns:p14="http://schemas.microsoft.com/office/powerpoint/2010/main" val="1394457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4840B2-BCC9-544C-982E-97F3D0A40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Orbitopatia</a:t>
            </a:r>
            <a:r>
              <a:rPr lang="it-IT" dirty="0"/>
              <a:t> Basedowiana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08366D9-6BB5-4D45-8EFF-8412B0F26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1835 </a:t>
            </a:r>
            <a:r>
              <a:rPr lang="it-IT" dirty="0" err="1"/>
              <a:t>Graves</a:t>
            </a:r>
            <a:r>
              <a:rPr lang="it-IT" dirty="0"/>
              <a:t> (UK)</a:t>
            </a:r>
          </a:p>
          <a:p>
            <a:r>
              <a:rPr lang="it-IT" dirty="0"/>
              <a:t>1840 Von </a:t>
            </a:r>
            <a:r>
              <a:rPr lang="it-IT" dirty="0" err="1"/>
              <a:t>Basedow</a:t>
            </a:r>
            <a:r>
              <a:rPr lang="it-IT" dirty="0"/>
              <a:t> (D)</a:t>
            </a:r>
          </a:p>
          <a:p>
            <a:r>
              <a:rPr lang="it-IT" dirty="0"/>
              <a:t>Triade di </a:t>
            </a:r>
            <a:r>
              <a:rPr lang="it-IT" dirty="0" err="1"/>
              <a:t>Merseburger</a:t>
            </a:r>
            <a:r>
              <a:rPr lang="it-IT" dirty="0"/>
              <a:t> (esoftalmo, gozzo, tachicardia)</a:t>
            </a:r>
          </a:p>
          <a:p>
            <a:r>
              <a:rPr lang="it-IT" dirty="0"/>
              <a:t>Malattia autoimmune da autoanticorpi che stimolano una reazione generale fibroblastica coinvolgente muscoli e tessuto adiposo orbitario ma anche della </a:t>
            </a:r>
            <a:r>
              <a:rPr lang="it-IT" dirty="0" err="1"/>
              <a:t>ghiamdola</a:t>
            </a:r>
            <a:r>
              <a:rPr lang="it-IT" dirty="0"/>
              <a:t> tiroide e dei tessuti molli pretibiali.</a:t>
            </a:r>
          </a:p>
          <a:p>
            <a:r>
              <a:rPr lang="it-IT" dirty="0"/>
              <a:t>Evoluzione cronica con possibile deviazione «maligna»</a:t>
            </a:r>
          </a:p>
        </p:txBody>
      </p:sp>
    </p:spTree>
    <p:extLst>
      <p:ext uri="{BB962C8B-B14F-4D97-AF65-F5344CB8AC3E}">
        <p14:creationId xmlns:p14="http://schemas.microsoft.com/office/powerpoint/2010/main" val="1794186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8486A8-B003-DB40-A338-D05297FD8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Consensus</a:t>
            </a:r>
            <a:r>
              <a:rPr lang="it-IT" dirty="0"/>
              <a:t> Conference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C1C2CB1-690D-F74F-A74A-EA7ECE91B5C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it-IT" dirty="0"/>
              <a:t>Tutti i pazienti vanno inviati a centri di riferimento</a:t>
            </a:r>
          </a:p>
          <a:p>
            <a:r>
              <a:rPr lang="it-IT" dirty="0"/>
              <a:t>Vanno invitati a smettere di fumare</a:t>
            </a:r>
          </a:p>
          <a:p>
            <a:r>
              <a:rPr lang="it-IT" dirty="0"/>
              <a:t>Vanno trattati per riportarli in </a:t>
            </a:r>
            <a:r>
              <a:rPr lang="it-IT" dirty="0" err="1"/>
              <a:t>eutiroidismo</a:t>
            </a:r>
            <a:endParaRPr lang="it-IT" dirty="0"/>
          </a:p>
          <a:p>
            <a:r>
              <a:rPr lang="it-IT" dirty="0"/>
              <a:t>Se riduzione del visus immediata terapia steroidea con chirurgia se non risposta in 2 settimane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3D7F2B5-7B90-1B44-AEBE-8D062EE3D49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it-IT" dirty="0"/>
              <a:t>Trattamento di scelta steroideo se l’</a:t>
            </a:r>
            <a:r>
              <a:rPr lang="it-IT" dirty="0" err="1"/>
              <a:t>orbitopatia</a:t>
            </a:r>
            <a:r>
              <a:rPr lang="it-IT" dirty="0"/>
              <a:t> è attiva</a:t>
            </a:r>
          </a:p>
          <a:p>
            <a:r>
              <a:rPr lang="it-IT" dirty="0"/>
              <a:t>Trattamento chirurgico se l’</a:t>
            </a:r>
            <a:r>
              <a:rPr lang="it-IT" dirty="0" err="1"/>
              <a:t>orbitopatia</a:t>
            </a:r>
            <a:r>
              <a:rPr lang="it-IT" dirty="0"/>
              <a:t> è stabilizzata</a:t>
            </a:r>
          </a:p>
          <a:p>
            <a:r>
              <a:rPr lang="it-IT" dirty="0"/>
              <a:t>Se l’</a:t>
            </a:r>
            <a:r>
              <a:rPr lang="it-IT" dirty="0" err="1"/>
              <a:t>orbitopatia</a:t>
            </a:r>
            <a:r>
              <a:rPr lang="it-IT" dirty="0"/>
              <a:t> è moderata ma il paziente lamenta una ridotta qualità di vita vi è indicazione chirurgica.</a:t>
            </a:r>
          </a:p>
        </p:txBody>
      </p:sp>
    </p:spTree>
    <p:extLst>
      <p:ext uri="{BB962C8B-B14F-4D97-AF65-F5344CB8AC3E}">
        <p14:creationId xmlns:p14="http://schemas.microsoft.com/office/powerpoint/2010/main" val="3994404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F67A8E-5A30-F142-8A8B-50DD870B2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Orbitopatia</a:t>
            </a:r>
            <a:r>
              <a:rPr lang="it-IT" dirty="0"/>
              <a:t> Basedowiana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C090670-9F34-FA48-9AAE-0245E09496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Infiltrato linfocitario, edema e proliferazione di tessuto fibroso </a:t>
            </a:r>
            <a:r>
              <a:rPr lang="it-IT" dirty="0" err="1"/>
              <a:t>endoorbitario</a:t>
            </a:r>
            <a:r>
              <a:rPr lang="it-IT" dirty="0"/>
              <a:t> a carico del grasso extra ed </a:t>
            </a:r>
            <a:r>
              <a:rPr lang="it-IT" dirty="0" err="1"/>
              <a:t>endoconale</a:t>
            </a:r>
            <a:r>
              <a:rPr lang="it-IT" dirty="0"/>
              <a:t>, dei muscoli estrinseci dell’orbita, del nervo ottico e talvolta della ghiandola lacrimale.</a:t>
            </a:r>
          </a:p>
          <a:p>
            <a:r>
              <a:rPr lang="it-IT" dirty="0"/>
              <a:t>Gli effetti sull’orbita si presentano come infiltrativi (quelli sopra) e non infiltrativi (spasmo del muscolo elevatore della palpebra, mancata coordinazione tra movimenti oculari e palpebra superiore)</a:t>
            </a:r>
          </a:p>
          <a:p>
            <a:r>
              <a:rPr lang="it-IT" dirty="0"/>
              <a:t>Le donne sono colpite 5 volte più degli uomini, particolarmente nella terza e quarta decade.</a:t>
            </a:r>
          </a:p>
        </p:txBody>
      </p:sp>
    </p:spTree>
    <p:extLst>
      <p:ext uri="{BB962C8B-B14F-4D97-AF65-F5344CB8AC3E}">
        <p14:creationId xmlns:p14="http://schemas.microsoft.com/office/powerpoint/2010/main" val="67059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0F3A249-B97D-9648-BD78-61AD5A9EE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2159000"/>
            <a:ext cx="108458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884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86DDF4C-A513-9A4B-B449-71F9C4485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028" y="429491"/>
            <a:ext cx="10977238" cy="601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94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F67A8E-5A30-F142-8A8B-50DD870B2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Orbitopatia</a:t>
            </a:r>
            <a:r>
              <a:rPr lang="it-IT" dirty="0"/>
              <a:t> Basedowiana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C090670-9F34-FA48-9AAE-0245E09496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Il fumo e l’appartenenza agli </a:t>
            </a:r>
            <a:r>
              <a:rPr lang="it-IT" dirty="0" err="1"/>
              <a:t>istotipi</a:t>
            </a:r>
            <a:r>
              <a:rPr lang="it-IT" dirty="0"/>
              <a:t> HLA-DR3 e HLA-B8 sono ritenuti fattori favorenti.</a:t>
            </a:r>
          </a:p>
          <a:p>
            <a:r>
              <a:rPr lang="it-IT" dirty="0"/>
              <a:t>Esoftalmo è presente nel 40% dei pazienti con malattia di </a:t>
            </a:r>
            <a:r>
              <a:rPr lang="it-IT" dirty="0" err="1"/>
              <a:t>Basedow</a:t>
            </a:r>
            <a:r>
              <a:rPr lang="it-IT" dirty="0"/>
              <a:t>, nell’80% con ipertiroidismo, ma nel 20% dei casi con </a:t>
            </a:r>
            <a:r>
              <a:rPr lang="it-IT" dirty="0" err="1"/>
              <a:t>eutiroidismo</a:t>
            </a:r>
            <a:r>
              <a:rPr lang="it-IT" dirty="0"/>
              <a:t>.</a:t>
            </a:r>
          </a:p>
          <a:p>
            <a:r>
              <a:rPr lang="it-IT" dirty="0"/>
              <a:t>Il grado di esoftalmo non è correlato a quello di tireotossicosi; esso può sia precedere che seguire la comparsi dei sintomi clinici</a:t>
            </a:r>
          </a:p>
          <a:p>
            <a:r>
              <a:rPr lang="it-IT" dirty="0"/>
              <a:t>L’aumento di volume dei tessuti </a:t>
            </a:r>
            <a:r>
              <a:rPr lang="it-IT" dirty="0" err="1"/>
              <a:t>intraconali</a:t>
            </a:r>
            <a:r>
              <a:rPr lang="it-IT" dirty="0"/>
              <a:t> determina un aumento della pressione </a:t>
            </a:r>
            <a:r>
              <a:rPr lang="it-IT" dirty="0" err="1"/>
              <a:t>endoorbitaria</a:t>
            </a:r>
            <a:r>
              <a:rPr lang="it-IT" dirty="0"/>
              <a:t> e un difetto di scarico venoso </a:t>
            </a:r>
            <a:r>
              <a:rPr lang="it-IT" dirty="0" err="1"/>
              <a:t>delaa</a:t>
            </a:r>
            <a:r>
              <a:rPr lang="it-IT" dirty="0"/>
              <a:t> vena oftalmica.</a:t>
            </a:r>
          </a:p>
        </p:txBody>
      </p:sp>
    </p:spTree>
    <p:extLst>
      <p:ext uri="{BB962C8B-B14F-4D97-AF65-F5344CB8AC3E}">
        <p14:creationId xmlns:p14="http://schemas.microsoft.com/office/powerpoint/2010/main" val="2548816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F67A8E-5A30-F142-8A8B-50DD870B2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Orbitopatia</a:t>
            </a:r>
            <a:r>
              <a:rPr lang="it-IT" dirty="0"/>
              <a:t> Basedowiana: sintomi e segni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C090670-9F34-FA48-9AAE-0245E09496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Edema delle palpebre</a:t>
            </a:r>
          </a:p>
          <a:p>
            <a:r>
              <a:rPr lang="it-IT" dirty="0"/>
              <a:t>Congiuntivite</a:t>
            </a:r>
          </a:p>
          <a:p>
            <a:r>
              <a:rPr lang="it-IT" dirty="0"/>
              <a:t>Fotofobia</a:t>
            </a:r>
          </a:p>
          <a:p>
            <a:r>
              <a:rPr lang="it-IT" dirty="0" err="1"/>
              <a:t>Chemosi</a:t>
            </a:r>
            <a:r>
              <a:rPr lang="it-IT" dirty="0"/>
              <a:t> congiuntivale</a:t>
            </a:r>
          </a:p>
          <a:p>
            <a:r>
              <a:rPr lang="it-IT" dirty="0"/>
              <a:t>Lagoftalmo</a:t>
            </a:r>
          </a:p>
          <a:p>
            <a:r>
              <a:rPr lang="it-IT" dirty="0"/>
              <a:t>Cefalea</a:t>
            </a:r>
          </a:p>
          <a:p>
            <a:r>
              <a:rPr lang="it-IT" dirty="0"/>
              <a:t>Prolasso della ghiandola lacrimale</a:t>
            </a:r>
          </a:p>
          <a:p>
            <a:r>
              <a:rPr lang="it-IT" dirty="0"/>
              <a:t>Diplopia in tutte la posizioni di sguardo</a:t>
            </a:r>
          </a:p>
        </p:txBody>
      </p:sp>
    </p:spTree>
    <p:extLst>
      <p:ext uri="{BB962C8B-B14F-4D97-AF65-F5344CB8AC3E}">
        <p14:creationId xmlns:p14="http://schemas.microsoft.com/office/powerpoint/2010/main" val="971466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F67A8E-5A30-F142-8A8B-50DD870B2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Orbitopatia</a:t>
            </a:r>
            <a:r>
              <a:rPr lang="it-IT" dirty="0"/>
              <a:t> Basedowiana: sintomi e segni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C090670-9F34-FA48-9AAE-0245E0949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97036" cy="4351338"/>
          </a:xfrm>
        </p:spPr>
        <p:txBody>
          <a:bodyPr/>
          <a:lstStyle/>
          <a:p>
            <a:r>
              <a:rPr lang="it-IT" dirty="0"/>
              <a:t>Cheratite</a:t>
            </a:r>
          </a:p>
          <a:p>
            <a:r>
              <a:rPr lang="it-IT" dirty="0"/>
              <a:t>Ulcerazioni corneali</a:t>
            </a:r>
          </a:p>
          <a:p>
            <a:r>
              <a:rPr lang="it-IT" dirty="0"/>
              <a:t>Degenerazioni corneali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633ECB5-CB68-A44A-B614-13D30EE6A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5808" y="2041958"/>
            <a:ext cx="6472863" cy="277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51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F67A8E-5A30-F142-8A8B-50DD870B2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Orbitopatia</a:t>
            </a:r>
            <a:r>
              <a:rPr lang="it-IT" dirty="0"/>
              <a:t> Basedowiana: complicanze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C090670-9F34-FA48-9AAE-0245E0949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273145" cy="4351338"/>
          </a:xfrm>
        </p:spPr>
        <p:txBody>
          <a:bodyPr/>
          <a:lstStyle/>
          <a:p>
            <a:r>
              <a:rPr lang="it-IT" dirty="0"/>
              <a:t>Neuropatia ottica con perdita del visus in meno del 5% dei casi in particolari anziani e diabetici</a:t>
            </a:r>
          </a:p>
        </p:txBody>
      </p:sp>
    </p:spTree>
    <p:extLst>
      <p:ext uri="{BB962C8B-B14F-4D97-AF65-F5344CB8AC3E}">
        <p14:creationId xmlns:p14="http://schemas.microsoft.com/office/powerpoint/2010/main" val="38921928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533</Words>
  <Application>Microsoft Macintosh PowerPoint</Application>
  <PresentationFormat>Widescreen</PresentationFormat>
  <Paragraphs>74</Paragraphs>
  <Slides>20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Tema di Office</vt:lpstr>
      <vt:lpstr>Orbitopatia Endocrina</vt:lpstr>
      <vt:lpstr>Orbitopatia Basedowiana</vt:lpstr>
      <vt:lpstr>Orbitopatia Basedowiana</vt:lpstr>
      <vt:lpstr>Presentazione standard di PowerPoint</vt:lpstr>
      <vt:lpstr>Presentazione standard di PowerPoint</vt:lpstr>
      <vt:lpstr>Orbitopatia Basedowiana</vt:lpstr>
      <vt:lpstr>Orbitopatia Basedowiana: sintomi e segni</vt:lpstr>
      <vt:lpstr>Orbitopatia Basedowiana: sintomi e segni</vt:lpstr>
      <vt:lpstr>Orbitopatia Basedowiana: complicanze</vt:lpstr>
      <vt:lpstr>Orbitopatia Basedowiana: diagnosi differenziale</vt:lpstr>
      <vt:lpstr>Orbitopatia Basedowiana: diagnosi</vt:lpstr>
      <vt:lpstr>Presentazione standard di PowerPoint</vt:lpstr>
      <vt:lpstr>Orbitopatia Basedowiana: terapia</vt:lpstr>
      <vt:lpstr>Presentazione standard di PowerPoint</vt:lpstr>
      <vt:lpstr>Scala progressione malattia</vt:lpstr>
      <vt:lpstr>Presentazione standard di PowerPoint</vt:lpstr>
      <vt:lpstr>Three wall decompression</vt:lpstr>
      <vt:lpstr>Presentazione standard di PowerPoint</vt:lpstr>
      <vt:lpstr>Presentazione standard di PowerPoint</vt:lpstr>
      <vt:lpstr>Consensus Conference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Orbitopatia Endocrina</dc:title>
  <dc:creator>Microsoft Office User</dc:creator>
  <cp:lastModifiedBy>Microsoft Office User</cp:lastModifiedBy>
  <cp:revision>18</cp:revision>
  <dcterms:created xsi:type="dcterms:W3CDTF">2021-04-15T08:25:28Z</dcterms:created>
  <dcterms:modified xsi:type="dcterms:W3CDTF">2021-04-16T08:52:54Z</dcterms:modified>
</cp:coreProperties>
</file>