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7" r:id="rId1"/>
  </p:sldMasterIdLst>
  <p:notesMasterIdLst>
    <p:notesMasterId r:id="rId18"/>
  </p:notesMasterIdLst>
  <p:sldIdLst>
    <p:sldId id="256" r:id="rId2"/>
    <p:sldId id="262" r:id="rId3"/>
    <p:sldId id="257" r:id="rId4"/>
    <p:sldId id="259" r:id="rId5"/>
    <p:sldId id="260" r:id="rId6"/>
    <p:sldId id="261" r:id="rId7"/>
    <p:sldId id="258" r:id="rId8"/>
    <p:sldId id="264" r:id="rId9"/>
    <p:sldId id="266" r:id="rId10"/>
    <p:sldId id="265" r:id="rId11"/>
    <p:sldId id="268" r:id="rId12"/>
    <p:sldId id="270" r:id="rId13"/>
    <p:sldId id="269" r:id="rId14"/>
    <p:sldId id="267" r:id="rId15"/>
    <p:sldId id="271" r:id="rId16"/>
    <p:sldId id="272" r:id="rId17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705"/>
  </p:normalViewPr>
  <p:slideViewPr>
    <p:cSldViewPr snapToGrid="0" snapToObjects="1">
      <p:cViewPr>
        <p:scale>
          <a:sx n="100" d="100"/>
          <a:sy n="100" d="100"/>
        </p:scale>
        <p:origin x="904" y="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802876-4B35-5542-887D-D524159F491A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1B286B-E391-F14E-B58F-295232AADC8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224332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348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387190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643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4759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it-IT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328396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425210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36982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6463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61331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33258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600772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
Secondo livello
Terzo livello
Quarto livello
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37D0E34-1ECB-5444-BD3E-69484C495800}" type="datetimeFigureOut">
              <a:rPr lang="it-IT" smtClean="0"/>
              <a:t>21/03/23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it-IT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  <p:txBody>
            <a:bodyPr lIns="0" tIns="0" rIns="0" bIns="0"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ckwell Extra Bold" pitchFamily="18" charset="0"/>
                <a:ea typeface="+mn-ea"/>
                <a:cs typeface="+mn-cs"/>
              </a:endParaRPr>
            </a:p>
          </p:txBody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F22D769A-F634-AA42-8679-B54091E1F20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96865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hyperlink" Target="https://sdgs.un.org/conferences/water2023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9F72A09-70BD-4F44-B969-2EBBF678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552668"/>
          </a:xfrm>
        </p:spPr>
        <p:txBody>
          <a:bodyPr>
            <a:normAutofit fontScale="90000"/>
          </a:bodyPr>
          <a:lstStyle/>
          <a:p>
            <a:r>
              <a:rPr lang="it-IT" b="1" cap="small" dirty="0"/>
              <a:t>Geografia</a:t>
            </a:r>
            <a:r>
              <a:rPr lang="it-IT" dirty="0"/>
              <a:t> (LE006) </a:t>
            </a:r>
            <a:br>
              <a:rPr lang="it-IT" dirty="0"/>
            </a:br>
            <a:br>
              <a:rPr lang="it-IT" dirty="0"/>
            </a:br>
            <a:r>
              <a:rPr lang="it-IT" sz="4000" dirty="0"/>
              <a:t>Corso di Studio </a:t>
            </a:r>
            <a:br>
              <a:rPr lang="it-IT" sz="4000" dirty="0"/>
            </a:br>
            <a:r>
              <a:rPr lang="it-IT" sz="4000" b="1" dirty="0"/>
              <a:t>LE01 - DISCIPLINE STORICHE E FILOSOFICHE</a:t>
            </a:r>
            <a:br>
              <a:rPr lang="it-IT" sz="4000" b="1" dirty="0"/>
            </a:br>
            <a:r>
              <a:rPr lang="it-IT" sz="4000" b="1" dirty="0"/>
              <a:t>LE04 – Lingue e </a:t>
            </a:r>
            <a:r>
              <a:rPr lang="it-IT" sz="4000" b="1"/>
              <a:t>letterature straniere </a:t>
            </a:r>
            <a:endParaRPr lang="it-IT" sz="4000" dirty="0"/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C78CD909-0C5A-6A42-A155-018BFBEE21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33848" y="5118995"/>
            <a:ext cx="9144000" cy="1655762"/>
          </a:xfrm>
        </p:spPr>
        <p:txBody>
          <a:bodyPr/>
          <a:lstStyle/>
          <a:p>
            <a:r>
              <a:rPr lang="it-IT" dirty="0" err="1"/>
              <a:t>a.a</a:t>
            </a:r>
            <a:r>
              <a:rPr lang="it-IT" dirty="0"/>
              <a:t>. 2022-2023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9AB6D40-5966-5446-85EB-0E1430A47B86}"/>
              </a:ext>
            </a:extLst>
          </p:cNvPr>
          <p:cNvSpPr txBox="1"/>
          <p:nvPr/>
        </p:nvSpPr>
        <p:spPr>
          <a:xfrm>
            <a:off x="10873946" y="4490365"/>
            <a:ext cx="1157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/>
              <a:t>Ppt 13 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9174034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E09C34E-A324-284C-8590-BF835C5EE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500" y="482600"/>
            <a:ext cx="11264899" cy="6375400"/>
          </a:xfrm>
        </p:spPr>
        <p:txBody>
          <a:bodyPr>
            <a:noAutofit/>
          </a:bodyPr>
          <a:lstStyle/>
          <a:p>
            <a:r>
              <a:rPr lang="it-IT" sz="2400" dirty="0"/>
              <a:t>Fra il 22 e il 24 marzo 2023 il mondo si riunirà in occasione della Conferenza ONU 2023 sull'acqua convocata dall'Assemblea generale delle Nazioni Unite. I parametri dei risultati della Conferenza ONU sull'acqua 2023 sono descritti nella risoluzione 75/212 dell'Assemblea generale. Il documento finale della Conferenza è una sintesi dei suoi lavori.  </a:t>
            </a:r>
          </a:p>
          <a:p>
            <a:r>
              <a:rPr lang="it-IT" sz="2400" dirty="0"/>
              <a:t>Abbiamo bisogno di impegni, promesse e azioni chiare, in tutti i nostri settori, industrie e interessi, che uniscano le nazioni, le parti interessate e i professionisti su azioni che aiutino a realizzare le azioni per l'acqua dell'Agenda 2030 per lo sviluppo sostenibile, azioni che possono essere scalate e replicate negli anni a venire. </a:t>
            </a:r>
          </a:p>
          <a:p>
            <a:r>
              <a:rPr lang="it-IT" sz="2400" dirty="0"/>
              <a:t>Tali impegni saranno raccolti nell'Agenda d'azione per l'acqua, un altro risultato chiave della Conferenza. L'accento dovrebbe essere posto sull'accelerazione dell'attuazione e sul miglioramento dell'impatto verso il raggiungimento dell'SDG 6 e di altri obiettivi e traguardi legati all'acqua, con attenzione a contenuti, processi e strutture. </a:t>
            </a:r>
          </a:p>
          <a:p>
            <a:r>
              <a:rPr lang="it-IT" sz="2400" dirty="0"/>
              <a:t>Le sfide attuali e future nel campo dell'acqua richiedono idee innovative e trasformative e un approccio "oltre il business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usual</a:t>
            </a:r>
            <a:r>
              <a:rPr lang="it-IT" sz="2400" dirty="0"/>
              <a:t>".</a:t>
            </a:r>
          </a:p>
        </p:txBody>
      </p:sp>
    </p:spTree>
    <p:extLst>
      <p:ext uri="{BB962C8B-B14F-4D97-AF65-F5344CB8AC3E}">
        <p14:creationId xmlns:p14="http://schemas.microsoft.com/office/powerpoint/2010/main" val="19387111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6214977F-A681-5D47-91FB-56266523E8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2667" y="290619"/>
            <a:ext cx="6221131" cy="6416011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2D93DF1F-E99C-E848-9308-7F808AA42D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3798" y="978568"/>
            <a:ext cx="5918201" cy="1427506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E57ED357-EF8F-FD4D-94F8-FB9DF0B772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73799" y="2986107"/>
            <a:ext cx="5636829" cy="1820334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680DEBF-8FF6-D749-87A3-575D0F3E0BF0}"/>
              </a:ext>
            </a:extLst>
          </p:cNvPr>
          <p:cNvSpPr txBox="1"/>
          <p:nvPr/>
        </p:nvSpPr>
        <p:spPr>
          <a:xfrm>
            <a:off x="7271327" y="6184899"/>
            <a:ext cx="47486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Stampa 14 marzo 023</a:t>
            </a:r>
          </a:p>
        </p:txBody>
      </p:sp>
    </p:spTree>
    <p:extLst>
      <p:ext uri="{BB962C8B-B14F-4D97-AF65-F5344CB8AC3E}">
        <p14:creationId xmlns:p14="http://schemas.microsoft.com/office/powerpoint/2010/main" val="14169842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D2DD300B-91FC-A84A-9B7E-EC4BE006FFE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55116" y="244759"/>
            <a:ext cx="4727284" cy="5391863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7F99816C-9A95-DD4B-B181-214FE553C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5564" y="373487"/>
            <a:ext cx="4873336" cy="5134408"/>
          </a:xfrm>
          <a:prstGeom prst="rect">
            <a:avLst/>
          </a:prstGeom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id="{3779D6F5-9FBE-B641-8EE6-DA854BC78456}"/>
              </a:ext>
            </a:extLst>
          </p:cNvPr>
          <p:cNvSpPr txBox="1"/>
          <p:nvPr/>
        </p:nvSpPr>
        <p:spPr>
          <a:xfrm>
            <a:off x="3418609" y="5850082"/>
            <a:ext cx="43745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La Repubblica 14 marzo 023</a:t>
            </a:r>
          </a:p>
        </p:txBody>
      </p:sp>
    </p:spTree>
    <p:extLst>
      <p:ext uri="{BB962C8B-B14F-4D97-AF65-F5344CB8AC3E}">
        <p14:creationId xmlns:p14="http://schemas.microsoft.com/office/powerpoint/2010/main" val="592061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C442F9C9-2937-8649-8E9F-86C22AA85A8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74857" y="809914"/>
            <a:ext cx="9956800" cy="18288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B5235305-9E41-164D-8436-78E7F18B697D}"/>
              </a:ext>
            </a:extLst>
          </p:cNvPr>
          <p:cNvSpPr txBox="1"/>
          <p:nvPr/>
        </p:nvSpPr>
        <p:spPr>
          <a:xfrm>
            <a:off x="1193800" y="3215409"/>
            <a:ext cx="10287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/>
              <a:t>Piemonte: -85% piovosità rispetto media ultimi 30 anni</a:t>
            </a:r>
          </a:p>
          <a:p>
            <a:r>
              <a:rPr lang="it-IT" sz="2400" dirty="0"/>
              <a:t>Lombardia: Lago Garda pieno al 25%; lago Maggiore al 41,5%</a:t>
            </a:r>
          </a:p>
          <a:p>
            <a:r>
              <a:rPr lang="it-IT" sz="2400" dirty="0"/>
              <a:t>Emilia Romagna: - 80% precipitazioni rispetto alla media 1991-2000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6E61A3-A019-E84E-9017-D50249154C7F}"/>
              </a:ext>
            </a:extLst>
          </p:cNvPr>
          <p:cNvSpPr txBox="1"/>
          <p:nvPr/>
        </p:nvSpPr>
        <p:spPr>
          <a:xfrm>
            <a:off x="1517073" y="5299364"/>
            <a:ext cx="36264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Il </a:t>
            </a:r>
            <a:r>
              <a:rPr lang="it-IT" dirty="0" err="1"/>
              <a:t>Fattoquotidiano</a:t>
            </a:r>
            <a:r>
              <a:rPr lang="it-IT" dirty="0"/>
              <a:t> 19 marzo 023</a:t>
            </a:r>
          </a:p>
        </p:txBody>
      </p:sp>
    </p:spTree>
    <p:extLst>
      <p:ext uri="{BB962C8B-B14F-4D97-AF65-F5344CB8AC3E}">
        <p14:creationId xmlns:p14="http://schemas.microsoft.com/office/powerpoint/2010/main" val="6625076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B5517C4-33E2-3F4F-B5B4-626340F29E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848" y="6174232"/>
            <a:ext cx="4104824" cy="556768"/>
          </a:xfrm>
        </p:spPr>
        <p:txBody>
          <a:bodyPr>
            <a:normAutofit/>
          </a:bodyPr>
          <a:lstStyle/>
          <a:p>
            <a:r>
              <a:rPr lang="it-IT" sz="2000" dirty="0"/>
              <a:t>Messaggero veneto 22 giugno 2022</a:t>
            </a:r>
          </a:p>
        </p:txBody>
      </p:sp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B28A781C-C127-6F42-A066-6DEFD71D36F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14531" y="1587445"/>
            <a:ext cx="4793102" cy="1276350"/>
          </a:xfr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174F10B2-84A3-0549-8696-84937C275F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5301" y="3071448"/>
            <a:ext cx="4031034" cy="2195627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10AB96F1-19CE-2A4C-9D1D-D89FDD63B1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31" y="3201347"/>
            <a:ext cx="4360141" cy="1935830"/>
          </a:xfrm>
          <a:prstGeom prst="rect">
            <a:avLst/>
          </a:prstGeom>
        </p:spPr>
      </p:pic>
      <p:pic>
        <p:nvPicPr>
          <p:cNvPr id="11" name="Immagine 10">
            <a:extLst>
              <a:ext uri="{FF2B5EF4-FFF2-40B4-BE49-F238E27FC236}">
                <a16:creationId xmlns:a16="http://schemas.microsoft.com/office/drawing/2014/main" id="{14B94A0C-59C7-C943-AABD-C824ED73E3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7701" y="1587445"/>
            <a:ext cx="4020128" cy="60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7857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egnaposto contenuto 8">
            <a:extLst>
              <a:ext uri="{FF2B5EF4-FFF2-40B4-BE49-F238E27FC236}">
                <a16:creationId xmlns:a16="http://schemas.microsoft.com/office/drawing/2014/main" id="{0E65F9F8-F220-8A45-9302-C0491F4F49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10326" y="96180"/>
            <a:ext cx="6851073" cy="3692237"/>
          </a:xfr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C5D9145F-FC0C-5C45-99BA-BEF26782F5DA}"/>
              </a:ext>
            </a:extLst>
          </p:cNvPr>
          <p:cNvSpPr txBox="1"/>
          <p:nvPr/>
        </p:nvSpPr>
        <p:spPr>
          <a:xfrm>
            <a:off x="542221" y="4141355"/>
            <a:ext cx="1074461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«Guardando gli scatti mi sono trovato di fronte un'autostrada di ghiaia. Non trovo altra definizione calzante. Vedere a marzo il Tagliamento in questo stato, che ordinariamente potrebbe verificarsi a metà agosto, è sconcertante ed estremamente allarmante. Non parlerei di situazione drammatica se, appunto, fossimo in estate avanzata, ma pensare che[questa sia la situazione] a primavera non ancora iniziata, con le nevi in pieno scioglimento, è un presagio sinistro»… «E teniamo presente che non siamo ancora nella fase delle irrigazioni delle colture, né in quella in cui le temperature acuiscono l'evaporazione. Figurarsi quando arriveremo a 30/35°»</a:t>
            </a:r>
          </a:p>
          <a:p>
            <a:endParaRPr lang="it-IT" dirty="0"/>
          </a:p>
          <a:p>
            <a:r>
              <a:rPr lang="it-IT" sz="1400" dirty="0" err="1"/>
              <a:t>Messaggeroveneto</a:t>
            </a:r>
            <a:r>
              <a:rPr lang="it-IT" sz="1400" dirty="0"/>
              <a:t> 13 marzo 023</a:t>
            </a:r>
          </a:p>
        </p:txBody>
      </p:sp>
    </p:spTree>
    <p:extLst>
      <p:ext uri="{BB962C8B-B14F-4D97-AF65-F5344CB8AC3E}">
        <p14:creationId xmlns:p14="http://schemas.microsoft.com/office/powerpoint/2010/main" val="18192658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CC096EB2-B24D-864C-B664-B862E412F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05345" y="4343400"/>
            <a:ext cx="9922903" cy="2514600"/>
          </a:xfrm>
        </p:spPr>
        <p:txBody>
          <a:bodyPr/>
          <a:lstStyle/>
          <a:p>
            <a:r>
              <a:rPr lang="it-IT" dirty="0"/>
              <a:t>«Negli anni Sessanta nei tre mesi estivi cadevano quasi 500 millimetri di pioggia, tra gli anni Settanta e Novanta si è sempre rimasti tra i 300 e i 400 millimetri, addirittura nel primo decennio di questo secolo si è tornati a sfiorare i 400 millimetri, mentre tra il 2010 e il 2020 siamo rimasti, anche se di poco, sopra la soglia dei 300 millimetri. L'assenza di precipitazioni è un fenomeno che caratterizza questo avvio di anni Venti: nel 2021 appena 198 millimetri, nel 2022 solo 163. E questo 2023 promette di seguire la tendenza dell'ultimo biennio»</a:t>
            </a:r>
          </a:p>
          <a:p>
            <a:r>
              <a:rPr lang="it-IT" sz="1400" dirty="0" err="1"/>
              <a:t>Messaggeroveneto</a:t>
            </a:r>
            <a:r>
              <a:rPr lang="it-IT" sz="1400" dirty="0"/>
              <a:t> 21 marzo 023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D8890E17-1142-4448-A701-DA27D54360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8735" y="484632"/>
            <a:ext cx="6773719" cy="3515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7922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F1BC595-8740-464D-B754-B7180AAD7C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5707" y="2718487"/>
            <a:ext cx="10058400" cy="513086"/>
          </a:xfrm>
        </p:spPr>
        <p:txBody>
          <a:bodyPr/>
          <a:lstStyle/>
          <a:p>
            <a:r>
              <a:rPr lang="it-IT" dirty="0" err="1"/>
              <a:t>https</a:t>
            </a:r>
            <a:r>
              <a:rPr lang="it-IT" dirty="0"/>
              <a:t>://</a:t>
            </a:r>
            <a:r>
              <a:rPr lang="it-IT" dirty="0" err="1"/>
              <a:t>www.youtube.com</a:t>
            </a:r>
            <a:r>
              <a:rPr lang="it-IT" dirty="0"/>
              <a:t>/</a:t>
            </a:r>
            <a:r>
              <a:rPr lang="it-IT" dirty="0" err="1"/>
              <a:t>watch?app</a:t>
            </a:r>
            <a:r>
              <a:rPr lang="it-IT" dirty="0"/>
              <a:t>=</a:t>
            </a:r>
            <a:r>
              <a:rPr lang="it-IT" dirty="0" err="1"/>
              <a:t>desktop&amp;v</a:t>
            </a:r>
            <a:r>
              <a:rPr lang="it-IT" dirty="0"/>
              <a:t>=pUkj3uwCPSE</a:t>
            </a:r>
          </a:p>
        </p:txBody>
      </p:sp>
    </p:spTree>
    <p:extLst>
      <p:ext uri="{BB962C8B-B14F-4D97-AF65-F5344CB8AC3E}">
        <p14:creationId xmlns:p14="http://schemas.microsoft.com/office/powerpoint/2010/main" val="1473137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B6AB22F-D16B-BE42-9342-EFC30D603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89908" y="114300"/>
            <a:ext cx="7763493" cy="1495044"/>
          </a:xfrm>
        </p:spPr>
        <p:txBody>
          <a:bodyPr>
            <a:normAutofit/>
          </a:bodyPr>
          <a:lstStyle/>
          <a:p>
            <a:r>
              <a:rPr lang="it-IT" dirty="0"/>
              <a:t>22 marzo: </a:t>
            </a:r>
            <a:r>
              <a:rPr lang="it-IT" dirty="0" err="1"/>
              <a:t>worldwaterday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A49B0B6B-F5D9-5D43-AEFA-D149C6E0FF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42464" y="1804086"/>
            <a:ext cx="4545613" cy="4244546"/>
          </a:xfrm>
        </p:spPr>
        <p:txBody>
          <a:bodyPr>
            <a:normAutofit/>
          </a:bodyPr>
          <a:lstStyle/>
          <a:p>
            <a:r>
              <a:rPr lang="it-IT" dirty="0"/>
              <a:t>Istituito dalle Nazioni Unite nel 1992 previsto all'interno delle direttive dell'Agenda 21, risultato della conferenza di Rio. </a:t>
            </a:r>
          </a:p>
          <a:p>
            <a:r>
              <a:rPr lang="it-IT" dirty="0"/>
              <a:t>La celebrazione di questa Giornata Mondiale dell'Acqua coincide con l'inizio della </a:t>
            </a:r>
            <a:r>
              <a:rPr lang="it-IT" b="1" u="sng" dirty="0">
                <a:hlinkClick r:id="rId2"/>
              </a:rPr>
              <a:t>Conferenza ONU sull'Acqua 2023</a:t>
            </a:r>
            <a:r>
              <a:rPr lang="it-IT" dirty="0"/>
              <a:t> (22-24 marzo, New York)</a:t>
            </a:r>
          </a:p>
          <a:p>
            <a:endParaRPr lang="it-IT" dirty="0"/>
          </a:p>
          <a:p>
            <a:r>
              <a:rPr lang="it-IT" dirty="0"/>
              <a:t>crisi idrica e igienico-sanitaria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0AAF51E3-1648-3246-8CF1-02D83C1D8E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5963" y="1804086"/>
            <a:ext cx="5760778" cy="353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5669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5454E8AF-DE31-7241-8381-2FE51815A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0491" y="1080655"/>
            <a:ext cx="10296975" cy="5600700"/>
          </a:xfrm>
        </p:spPr>
        <p:txBody>
          <a:bodyPr>
            <a:normAutofit/>
          </a:bodyPr>
          <a:lstStyle/>
          <a:p>
            <a:r>
              <a:rPr lang="it-IT" dirty="0"/>
              <a:t>La Giornata mondiale dell'acqua vuole «</a:t>
            </a:r>
            <a:r>
              <a:rPr lang="it-IT" b="1" dirty="0"/>
              <a:t>accelerare il cambiamento per risolvere la crisi idrica» </a:t>
            </a:r>
            <a:r>
              <a:rPr lang="it-IT" dirty="0"/>
              <a:t>(slogan 2023).</a:t>
            </a:r>
          </a:p>
          <a:p>
            <a:endParaRPr lang="it-IT" sz="800" dirty="0"/>
          </a:p>
          <a:p>
            <a:r>
              <a:rPr lang="it-IT" dirty="0"/>
              <a:t>L'acqua è una delle risorse più preziose al mondo, che rende la Terra un pianeta unico pieno di vita. È essenziale per la sicurezza alimentare, la nutrizione, la salute, l'energia, la biodiversità, l'ambiente e altre economie. </a:t>
            </a:r>
          </a:p>
          <a:p>
            <a:endParaRPr lang="it-IT" sz="800" dirty="0"/>
          </a:p>
          <a:p>
            <a:r>
              <a:rPr lang="it-IT" dirty="0"/>
              <a:t>L'acqua è fondamentale per l'agricoltura, che rappresenta il 72% dei prelievi globali di acqua dolce, il che la rende di gran lunga il più grande utilizzatore di acqua. È fondamentale per la produzione alimentare, in quanto consente di produrre oltre il 95% degli alimenti sulla terraferma. </a:t>
            </a:r>
          </a:p>
          <a:p>
            <a:pPr marL="0" indent="0">
              <a:buNone/>
            </a:pPr>
            <a:endParaRPr lang="it-IT" dirty="0"/>
          </a:p>
          <a:p>
            <a:r>
              <a:rPr lang="it-IT" dirty="0"/>
              <a:t>Entro il 2050, per soddisfare la domanda futura, la produzione globale di alimenti, fibre e mangimi dovrà aumentare del 50% rispetto al 2012. Per raggiungere questo obiettivo, è necessario il 35% di risorse idriche aggiuntive.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77630081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6947EEA-73E8-CB44-9EE4-D66C03479F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736600"/>
            <a:ext cx="10345467" cy="5529118"/>
          </a:xfrm>
        </p:spPr>
        <p:txBody>
          <a:bodyPr>
            <a:noAutofit/>
          </a:bodyPr>
          <a:lstStyle/>
          <a:p>
            <a:r>
              <a:rPr lang="it-IT" sz="2400" dirty="0"/>
              <a:t>Tuttavia, negli ultimi 30 anni le risorse di acqua dolce sono diminuite in tutte le regioni del mondo e la disponibilità e la qualità dell'acqua a livello globale si stanno deteriorando a un ritmo allarmante. </a:t>
            </a:r>
          </a:p>
          <a:p>
            <a:r>
              <a:rPr lang="it-IT" sz="2400" dirty="0"/>
              <a:t>Le sfide idriche, come la siccità e le inondazioni, stanno aumentando a causa dei cambiamenti climatici e mettono sempre più a dura prova le risorse idriche del pianeta. </a:t>
            </a:r>
          </a:p>
          <a:p>
            <a:r>
              <a:rPr lang="it-IT" sz="2400" dirty="0"/>
              <a:t>La cattiva gestione delle risorse idriche, unita all'inquinamento, ha intensificato lo stress idrico e degradato gli ecosistemi legati all'acqua, provocando impatti negativi sulla salute umana, sulle attività economiche, sull'approvvigionamento alimentare ed energetico e sul declino della biodiversità acquatica. </a:t>
            </a:r>
          </a:p>
          <a:p>
            <a:r>
              <a:rPr lang="it-IT" sz="2400" dirty="0"/>
              <a:t>In questo momento siamo in grave ritardo rispetto all'Obiettivo di Sviluppo Sostenibile (SDG) 6, che fa parte dell'Agenda 2030 - la promessa di garantire a tutti una gestione sicura dell'acqua e dei servizi igienici entro il 2030.</a:t>
            </a:r>
          </a:p>
        </p:txBody>
      </p:sp>
    </p:spTree>
    <p:extLst>
      <p:ext uri="{BB962C8B-B14F-4D97-AF65-F5344CB8AC3E}">
        <p14:creationId xmlns:p14="http://schemas.microsoft.com/office/powerpoint/2010/main" val="14785291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C559E39-A7A7-9E4F-A8D2-019B4F3DD2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500" y="355600"/>
            <a:ext cx="10277348" cy="6172200"/>
          </a:xfrm>
        </p:spPr>
        <p:txBody>
          <a:bodyPr>
            <a:noAutofit/>
          </a:bodyPr>
          <a:lstStyle/>
          <a:p>
            <a:r>
              <a:rPr lang="it-IT" sz="2400" dirty="0"/>
              <a:t>Dobbiamo accelerare il cambiamento, per andare oltre il "business </a:t>
            </a:r>
            <a:r>
              <a:rPr lang="it-IT" sz="2400" dirty="0" err="1"/>
              <a:t>as</a:t>
            </a:r>
            <a:r>
              <a:rPr lang="it-IT" sz="2400" dirty="0"/>
              <a:t> </a:t>
            </a:r>
            <a:r>
              <a:rPr lang="it-IT" sz="2400" dirty="0" err="1"/>
              <a:t>usual</a:t>
            </a:r>
            <a:r>
              <a:rPr lang="it-IT" sz="2400" dirty="0"/>
              <a:t>".</a:t>
            </a:r>
          </a:p>
          <a:p>
            <a:r>
              <a:rPr lang="it-IT" sz="2400" dirty="0"/>
              <a:t>I governi devono lavorare, in media, quattro volte più velocemente per raggiungere l'SDG 6 in tempo, ma i governi da soli non possono risolvere il problema.  </a:t>
            </a:r>
          </a:p>
          <a:p>
            <a:r>
              <a:rPr lang="it-IT" sz="2400" dirty="0"/>
              <a:t>L'acqua riguarda tutti e tutti devono agire. I singoli, le famiglie, le scuole e le comunità possono fare la differenza cambiando il modo in cui usiamo, consumiamo e gestiamo l'acqua nella nostra vita; le aziende possono fare la differenza cambiando il modo in cui usiamo l'acqua nelle nostre fabbriche e lungo la catena di approvvigionamento. Le azioni che compiamo, per quanto piccole, possono contribuire a risolvere la crisi idrica. </a:t>
            </a:r>
          </a:p>
          <a:p>
            <a:r>
              <a:rPr lang="it-IT" sz="2400" dirty="0"/>
              <a:t>Questa è un'opportunità unica per una generazione di unirsi intorno all'acqua e accelerare il progresso insieme.</a:t>
            </a:r>
          </a:p>
        </p:txBody>
      </p:sp>
    </p:spTree>
    <p:extLst>
      <p:ext uri="{BB962C8B-B14F-4D97-AF65-F5344CB8AC3E}">
        <p14:creationId xmlns:p14="http://schemas.microsoft.com/office/powerpoint/2010/main" val="2019315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F5BA08-CC2F-FD4B-8295-C9E983A32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/>
              <a:t>Le indicazioni delle Nazioni Unite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089DA1F3-A758-CE4B-AD08-83B56617042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it-IT" sz="3200" dirty="0"/>
              <a:t>Risparmiare acqua</a:t>
            </a:r>
          </a:p>
          <a:p>
            <a:r>
              <a:rPr lang="it-IT" sz="3200" dirty="0"/>
              <a:t>Riparare le tubature</a:t>
            </a:r>
          </a:p>
          <a:p>
            <a:r>
              <a:rPr lang="it-IT" sz="3200" dirty="0"/>
              <a:t>Smettere di inquinare</a:t>
            </a:r>
          </a:p>
          <a:p>
            <a:r>
              <a:rPr lang="it-IT" sz="3200" dirty="0"/>
              <a:t>Mangiare locale</a:t>
            </a:r>
          </a:p>
          <a:p>
            <a:r>
              <a:rPr lang="it-IT" sz="3200" dirty="0"/>
              <a:t>Proteggere la natura</a:t>
            </a:r>
          </a:p>
        </p:txBody>
      </p:sp>
    </p:spTree>
    <p:extLst>
      <p:ext uri="{BB962C8B-B14F-4D97-AF65-F5344CB8AC3E}">
        <p14:creationId xmlns:p14="http://schemas.microsoft.com/office/powerpoint/2010/main" val="4117790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EEBFCAA-7277-824F-8C1A-B1745B750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274" y="0"/>
            <a:ext cx="10556748" cy="1704109"/>
          </a:xfrm>
        </p:spPr>
        <p:txBody>
          <a:bodyPr>
            <a:normAutofit/>
          </a:bodyPr>
          <a:lstStyle/>
          <a:p>
            <a:r>
              <a:rPr lang="it-IT" sz="4000" dirty="0"/>
              <a:t>Le indicazioni della FAO (</a:t>
            </a:r>
            <a:r>
              <a:rPr lang="it-IT" sz="4000" dirty="0" err="1"/>
              <a:t>Food</a:t>
            </a:r>
            <a:r>
              <a:rPr lang="it-IT" sz="4000" dirty="0"/>
              <a:t> and </a:t>
            </a:r>
            <a:r>
              <a:rPr lang="it-IT" sz="4000" dirty="0" err="1"/>
              <a:t>Agriculture</a:t>
            </a:r>
            <a:r>
              <a:rPr lang="it-IT" sz="4000" dirty="0"/>
              <a:t> Organization of the </a:t>
            </a:r>
            <a:r>
              <a:rPr lang="it-IT" sz="4000" dirty="0" err="1"/>
              <a:t>United</a:t>
            </a:r>
            <a:r>
              <a:rPr lang="it-IT" sz="4000" dirty="0"/>
              <a:t> Nations)</a:t>
            </a:r>
            <a:br>
              <a:rPr lang="it-IT" dirty="0"/>
            </a:br>
            <a:r>
              <a:rPr lang="it-IT" sz="1600" dirty="0" err="1"/>
              <a:t>https</a:t>
            </a:r>
            <a:r>
              <a:rPr lang="it-IT" sz="1600" dirty="0"/>
              <a:t>://</a:t>
            </a:r>
            <a:r>
              <a:rPr lang="it-IT" sz="1600" dirty="0" err="1"/>
              <a:t>www.youtube.com</a:t>
            </a:r>
            <a:r>
              <a:rPr lang="it-IT" sz="1600" dirty="0"/>
              <a:t>/</a:t>
            </a:r>
            <a:r>
              <a:rPr lang="it-IT" sz="1600" dirty="0" err="1"/>
              <a:t>watch?v</a:t>
            </a:r>
            <a:r>
              <a:rPr lang="it-IT" sz="1600" dirty="0"/>
              <a:t>=rPlHV0skHy0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A95801-F566-AB43-A3CB-5D338A3B05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1274" y="1704109"/>
            <a:ext cx="10058400" cy="46222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it-IT" b="1" dirty="0"/>
              <a:t>Risparmiare acqua. </a:t>
            </a:r>
            <a:r>
              <a:rPr lang="it-IT" dirty="0"/>
              <a:t>Innaffiate le piante con l'acqua usata per lavare le verdure.  Se bollite o cuocete le verdure al vapore, non buttate via l'acqua. È piena di sostanze nutritive. Lasciatela raffreddare e innaffiate le piante.  Non lasciate aperto il rubinetto quando pulite le verdure e preparate il cibo.</a:t>
            </a:r>
          </a:p>
          <a:p>
            <a:pPr marL="0" indent="0">
              <a:buNone/>
            </a:pPr>
            <a:r>
              <a:rPr lang="it-IT" b="1" dirty="0"/>
              <a:t>Mangiate cibi locali e di stagione</a:t>
            </a:r>
            <a:r>
              <a:rPr lang="it-IT" dirty="0"/>
              <a:t>. La produzione di frutta e verdura di stagione richiede meno acqua.</a:t>
            </a:r>
          </a:p>
          <a:p>
            <a:pPr marL="0" indent="0">
              <a:buNone/>
            </a:pPr>
            <a:r>
              <a:rPr lang="it-IT" b="1" dirty="0"/>
              <a:t>Consumate più alimenti freschi. </a:t>
            </a:r>
            <a:r>
              <a:rPr lang="it-IT" dirty="0"/>
              <a:t>I prodotti freschi sono generalmente più sani e vengono prodotti con meno acqua di quelli lavorati.</a:t>
            </a:r>
          </a:p>
          <a:p>
            <a:pPr marL="0" indent="0">
              <a:buNone/>
            </a:pPr>
            <a:r>
              <a:rPr lang="it-IT" b="1" dirty="0"/>
              <a:t>Riducete gli sprechi alimentari</a:t>
            </a:r>
            <a:r>
              <a:rPr lang="it-IT" dirty="0"/>
              <a:t>. Ci vuole molta acqua per produrre il cibo e per portarlo dal campo al piatto. Il cibo perso e sprecato significa anche acqua sprecata. L'acqua è vitale per tutti noi, quindi tutti devono agire. Ogni goccia conta e le vostre azioni, piccole o grandi, possono fare la differenza. </a:t>
            </a:r>
          </a:p>
          <a:p>
            <a:pPr marL="0" indent="0">
              <a:buNone/>
            </a:pPr>
            <a:r>
              <a:rPr lang="it-IT" b="1" dirty="0"/>
              <a:t>Non inquinate l'acqua. </a:t>
            </a:r>
            <a:r>
              <a:rPr lang="it-IT" dirty="0"/>
              <a:t>Non versare nel water o negli scarichi rifiuti alimentari, oli, medicinali e prodotti chimici.</a:t>
            </a:r>
          </a:p>
          <a:p>
            <a:pPr marL="0" indent="0">
              <a:buNone/>
            </a:pPr>
            <a:r>
              <a:rPr lang="it-IT" b="1" dirty="0"/>
              <a:t>Proteggete la natura. </a:t>
            </a:r>
            <a:r>
              <a:rPr lang="it-IT" dirty="0"/>
              <a:t>Raccogliere e conservare l'acqua piovana per irrigare nelle stagioni più calde.</a:t>
            </a:r>
          </a:p>
          <a:p>
            <a:pPr marL="0" indent="0">
              <a:buNone/>
            </a:pPr>
            <a:r>
              <a:rPr lang="it-IT" b="1" dirty="0"/>
              <a:t>Pulite</a:t>
            </a:r>
            <a:r>
              <a:rPr lang="it-IT" dirty="0"/>
              <a:t>. Partecipate alla pulizia di fiumi, laghi o zone umide locali.</a:t>
            </a:r>
          </a:p>
          <a:p>
            <a:pPr marL="0" indent="0">
              <a:buNone/>
            </a:pPr>
            <a:r>
              <a:rPr lang="it-IT" b="1" dirty="0"/>
              <a:t>Parlate</a:t>
            </a:r>
            <a:r>
              <a:rPr lang="it-IT" dirty="0"/>
              <a:t>. Condividete con la vostra famiglia, i vostri amici e la vostra comunità le azioni che fate per l'acqua.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966538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egnaposto contenuto 4">
            <a:extLst>
              <a:ext uri="{FF2B5EF4-FFF2-40B4-BE49-F238E27FC236}">
                <a16:creationId xmlns:a16="http://schemas.microsoft.com/office/drawing/2014/main" id="{2B207EA0-AF39-8942-8294-6FE66FE3304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315656" y="359941"/>
            <a:ext cx="8922801" cy="4051300"/>
          </a:xfrm>
        </p:spPr>
      </p:pic>
      <p:sp>
        <p:nvSpPr>
          <p:cNvPr id="6" name="CasellaDiTesto 5">
            <a:extLst>
              <a:ext uri="{FF2B5EF4-FFF2-40B4-BE49-F238E27FC236}">
                <a16:creationId xmlns:a16="http://schemas.microsoft.com/office/drawing/2014/main" id="{EF882E14-FE23-EE4E-89F5-A77FA129BDFC}"/>
              </a:ext>
            </a:extLst>
          </p:cNvPr>
          <p:cNvSpPr txBox="1"/>
          <p:nvPr/>
        </p:nvSpPr>
        <p:spPr>
          <a:xfrm>
            <a:off x="1215736" y="4551218"/>
            <a:ext cx="9247909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/>
              <a:t>«L'acqua è un fattore determinante per gli Obiettivi di sviluppo sostenibile, per la salute e la prosperità delle persone e del pianeta. Ma i nostri progressi in materia di obiettivi e traguardi legati all'acqua rimangono in maniera allarmante fuori dal percorso (</a:t>
            </a:r>
            <a:r>
              <a:rPr lang="it-IT" i="1" dirty="0"/>
              <a:t>off </a:t>
            </a:r>
            <a:r>
              <a:rPr lang="it-IT" i="1" dirty="0" err="1"/>
              <a:t>track</a:t>
            </a:r>
            <a:r>
              <a:rPr lang="it-IT" dirty="0"/>
              <a:t>), mettendo a rischio l'intera agenda per lo sviluppo sostenibile.»</a:t>
            </a:r>
          </a:p>
          <a:p>
            <a:endParaRPr lang="it-IT" dirty="0"/>
          </a:p>
          <a:p>
            <a:r>
              <a:rPr lang="it-IT" sz="1200" dirty="0" err="1"/>
              <a:t>https</a:t>
            </a:r>
            <a:r>
              <a:rPr lang="it-IT" sz="1200" dirty="0"/>
              <a:t>://</a:t>
            </a:r>
            <a:r>
              <a:rPr lang="it-IT" sz="1200" dirty="0" err="1"/>
              <a:t>sdgs.un.org</a:t>
            </a:r>
            <a:r>
              <a:rPr lang="it-IT" sz="1200" dirty="0"/>
              <a:t>/</a:t>
            </a:r>
            <a:r>
              <a:rPr lang="it-IT" sz="1200" dirty="0" err="1"/>
              <a:t>conferences</a:t>
            </a:r>
            <a:r>
              <a:rPr lang="it-IT" sz="1200" dirty="0"/>
              <a:t>/water2023</a:t>
            </a:r>
          </a:p>
        </p:txBody>
      </p:sp>
    </p:spTree>
    <p:extLst>
      <p:ext uri="{BB962C8B-B14F-4D97-AF65-F5344CB8AC3E}">
        <p14:creationId xmlns:p14="http://schemas.microsoft.com/office/powerpoint/2010/main" val="11366671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gno">
  <a:themeElements>
    <a:clrScheme name="Legno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Legno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egno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{56A1631E-CC2D-6241-96A1-7AF495E609A3}tf10001070</Template>
  <TotalTime>3683</TotalTime>
  <Words>1369</Words>
  <Application>Microsoft Macintosh PowerPoint</Application>
  <PresentationFormat>Widescreen</PresentationFormat>
  <Paragraphs>58</Paragraphs>
  <Slides>16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16</vt:i4>
      </vt:variant>
    </vt:vector>
  </HeadingPairs>
  <TitlesOfParts>
    <vt:vector size="22" baseType="lpstr">
      <vt:lpstr>Calibri</vt:lpstr>
      <vt:lpstr>Rockwell</vt:lpstr>
      <vt:lpstr>Rockwell Condensed</vt:lpstr>
      <vt:lpstr>Rockwell Extra Bold</vt:lpstr>
      <vt:lpstr>Wingdings</vt:lpstr>
      <vt:lpstr>Legno</vt:lpstr>
      <vt:lpstr>Geografia (LE006)   Corso di Studio  LE01 - DISCIPLINE STORICHE E FILOSOFICHE LE04 – Lingue e letterature straniere </vt:lpstr>
      <vt:lpstr>Presentazione standard di PowerPoint</vt:lpstr>
      <vt:lpstr>22 marzo: worldwaterday</vt:lpstr>
      <vt:lpstr>Presentazione standard di PowerPoint</vt:lpstr>
      <vt:lpstr>Presentazione standard di PowerPoint</vt:lpstr>
      <vt:lpstr>Presentazione standard di PowerPoint</vt:lpstr>
      <vt:lpstr>Le indicazioni delle Nazioni Unite</vt:lpstr>
      <vt:lpstr>Le indicazioni della FAO (Food and Agriculture Organization of the United Nations) https://www.youtube.com/watch?v=rPlHV0skHy0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Messaggero veneto 22 giugno 2022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Geografia (LE006)   Corso di Studio  LE01 - DISCIPLINE STORICHE E FILOSOFICHE </dc:title>
  <dc:creator>sergio zilli</dc:creator>
  <cp:lastModifiedBy>sergio zilli</cp:lastModifiedBy>
  <cp:revision>62</cp:revision>
  <dcterms:created xsi:type="dcterms:W3CDTF">2022-03-01T08:25:09Z</dcterms:created>
  <dcterms:modified xsi:type="dcterms:W3CDTF">2023-03-21T19:10:18Z</dcterms:modified>
</cp:coreProperties>
</file>