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6" r:id="rId13"/>
    <p:sldId id="270" r:id="rId14"/>
    <p:sldId id="271" r:id="rId15"/>
    <p:sldId id="265" r:id="rId16"/>
    <p:sldId id="267" r:id="rId17"/>
    <p:sldId id="272" r:id="rId18"/>
    <p:sldId id="273" r:id="rId19"/>
    <p:sldId id="274" r:id="rId20"/>
    <p:sldId id="269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20BEE4B3-6E4E-47EA-A282-B87AD462820B}">
          <p14:sldIdLst>
            <p14:sldId id="256"/>
            <p14:sldId id="275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8"/>
            <p14:sldId id="266"/>
            <p14:sldId id="270"/>
            <p14:sldId id="271"/>
            <p14:sldId id="265"/>
            <p14:sldId id="267"/>
            <p14:sldId id="272"/>
            <p14:sldId id="273"/>
            <p14:sldId id="274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54E51-99EC-4B21-98C9-C91864F657F1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4B4FE-AE35-476E-AFDD-06EB19FE2239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54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4B4FE-AE35-476E-AFDD-06EB19FE223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420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Verbi</a:t>
            </a:r>
            <a:r>
              <a:rPr lang="fr-FR" dirty="0"/>
              <a:t> </a:t>
            </a:r>
            <a:r>
              <a:rPr lang="fr-FR" dirty="0" err="1"/>
              <a:t>accompagnati</a:t>
            </a:r>
            <a:r>
              <a:rPr lang="fr-FR" dirty="0"/>
              <a:t> da un </a:t>
            </a:r>
            <a:r>
              <a:rPr lang="fr-FR" dirty="0" err="1"/>
              <a:t>pronome</a:t>
            </a:r>
            <a:r>
              <a:rPr lang="fr-FR" dirty="0"/>
              <a:t> per </a:t>
            </a:r>
            <a:r>
              <a:rPr lang="fr-FR" dirty="0" err="1"/>
              <a:t>motivi</a:t>
            </a:r>
            <a:r>
              <a:rPr lang="fr-FR" dirty="0"/>
              <a:t> </a:t>
            </a:r>
            <a:r>
              <a:rPr lang="fr-FR" dirty="0" err="1"/>
              <a:t>grammaticali</a:t>
            </a:r>
            <a:r>
              <a:rPr lang="fr-FR" dirty="0"/>
              <a:t> (</a:t>
            </a:r>
            <a:r>
              <a:rPr lang="fr-FR" dirty="0" err="1"/>
              <a:t>alzarsi</a:t>
            </a:r>
            <a:r>
              <a:rPr lang="fr-FR" dirty="0"/>
              <a:t>, </a:t>
            </a:r>
            <a:r>
              <a:rPr lang="fr-FR" dirty="0" err="1"/>
              <a:t>pentirsi</a:t>
            </a:r>
            <a:r>
              <a:rPr lang="fr-FR" dirty="0"/>
              <a:t>), per </a:t>
            </a:r>
            <a:r>
              <a:rPr lang="fr-FR" dirty="0" err="1"/>
              <a:t>reciprocità</a:t>
            </a:r>
            <a:r>
              <a:rPr lang="fr-FR" dirty="0"/>
              <a:t> (</a:t>
            </a:r>
            <a:r>
              <a:rPr lang="fr-FR" dirty="0" err="1"/>
              <a:t>conoscersi</a:t>
            </a:r>
            <a:r>
              <a:rPr lang="fr-FR" dirty="0"/>
              <a:t>, </a:t>
            </a:r>
            <a:r>
              <a:rPr lang="fr-FR" dirty="0" err="1"/>
              <a:t>picchiarsi</a:t>
            </a:r>
            <a:r>
              <a:rPr lang="fr-FR" dirty="0"/>
              <a:t>) per </a:t>
            </a:r>
            <a:r>
              <a:rPr lang="fr-FR" dirty="0" err="1"/>
              <a:t>successione</a:t>
            </a:r>
            <a:r>
              <a:rPr lang="fr-FR" dirty="0"/>
              <a:t> temporale (</a:t>
            </a:r>
            <a:r>
              <a:rPr lang="fr-FR" dirty="0" err="1"/>
              <a:t>succedersi</a:t>
            </a:r>
            <a:r>
              <a:rPr lang="fr-FR" dirty="0"/>
              <a:t>).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4B4FE-AE35-476E-AFDD-06EB19FE223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451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ESERCIZIO: CONIUGARE ALCUNI VERBI DELLE SLIDE PRECEDENTI.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4B4FE-AE35-476E-AFDD-06EB19FE223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36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88648D-92C0-A44F-2270-AAE601661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1C1FE2-9120-653F-5A30-5033164E5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FBBABF-614F-69E2-F9E1-E57155993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F98782-B002-6657-FA60-7769EF8B8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ED34D2-611C-AC30-1ACE-2D36524D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29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E66161-D0AE-CC86-4C56-F962FA1D0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3B414F-A9FF-50F1-845E-6D86A1FAA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3F3642-2171-3EFA-AE34-61CC78EE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1585CC-430B-3604-2256-0F21E257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D11D58-6A49-5864-E9F5-7E200278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48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56DE5D7-48C5-015B-3A8A-6B13AE6B5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F7DE7A7-C9E7-41B4-DDB5-1AB21BC27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2A0E70-C1BA-BFBC-7FD1-195D1C182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278C8D-AB45-BA54-48B2-02495C539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0CE0A8-613E-64FC-F606-34C839D2B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66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4E34FF-1153-16FD-7E84-94B02162E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40E184-D498-D68C-11D1-91D47E22F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AB8079-4694-879A-DD7D-B30249B2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653061-720F-48CF-0AD6-75C1961E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3879D3-9737-6C39-1939-978FAE9E3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55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958943-5DBD-9CAC-546E-F9C1E4A9E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0289E4-61CE-60CF-95B0-ED3AE92C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353C26-4E76-C818-D425-7464082C1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4AA413-6E4E-2B3F-1B7D-B9AB28E1B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9000BD-506E-85D0-08D7-10AC3239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40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0708F-F35F-B8EF-D60A-77A2DDAB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C6B351-8614-5220-00A1-BDDAAEA99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C9A886-BD03-2AD7-B1A5-FC2390F10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883C10-7622-4C0D-1764-F1954906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C08E2D-8122-FE42-5295-196A7BFDE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EC2B86-D352-E47B-C89F-F37B4446A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38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E067A-F195-5A58-EFDE-DCE7BDB1C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B84D1-1F66-65AF-5F7F-6B18A5330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2DEDE3-9C13-7967-29E4-4A29BEA50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0598F32-CD8B-A9B7-A6AE-5423C5E47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7414370-2096-2FEC-E753-E5BDFB94B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8FCDEB8-9039-5087-8F42-6A4E553BD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5C3FCC7-75AF-F3D4-571A-9099FC085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D877663-B21C-DCE1-00E7-D19914FD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68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C5BBA5-A451-3497-4B33-CF461ED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E0B6C7C-1BBB-2A07-7E9A-657BDF8C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7837286-5EEB-1820-50FA-BFCA87F8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58801FF-B144-6C10-5FF4-28271B866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5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7D0332F-F1B6-9AE9-EEB3-A78F9D52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6DAACB5-AEDC-AB48-797A-1DD94944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50917C8-6E5A-9E16-CD0B-E1C95091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73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8B1EE0-4164-E654-B332-B35AA4167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01FAEC-761A-5478-1C32-06DD98D27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44CCDF-C34C-89CC-F629-9C48065DC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7DC685-36A2-2A79-9979-6B94128F4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AEACA2-C37C-08D4-5A77-60E8FFDD0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D7774F-5DDF-3E2C-0355-7216B7ED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43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D08527-C0C0-C3B4-B230-65D5F3F5E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4E6156D-17E2-D693-D133-68BB9A7A3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B693A4-9CE0-C6FC-F7C1-B49E370DC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3C6CD8-85EB-1DA7-27E7-33465E01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E8407F6-8161-0B06-F661-0DDFD4C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462AF00-46DE-6DEB-AEA0-58C5720E0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81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06CC77E-9B37-3248-884A-FF3122BBA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139A85-2E58-BD33-B9CC-2E47BC6CB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907FEF-8D58-9099-E967-786929DFAD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63B69-7A64-4A86-8E81-74A8D12CDE8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AA71C3-4459-A4AA-2A0A-EEFB4F32B4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12F4DF-28F3-04D3-C01D-4260FCD81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1424A-AF1D-4881-B5CF-DE0E629010F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55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scherelle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2133CE-4B3C-2559-B251-09C17143BB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Point grammaire 3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BC40DC-CADD-FA60-01C9-591FD0E842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présent de l’indicatif (verbe du 2</a:t>
            </a:r>
            <a:r>
              <a:rPr lang="fr-FR" baseline="30000" dirty="0"/>
              <a:t>ème</a:t>
            </a:r>
            <a:r>
              <a:rPr lang="fr-FR" dirty="0"/>
              <a:t> et 3</a:t>
            </a:r>
            <a:r>
              <a:rPr lang="fr-FR" baseline="30000" dirty="0"/>
              <a:t>ème</a:t>
            </a:r>
            <a:r>
              <a:rPr lang="fr-FR" dirty="0"/>
              <a:t> groupe)</a:t>
            </a:r>
          </a:p>
          <a:p>
            <a:r>
              <a:rPr lang="fr-FR" dirty="0"/>
              <a:t>Les verbes pronominaux</a:t>
            </a:r>
          </a:p>
          <a:p>
            <a:r>
              <a:rPr lang="fr-FR" dirty="0"/>
              <a:t>La phrase interrogative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7881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8FDA53-7758-CBF5-9DB4-3FBF5741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75" y="365125"/>
            <a:ext cx="11189616" cy="1906735"/>
          </a:xfrm>
        </p:spPr>
        <p:txBody>
          <a:bodyPr>
            <a:normAutofit fontScale="90000"/>
          </a:bodyPr>
          <a:lstStyle/>
          <a:p>
            <a:pPr marL="0" indent="0"/>
            <a:r>
              <a:rPr lang="fr-FR" dirty="0"/>
              <a:t>DEVOIR, VOULOIR, VENIR, TENIR, PRENDRE (3 racines) 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70477A6-3FDF-3E07-9196-BD8CF6995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5" y="1561675"/>
            <a:ext cx="2149311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Je dois</a:t>
            </a:r>
          </a:p>
          <a:p>
            <a:pPr marL="0" indent="0">
              <a:buNone/>
            </a:pPr>
            <a:r>
              <a:rPr lang="fr-FR" dirty="0"/>
              <a:t>Tu dois</a:t>
            </a:r>
          </a:p>
          <a:p>
            <a:pPr marL="0" indent="0">
              <a:buNone/>
            </a:pPr>
            <a:r>
              <a:rPr lang="fr-FR" dirty="0"/>
              <a:t>Il doit</a:t>
            </a:r>
          </a:p>
          <a:p>
            <a:pPr marL="0" indent="0">
              <a:buNone/>
            </a:pPr>
            <a:r>
              <a:rPr lang="fr-FR" dirty="0"/>
              <a:t>Nous devons </a:t>
            </a:r>
          </a:p>
          <a:p>
            <a:pPr marL="0" indent="0">
              <a:buNone/>
            </a:pPr>
            <a:r>
              <a:rPr lang="fr-FR" dirty="0"/>
              <a:t>Vous devez</a:t>
            </a:r>
          </a:p>
          <a:p>
            <a:pPr marL="0" indent="0">
              <a:buNone/>
            </a:pPr>
            <a:r>
              <a:rPr lang="fr-FR" dirty="0"/>
              <a:t>Ils doivent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D2267B3-1813-662A-64C7-C083F8A64BD2}"/>
              </a:ext>
            </a:extLst>
          </p:cNvPr>
          <p:cNvSpPr txBox="1"/>
          <p:nvPr/>
        </p:nvSpPr>
        <p:spPr>
          <a:xfrm>
            <a:off x="2601798" y="1786380"/>
            <a:ext cx="22341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veux</a:t>
            </a:r>
          </a:p>
          <a:p>
            <a:r>
              <a:rPr lang="fr-FR" sz="2800" dirty="0"/>
              <a:t>Tu veux</a:t>
            </a:r>
          </a:p>
          <a:p>
            <a:r>
              <a:rPr lang="fr-FR" sz="2800" dirty="0"/>
              <a:t>Elle veut</a:t>
            </a:r>
          </a:p>
          <a:p>
            <a:r>
              <a:rPr lang="fr-FR" sz="2800" dirty="0"/>
              <a:t>Nous voulons</a:t>
            </a:r>
          </a:p>
          <a:p>
            <a:r>
              <a:rPr lang="fr-FR" sz="2800" dirty="0"/>
              <a:t>Vous voulez</a:t>
            </a:r>
          </a:p>
          <a:p>
            <a:r>
              <a:rPr lang="fr-FR" sz="2800" dirty="0"/>
              <a:t>Ils veulent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E9AEA23-48A1-04B5-1FD9-F91C8EC00CEA}"/>
              </a:ext>
            </a:extLst>
          </p:cNvPr>
          <p:cNvSpPr txBox="1"/>
          <p:nvPr/>
        </p:nvSpPr>
        <p:spPr>
          <a:xfrm>
            <a:off x="4920792" y="1786380"/>
            <a:ext cx="22341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viens</a:t>
            </a:r>
          </a:p>
          <a:p>
            <a:r>
              <a:rPr lang="fr-FR" sz="2800" dirty="0"/>
              <a:t>Tu viens </a:t>
            </a:r>
          </a:p>
          <a:p>
            <a:r>
              <a:rPr lang="fr-FR" sz="2800" dirty="0"/>
              <a:t>On vient</a:t>
            </a:r>
          </a:p>
          <a:p>
            <a:r>
              <a:rPr lang="fr-FR" sz="2800" dirty="0"/>
              <a:t>Nous venons</a:t>
            </a:r>
          </a:p>
          <a:p>
            <a:r>
              <a:rPr lang="fr-FR" sz="2800" dirty="0"/>
              <a:t>Vous venez</a:t>
            </a:r>
          </a:p>
          <a:p>
            <a:r>
              <a:rPr lang="fr-FR" sz="2800" dirty="0"/>
              <a:t>Ils viennent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FCB243A-39B0-165E-1A59-ADF9EBFE3654}"/>
              </a:ext>
            </a:extLst>
          </p:cNvPr>
          <p:cNvSpPr txBox="1"/>
          <p:nvPr/>
        </p:nvSpPr>
        <p:spPr>
          <a:xfrm>
            <a:off x="7239786" y="1795807"/>
            <a:ext cx="22467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tiens</a:t>
            </a:r>
          </a:p>
          <a:p>
            <a:r>
              <a:rPr lang="fr-FR" sz="2800" dirty="0"/>
              <a:t>Tu tiens</a:t>
            </a:r>
          </a:p>
          <a:p>
            <a:r>
              <a:rPr lang="fr-FR" sz="2800" dirty="0"/>
              <a:t>Il tient </a:t>
            </a:r>
          </a:p>
          <a:p>
            <a:r>
              <a:rPr lang="fr-FR" sz="2800" dirty="0"/>
              <a:t>Nous tenons </a:t>
            </a:r>
          </a:p>
          <a:p>
            <a:r>
              <a:rPr lang="fr-FR" sz="2800" dirty="0"/>
              <a:t>Vous tenez</a:t>
            </a:r>
          </a:p>
          <a:p>
            <a:r>
              <a:rPr lang="fr-FR" sz="2800" dirty="0"/>
              <a:t>Ils tiennent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7D706F1-18E0-39AF-0CB7-D18E3F1B61D1}"/>
              </a:ext>
            </a:extLst>
          </p:cNvPr>
          <p:cNvSpPr txBox="1"/>
          <p:nvPr/>
        </p:nvSpPr>
        <p:spPr>
          <a:xfrm>
            <a:off x="9558780" y="1795807"/>
            <a:ext cx="24038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prends</a:t>
            </a:r>
          </a:p>
          <a:p>
            <a:r>
              <a:rPr lang="fr-FR" sz="2800" dirty="0"/>
              <a:t>Tu prends</a:t>
            </a:r>
          </a:p>
          <a:p>
            <a:r>
              <a:rPr lang="fr-FR" sz="2800" dirty="0"/>
              <a:t>Il prend </a:t>
            </a:r>
          </a:p>
          <a:p>
            <a:r>
              <a:rPr lang="fr-FR" sz="2800" dirty="0"/>
              <a:t>Nous prenons</a:t>
            </a:r>
          </a:p>
          <a:p>
            <a:r>
              <a:rPr lang="fr-FR" sz="2800" dirty="0"/>
              <a:t>Vous prenez</a:t>
            </a:r>
          </a:p>
          <a:p>
            <a:r>
              <a:rPr lang="fr-FR" sz="2800" dirty="0"/>
              <a:t>Ils prennent</a:t>
            </a:r>
          </a:p>
        </p:txBody>
      </p:sp>
    </p:spTree>
    <p:extLst>
      <p:ext uri="{BB962C8B-B14F-4D97-AF65-F5344CB8AC3E}">
        <p14:creationId xmlns:p14="http://schemas.microsoft.com/office/powerpoint/2010/main" val="1754560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09FF9A-4FCE-468E-A86A-C9AB525EA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1E12D4-3A88-428D-8E5E-AF1AFD923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Strumenti di lavoro su sfondo rosso">
            <a:extLst>
              <a:ext uri="{FF2B5EF4-FFF2-40B4-BE49-F238E27FC236}">
                <a16:creationId xmlns:a16="http://schemas.microsoft.com/office/drawing/2014/main" id="{80701957-6178-6B5E-E471-5C120073A8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573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91EF094-CD4B-D81F-B483-FE6E0A023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2"/>
            <a:ext cx="10515600" cy="29859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 err="1">
                <a:solidFill>
                  <a:srgbClr val="FFFFFF"/>
                </a:solidFill>
              </a:rPr>
              <a:t>Exercices</a:t>
            </a:r>
            <a:endParaRPr lang="en-US" sz="5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168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DB6E87-52E7-2D3B-8136-6BEB5C426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verbes pronominaux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53102C-EC1D-6182-DC8B-EF2FB009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highlight>
                  <a:srgbClr val="FFFF00"/>
                </a:highlight>
              </a:rPr>
              <a:t>Se</a:t>
            </a:r>
            <a:r>
              <a:rPr lang="fr-FR" dirty="0"/>
              <a:t> lever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 </a:t>
            </a:r>
            <a:r>
              <a:rPr lang="fr-FR" dirty="0">
                <a:highlight>
                  <a:srgbClr val="FFFF00"/>
                </a:highlight>
              </a:rPr>
              <a:t>me</a:t>
            </a:r>
            <a:r>
              <a:rPr lang="fr-FR" dirty="0"/>
              <a:t> lève</a:t>
            </a:r>
          </a:p>
          <a:p>
            <a:pPr marL="0" indent="0">
              <a:buNone/>
            </a:pPr>
            <a:r>
              <a:rPr lang="fr-FR" dirty="0"/>
              <a:t>Tu </a:t>
            </a:r>
            <a:r>
              <a:rPr lang="fr-FR" dirty="0">
                <a:highlight>
                  <a:srgbClr val="FFFF00"/>
                </a:highlight>
              </a:rPr>
              <a:t>te</a:t>
            </a:r>
            <a:r>
              <a:rPr lang="fr-FR" dirty="0"/>
              <a:t> lèves </a:t>
            </a:r>
          </a:p>
          <a:p>
            <a:pPr marL="0" indent="0">
              <a:buNone/>
            </a:pPr>
            <a:r>
              <a:rPr lang="fr-FR" dirty="0"/>
              <a:t>Il / Elle / On </a:t>
            </a:r>
            <a:r>
              <a:rPr lang="fr-FR" dirty="0">
                <a:highlight>
                  <a:srgbClr val="FFFF00"/>
                </a:highlight>
              </a:rPr>
              <a:t>se</a:t>
            </a:r>
            <a:r>
              <a:rPr lang="fr-FR" dirty="0"/>
              <a:t> lève</a:t>
            </a:r>
          </a:p>
          <a:p>
            <a:pPr marL="0" indent="0">
              <a:buNone/>
            </a:pPr>
            <a:r>
              <a:rPr lang="fr-FR" dirty="0"/>
              <a:t>Nous </a:t>
            </a:r>
            <a:r>
              <a:rPr lang="fr-FR" dirty="0">
                <a:highlight>
                  <a:srgbClr val="FFFF00"/>
                </a:highlight>
              </a:rPr>
              <a:t>nous</a:t>
            </a:r>
            <a:r>
              <a:rPr lang="fr-FR" dirty="0"/>
              <a:t> levons</a:t>
            </a:r>
          </a:p>
          <a:p>
            <a:pPr marL="0" indent="0">
              <a:buNone/>
            </a:pPr>
            <a:r>
              <a:rPr lang="fr-FR" dirty="0"/>
              <a:t>Vous </a:t>
            </a:r>
            <a:r>
              <a:rPr lang="fr-FR" dirty="0">
                <a:highlight>
                  <a:srgbClr val="FFFF00"/>
                </a:highlight>
              </a:rPr>
              <a:t>vous</a:t>
            </a:r>
            <a:r>
              <a:rPr lang="fr-FR" dirty="0"/>
              <a:t> levez </a:t>
            </a:r>
          </a:p>
          <a:p>
            <a:pPr marL="0" indent="0">
              <a:buNone/>
            </a:pPr>
            <a:r>
              <a:rPr lang="fr-FR" dirty="0"/>
              <a:t>Ils / Elles </a:t>
            </a:r>
            <a:r>
              <a:rPr lang="fr-FR" dirty="0">
                <a:highlight>
                  <a:srgbClr val="FFFF00"/>
                </a:highlight>
              </a:rPr>
              <a:t>se</a:t>
            </a:r>
            <a:r>
              <a:rPr lang="fr-FR" dirty="0"/>
              <a:t> lèvent</a:t>
            </a:r>
          </a:p>
        </p:txBody>
      </p:sp>
    </p:spTree>
    <p:extLst>
      <p:ext uri="{BB962C8B-B14F-4D97-AF65-F5344CB8AC3E}">
        <p14:creationId xmlns:p14="http://schemas.microsoft.com/office/powerpoint/2010/main" val="113495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331DC6-208F-067E-2A1A-A28BD9588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95" y="94269"/>
            <a:ext cx="12038028" cy="1008668"/>
          </a:xfrm>
        </p:spPr>
        <p:txBody>
          <a:bodyPr/>
          <a:lstStyle/>
          <a:p>
            <a:r>
              <a:rPr lang="fr-FR" dirty="0"/>
              <a:t>Verbes pronominaux en français mais pas en italien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633DA7-CDD2-0DEF-ED4D-7E28511AD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60" y="1335431"/>
            <a:ext cx="10515600" cy="4351338"/>
          </a:xfrm>
        </p:spPr>
        <p:txBody>
          <a:bodyPr numCol="3"/>
          <a:lstStyle/>
          <a:p>
            <a:pPr marL="0" indent="0">
              <a:buNone/>
            </a:pPr>
            <a:r>
              <a:rPr lang="fr-FR" dirty="0"/>
              <a:t>Se coucher</a:t>
            </a:r>
          </a:p>
          <a:p>
            <a:pPr marL="0" indent="0">
              <a:buNone/>
            </a:pPr>
            <a:r>
              <a:rPr lang="fr-FR" dirty="0"/>
              <a:t>Se défier</a:t>
            </a:r>
          </a:p>
          <a:p>
            <a:pPr marL="0" indent="0">
              <a:buNone/>
            </a:pPr>
            <a:r>
              <a:rPr lang="fr-FR" dirty="0"/>
              <a:t>Se douter</a:t>
            </a:r>
          </a:p>
          <a:p>
            <a:pPr marL="0" indent="0">
              <a:buNone/>
            </a:pPr>
            <a:r>
              <a:rPr lang="fr-FR" dirty="0"/>
              <a:t>S’échapper</a:t>
            </a:r>
          </a:p>
          <a:p>
            <a:pPr marL="0" indent="0">
              <a:buNone/>
            </a:pPr>
            <a:r>
              <a:rPr lang="fr-FR" dirty="0"/>
              <a:t>S’écrouler</a:t>
            </a:r>
          </a:p>
          <a:p>
            <a:pPr marL="0" indent="0">
              <a:buNone/>
            </a:pPr>
            <a:r>
              <a:rPr lang="fr-FR" dirty="0"/>
              <a:t>S’enfuir</a:t>
            </a:r>
          </a:p>
          <a:p>
            <a:pPr marL="0" indent="0">
              <a:buNone/>
            </a:pPr>
            <a:r>
              <a:rPr lang="fr-FR" dirty="0"/>
              <a:t>S’évanouir</a:t>
            </a:r>
          </a:p>
          <a:p>
            <a:pPr marL="0" indent="0">
              <a:buNone/>
            </a:pPr>
            <a:r>
              <a:rPr lang="fr-FR" dirty="0"/>
              <a:t>S’exclamer</a:t>
            </a:r>
          </a:p>
          <a:p>
            <a:pPr marL="0" indent="0">
              <a:buNone/>
            </a:pPr>
            <a:r>
              <a:rPr lang="fr-FR" dirty="0"/>
              <a:t>Se moquer de</a:t>
            </a:r>
          </a:p>
          <a:p>
            <a:pPr marL="0" indent="0">
              <a:buNone/>
            </a:pPr>
            <a:r>
              <a:rPr lang="fr-FR" dirty="0"/>
              <a:t>Se passer de</a:t>
            </a:r>
          </a:p>
          <a:p>
            <a:pPr marL="0" indent="0">
              <a:buNone/>
            </a:pPr>
            <a:r>
              <a:rPr lang="fr-FR" dirty="0"/>
              <a:t>Se promener</a:t>
            </a:r>
          </a:p>
          <a:p>
            <a:pPr marL="0" indent="0">
              <a:buNone/>
            </a:pPr>
            <a:r>
              <a:rPr lang="fr-FR" dirty="0"/>
              <a:t>Se balader</a:t>
            </a:r>
          </a:p>
          <a:p>
            <a:pPr marL="0" indent="0">
              <a:buNone/>
            </a:pPr>
            <a:r>
              <a:rPr lang="fr-FR" dirty="0"/>
              <a:t>Se taire</a:t>
            </a:r>
          </a:p>
          <a:p>
            <a:pPr marL="0" indent="0">
              <a:buNone/>
            </a:pPr>
            <a:r>
              <a:rPr lang="fr-FR" dirty="0"/>
              <a:t>Se tromper</a:t>
            </a:r>
          </a:p>
        </p:txBody>
      </p:sp>
    </p:spTree>
    <p:extLst>
      <p:ext uri="{BB962C8B-B14F-4D97-AF65-F5344CB8AC3E}">
        <p14:creationId xmlns:p14="http://schemas.microsoft.com/office/powerpoint/2010/main" val="542608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C6AFBB-AFDC-5501-3F1B-5A3BED4A1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511" y="365125"/>
            <a:ext cx="11660957" cy="615263"/>
          </a:xfrm>
        </p:spPr>
        <p:txBody>
          <a:bodyPr>
            <a:normAutofit fontScale="90000"/>
          </a:bodyPr>
          <a:lstStyle/>
          <a:p>
            <a:r>
              <a:rPr lang="fr-FR" dirty="0"/>
              <a:t>Verbes pronominaux en italien mais pas en français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131150-5EA4-6DF0-95EA-C7997ED27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140" y="1210362"/>
            <a:ext cx="10515600" cy="4351338"/>
          </a:xfrm>
        </p:spPr>
        <p:txBody>
          <a:bodyPr numCol="3"/>
          <a:lstStyle/>
          <a:p>
            <a:pPr marL="0" indent="0">
              <a:buNone/>
            </a:pPr>
            <a:r>
              <a:rPr lang="fr-FR" dirty="0"/>
              <a:t>Tomber malade</a:t>
            </a:r>
          </a:p>
          <a:p>
            <a:pPr marL="0" indent="0">
              <a:buNone/>
            </a:pPr>
            <a:r>
              <a:rPr lang="fr-FR" dirty="0"/>
              <a:t>Grimper</a:t>
            </a:r>
          </a:p>
          <a:p>
            <a:pPr marL="0" indent="0">
              <a:buNone/>
            </a:pPr>
            <a:r>
              <a:rPr lang="fr-FR" dirty="0"/>
              <a:t>Féliciter</a:t>
            </a:r>
          </a:p>
          <a:p>
            <a:pPr marL="0" indent="0">
              <a:buNone/>
            </a:pPr>
            <a:r>
              <a:rPr lang="fr-FR" dirty="0"/>
              <a:t>Oublier</a:t>
            </a:r>
          </a:p>
          <a:p>
            <a:pPr marL="0" indent="0">
              <a:buNone/>
            </a:pPr>
            <a:r>
              <a:rPr lang="fr-FR" dirty="0"/>
              <a:t>Signer</a:t>
            </a:r>
          </a:p>
          <a:p>
            <a:pPr marL="0" indent="0">
              <a:buNone/>
            </a:pPr>
            <a:r>
              <a:rPr lang="fr-FR" dirty="0"/>
              <a:t>Mériter</a:t>
            </a:r>
          </a:p>
          <a:p>
            <a:pPr marL="0" indent="0">
              <a:buNone/>
            </a:pPr>
            <a:r>
              <a:rPr lang="fr-FR" dirty="0"/>
              <a:t>Bouger</a:t>
            </a:r>
          </a:p>
          <a:p>
            <a:pPr marL="0" indent="0">
              <a:buNone/>
            </a:pPr>
            <a:r>
              <a:rPr lang="fr-FR" dirty="0"/>
              <a:t>Fondre</a:t>
            </a:r>
          </a:p>
          <a:p>
            <a:pPr marL="0" indent="0">
              <a:buNone/>
            </a:pPr>
            <a:r>
              <a:rPr lang="fr-FR" dirty="0"/>
              <a:t>Plonger</a:t>
            </a:r>
          </a:p>
          <a:p>
            <a:pPr marL="0" indent="0">
              <a:buNone/>
            </a:pPr>
            <a:r>
              <a:rPr lang="fr-FR" dirty="0"/>
              <a:t>Avoir honte </a:t>
            </a:r>
          </a:p>
        </p:txBody>
      </p:sp>
    </p:spTree>
    <p:extLst>
      <p:ext uri="{BB962C8B-B14F-4D97-AF65-F5344CB8AC3E}">
        <p14:creationId xmlns:p14="http://schemas.microsoft.com/office/powerpoint/2010/main" val="1596520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09FF9A-4FCE-468E-A86A-C9AB525EA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1E12D4-3A88-428D-8E5E-AF1AFD923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Strumenti di lavoro su sfondo rosso">
            <a:extLst>
              <a:ext uri="{FF2B5EF4-FFF2-40B4-BE49-F238E27FC236}">
                <a16:creationId xmlns:a16="http://schemas.microsoft.com/office/drawing/2014/main" id="{80701957-6178-6B5E-E471-5C120073A8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573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91EF094-CD4B-D81F-B483-FE6E0A023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2"/>
            <a:ext cx="10515600" cy="29859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 err="1">
                <a:solidFill>
                  <a:srgbClr val="FFFFFF"/>
                </a:solidFill>
              </a:rPr>
              <a:t>Exercices</a:t>
            </a:r>
            <a:endParaRPr lang="en-US" sz="5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95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61C057-11EE-7BBA-F593-2DA997847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699"/>
            <a:ext cx="10515600" cy="568129"/>
          </a:xfrm>
        </p:spPr>
        <p:txBody>
          <a:bodyPr>
            <a:normAutofit fontScale="90000"/>
          </a:bodyPr>
          <a:lstStyle/>
          <a:p>
            <a:r>
              <a:rPr lang="fr-FR" dirty="0"/>
              <a:t>La forme interrogative directe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2A59D6-6D4F-0C86-A4CF-F784BA9F3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82" y="1165749"/>
            <a:ext cx="11745798" cy="53271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/>
              <a:t>Interrogation totale</a:t>
            </a:r>
          </a:p>
          <a:p>
            <a:pPr marL="0" indent="0">
              <a:buNone/>
            </a:pPr>
            <a:r>
              <a:rPr lang="fr-FR" dirty="0"/>
              <a:t>Réponse : oui, non, je ne sais pas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Il fait beau aujourd’hui ? Oui, il fait un temps magnifique. </a:t>
            </a:r>
          </a:p>
          <a:p>
            <a:pPr marL="0" indent="0">
              <a:buNone/>
            </a:pPr>
            <a:r>
              <a:rPr lang="fr-FR" dirty="0"/>
              <a:t>Est-ce qu’il fait beau aujourd’hui ? </a:t>
            </a:r>
          </a:p>
          <a:p>
            <a:pPr marL="0" indent="0">
              <a:buNone/>
            </a:pPr>
            <a:r>
              <a:rPr lang="fr-FR" dirty="0"/>
              <a:t>Fait-il beau aujourd’hui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Tu pars demain ? Non, je pars jeudi. </a:t>
            </a:r>
          </a:p>
          <a:p>
            <a:pPr marL="0" indent="0">
              <a:buNone/>
            </a:pPr>
            <a:r>
              <a:rPr lang="fr-FR" dirty="0"/>
              <a:t>Est-ce que tu pars demain ? </a:t>
            </a:r>
          </a:p>
          <a:p>
            <a:pPr marL="0" indent="0">
              <a:buNone/>
            </a:pPr>
            <a:r>
              <a:rPr lang="fr-FR" dirty="0"/>
              <a:t>Pars-tu demain?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Elle va souvent au théâtre ?</a:t>
            </a:r>
          </a:p>
          <a:p>
            <a:pPr marL="0" indent="0">
              <a:buNone/>
            </a:pPr>
            <a:r>
              <a:rPr lang="fr-FR" dirty="0"/>
              <a:t>Est-ce qu’elle va souvent au théâtre ?</a:t>
            </a:r>
          </a:p>
          <a:p>
            <a:pPr marL="0" indent="0">
              <a:buNone/>
            </a:pPr>
            <a:r>
              <a:rPr lang="fr-FR" dirty="0"/>
              <a:t>Va-t-elle souvent </a:t>
            </a:r>
            <a:r>
              <a:rPr lang="fr-FR"/>
              <a:t>au théâtre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0357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2AFDE0-D497-4C93-D0DA-C8E515724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4116"/>
          </a:xfrm>
        </p:spPr>
        <p:txBody>
          <a:bodyPr>
            <a:normAutofit fontScale="90000"/>
          </a:bodyPr>
          <a:lstStyle/>
          <a:p>
            <a:r>
              <a:rPr lang="fr-FR" dirty="0"/>
              <a:t>La forme interrogative directe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29A701-3F0C-BD5D-457D-D3CBA7B93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52" y="1253331"/>
            <a:ext cx="11660955" cy="523954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sz="4000" dirty="0"/>
              <a:t>Interrogation partielle</a:t>
            </a:r>
          </a:p>
          <a:p>
            <a:pPr marL="0" indent="0">
              <a:buNone/>
            </a:pPr>
            <a:r>
              <a:rPr lang="fr-FR" sz="4000" dirty="0"/>
              <a:t>On répond par une information nouvelle qui répond à : </a:t>
            </a:r>
          </a:p>
          <a:p>
            <a:pPr marL="0" indent="0">
              <a:buNone/>
            </a:pPr>
            <a:r>
              <a:rPr lang="fr-FR" sz="4000" dirty="0"/>
              <a:t>Qui (qu’est-ce qui), que (qu’est-ce que), quand, où, comment, pourquoi, combien, préposition +  qui/quoi</a:t>
            </a: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dirty="0"/>
              <a:t>Comment tu t’appelles ? / Tu t’appelles comment? Je m’appelle Alex.</a:t>
            </a:r>
          </a:p>
          <a:p>
            <a:pPr marL="0" indent="0">
              <a:buNone/>
            </a:pPr>
            <a:r>
              <a:rPr lang="fr-FR" sz="4000" dirty="0"/>
              <a:t>Comment est-ce que tu t’appelles ? </a:t>
            </a:r>
          </a:p>
          <a:p>
            <a:pPr marL="0" indent="0">
              <a:buNone/>
            </a:pPr>
            <a:r>
              <a:rPr lang="fr-FR" sz="4000" dirty="0"/>
              <a:t>Comment t’appelles-tu ?</a:t>
            </a: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dirty="0"/>
              <a:t>Où tu vas ? / Tu vas où ? </a:t>
            </a:r>
          </a:p>
          <a:p>
            <a:pPr marL="0" indent="0">
              <a:buNone/>
            </a:pPr>
            <a:r>
              <a:rPr lang="fr-FR" sz="4000" dirty="0"/>
              <a:t>Où est-ce que tu vas ?</a:t>
            </a:r>
          </a:p>
          <a:p>
            <a:pPr marL="0" indent="0">
              <a:buNone/>
            </a:pPr>
            <a:r>
              <a:rPr lang="fr-FR" sz="4000" dirty="0"/>
              <a:t>Où vas-tu ?</a:t>
            </a: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b="1" dirty="0"/>
              <a:t>Qui</a:t>
            </a:r>
            <a:r>
              <a:rPr lang="fr-FR" sz="4000" dirty="0"/>
              <a:t> parle ? (le sujet est une personne) </a:t>
            </a:r>
          </a:p>
          <a:p>
            <a:pPr marL="0" indent="0">
              <a:buNone/>
            </a:pPr>
            <a:r>
              <a:rPr lang="fr-FR" sz="4000" dirty="0"/>
              <a:t>Qui est-ce qui parle ? </a:t>
            </a: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dirty="0"/>
              <a:t>Que fais-tu ? (l’objet est une chose) </a:t>
            </a:r>
          </a:p>
          <a:p>
            <a:pPr marL="0" indent="0">
              <a:buNone/>
            </a:pPr>
            <a:r>
              <a:rPr lang="fr-FR" sz="4000" dirty="0"/>
              <a:t>Qu’est-ce que tu fais ? </a:t>
            </a:r>
          </a:p>
          <a:p>
            <a:pPr marL="0" indent="0">
              <a:buNone/>
            </a:pPr>
            <a:r>
              <a:rPr lang="fr-FR" sz="4300" dirty="0"/>
              <a:t>Tu fais quoi ?</a:t>
            </a:r>
          </a:p>
        </p:txBody>
      </p:sp>
    </p:spTree>
    <p:extLst>
      <p:ext uri="{BB962C8B-B14F-4D97-AF65-F5344CB8AC3E}">
        <p14:creationId xmlns:p14="http://schemas.microsoft.com/office/powerpoint/2010/main" val="147169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D8435-F6E1-4011-6ECB-D809F981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forme interrogative directe négative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635CB6-1E4D-FE71-17B5-8FDC679F2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Tu ne peux pas manger ? </a:t>
            </a:r>
          </a:p>
          <a:p>
            <a:pPr marL="0" indent="0">
              <a:buNone/>
            </a:pPr>
            <a:r>
              <a:rPr lang="fr-FR" dirty="0"/>
              <a:t>Est-ce que tu ne peux pas manger ?</a:t>
            </a:r>
          </a:p>
          <a:p>
            <a:pPr marL="0" indent="0">
              <a:buNone/>
            </a:pPr>
            <a:r>
              <a:rPr lang="fr-FR" dirty="0"/>
              <a:t>Ne peux-tu pas manger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Si</a:t>
            </a:r>
            <a:r>
              <a:rPr lang="fr-FR" dirty="0"/>
              <a:t>, je peux manger.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Non, je ne peux pas manger.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4708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9BDE2B-9F87-1413-9424-A4D0001B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adjectifs et pronoms interrogatifs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3CF8DE-914C-A923-95A3-FFEC17829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Quel                                  Lequel</a:t>
            </a:r>
          </a:p>
          <a:p>
            <a:pPr marL="0" indent="0">
              <a:buNone/>
            </a:pPr>
            <a:r>
              <a:rPr lang="fr-FR" dirty="0"/>
              <a:t>Quelle                               Laquelle </a:t>
            </a:r>
          </a:p>
          <a:p>
            <a:pPr marL="0" indent="0">
              <a:buNone/>
            </a:pPr>
            <a:r>
              <a:rPr lang="fr-FR" dirty="0"/>
              <a:t>Quels                                Lesquels  </a:t>
            </a:r>
          </a:p>
          <a:p>
            <a:pPr marL="0" indent="0">
              <a:buNone/>
            </a:pPr>
            <a:r>
              <a:rPr lang="fr-FR" dirty="0"/>
              <a:t>Quelles                             Lesquelles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 livre tu veux lire ? Tu veux lire lequel ?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Quelles valises </a:t>
            </a:r>
            <a:r>
              <a:rPr lang="fr-FR"/>
              <a:t>sont à toi ? </a:t>
            </a:r>
            <a:r>
              <a:rPr lang="fr-FR" dirty="0"/>
              <a:t>Lesquelles sont à toi ? </a:t>
            </a:r>
          </a:p>
        </p:txBody>
      </p:sp>
    </p:spTree>
    <p:extLst>
      <p:ext uri="{BB962C8B-B14F-4D97-AF65-F5344CB8AC3E}">
        <p14:creationId xmlns:p14="http://schemas.microsoft.com/office/powerpoint/2010/main" val="208392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98E54D-B93B-0C28-FC76-4EB00C2E5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Verbe du 1</a:t>
            </a:r>
            <a:r>
              <a:rPr lang="fr-FR" baseline="30000" dirty="0"/>
              <a:t>er</a:t>
            </a:r>
            <a:r>
              <a:rPr lang="fr-FR" dirty="0"/>
              <a:t> groupe en –</a:t>
            </a:r>
            <a:r>
              <a:rPr lang="fr-FR" dirty="0" err="1"/>
              <a:t>cer</a:t>
            </a:r>
            <a:r>
              <a:rPr lang="fr-FR" dirty="0"/>
              <a:t> et –</a:t>
            </a:r>
            <a:r>
              <a:rPr lang="fr-FR" dirty="0" err="1"/>
              <a:t>ger</a:t>
            </a:r>
            <a:r>
              <a:rPr lang="fr-FR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63D596-F5A3-D83A-B57D-9770FA8A2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88703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COMMENCER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 commence </a:t>
            </a:r>
          </a:p>
          <a:p>
            <a:pPr marL="0" indent="0">
              <a:buNone/>
            </a:pPr>
            <a:r>
              <a:rPr lang="fr-FR" dirty="0"/>
              <a:t>Tu commences </a:t>
            </a:r>
          </a:p>
          <a:p>
            <a:pPr marL="0" indent="0">
              <a:buNone/>
            </a:pPr>
            <a:r>
              <a:rPr lang="fr-FR" dirty="0"/>
              <a:t>Il commence</a:t>
            </a:r>
          </a:p>
          <a:p>
            <a:pPr marL="0" indent="0">
              <a:buNone/>
            </a:pPr>
            <a:r>
              <a:rPr lang="fr-FR" dirty="0"/>
              <a:t>Nous commençons </a:t>
            </a:r>
          </a:p>
          <a:p>
            <a:pPr marL="0" indent="0">
              <a:buNone/>
            </a:pPr>
            <a:r>
              <a:rPr lang="fr-FR" dirty="0"/>
              <a:t>Vous commencez</a:t>
            </a:r>
          </a:p>
          <a:p>
            <a:pPr marL="0" indent="0">
              <a:buNone/>
            </a:pPr>
            <a:r>
              <a:rPr lang="fr-FR" dirty="0"/>
              <a:t>Ils commencent 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B7875BB2-C2C4-1FDE-737E-FF62D4BB0784}"/>
              </a:ext>
            </a:extLst>
          </p:cNvPr>
          <p:cNvSpPr txBox="1">
            <a:spLocks/>
          </p:cNvSpPr>
          <p:nvPr/>
        </p:nvSpPr>
        <p:spPr>
          <a:xfrm>
            <a:off x="5204382" y="1825625"/>
            <a:ext cx="34887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MANGER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Je mange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Tu manges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Elle mange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Nous mangeons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Vous mangez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Elles mangent </a:t>
            </a:r>
          </a:p>
        </p:txBody>
      </p:sp>
    </p:spTree>
    <p:extLst>
      <p:ext uri="{BB962C8B-B14F-4D97-AF65-F5344CB8AC3E}">
        <p14:creationId xmlns:p14="http://schemas.microsoft.com/office/powerpoint/2010/main" val="117469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09FF9A-4FCE-468E-A86A-C9AB525EA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1E12D4-3A88-428D-8E5E-AF1AFD923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Strumenti di lavoro su sfondo rosso">
            <a:extLst>
              <a:ext uri="{FF2B5EF4-FFF2-40B4-BE49-F238E27FC236}">
                <a16:creationId xmlns:a16="http://schemas.microsoft.com/office/drawing/2014/main" id="{80701957-6178-6B5E-E471-5C120073A8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573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91EF094-CD4B-D81F-B483-FE6E0A023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2"/>
            <a:ext cx="10515600" cy="29859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 err="1">
                <a:solidFill>
                  <a:srgbClr val="FFFFFF"/>
                </a:solidFill>
              </a:rPr>
              <a:t>Exercices</a:t>
            </a:r>
            <a:endParaRPr lang="en-US" sz="5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9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BA3864-DBB8-E5AC-05CB-FA76503E0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2714"/>
          </a:xfrm>
        </p:spPr>
        <p:txBody>
          <a:bodyPr>
            <a:normAutofit fontScale="90000"/>
          </a:bodyPr>
          <a:lstStyle/>
          <a:p>
            <a:r>
              <a:rPr lang="fr-FR" dirty="0"/>
              <a:t>Les verbes du deuxième groupe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D76EBE-3A4E-DFEF-DB4C-BAA2BDB5E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445" y="1080906"/>
            <a:ext cx="11680595" cy="55272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CHOIS </a:t>
            </a:r>
            <a:r>
              <a:rPr lang="fr-FR" dirty="0">
                <a:solidFill>
                  <a:schemeClr val="accent2"/>
                </a:solidFill>
              </a:rPr>
              <a:t>IR</a:t>
            </a:r>
          </a:p>
          <a:p>
            <a:pPr marL="0" indent="0">
              <a:buNone/>
            </a:pPr>
            <a:r>
              <a:rPr lang="fr-FR" dirty="0"/>
              <a:t>Racine </a:t>
            </a:r>
            <a:r>
              <a:rPr lang="fr-FR" dirty="0">
                <a:solidFill>
                  <a:schemeClr val="accent2"/>
                </a:solidFill>
              </a:rPr>
              <a:t>suffixe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Finir, réussir, accomplir, agir, grossir, nourrir, obéir, saisir, réagir, trahir…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 chois – </a:t>
            </a:r>
            <a:r>
              <a:rPr lang="fr-FR" dirty="0" err="1">
                <a:highlight>
                  <a:srgbClr val="FFFF00"/>
                </a:highlight>
              </a:rPr>
              <a:t>is</a:t>
            </a:r>
            <a:endParaRPr lang="fr-FR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fr-FR" dirty="0"/>
              <a:t>Tu chois – </a:t>
            </a:r>
            <a:r>
              <a:rPr lang="fr-FR" dirty="0" err="1">
                <a:highlight>
                  <a:srgbClr val="FFFF00"/>
                </a:highlight>
              </a:rPr>
              <a:t>is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Il /Elle / On chois – </a:t>
            </a:r>
            <a:r>
              <a:rPr lang="fr-FR" dirty="0" err="1">
                <a:highlight>
                  <a:srgbClr val="FFFF00"/>
                </a:highlight>
              </a:rPr>
              <a:t>it</a:t>
            </a:r>
            <a:endParaRPr lang="fr-FR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fr-FR" dirty="0"/>
              <a:t>Nous chois – </a:t>
            </a:r>
            <a:r>
              <a:rPr lang="fr-FR" dirty="0">
                <a:highlight>
                  <a:srgbClr val="00FF00"/>
                </a:highlight>
              </a:rPr>
              <a:t>issons</a:t>
            </a:r>
          </a:p>
          <a:p>
            <a:pPr marL="0" indent="0">
              <a:buNone/>
            </a:pPr>
            <a:r>
              <a:rPr lang="fr-FR" dirty="0"/>
              <a:t>Vous chois – </a:t>
            </a:r>
            <a:r>
              <a:rPr lang="fr-FR" dirty="0">
                <a:highlight>
                  <a:srgbClr val="00FFFF"/>
                </a:highlight>
              </a:rPr>
              <a:t>issez </a:t>
            </a:r>
          </a:p>
          <a:p>
            <a:pPr marL="0" indent="0">
              <a:buNone/>
            </a:pPr>
            <a:r>
              <a:rPr lang="fr-FR" dirty="0"/>
              <a:t>Ils / Elles chois – </a:t>
            </a:r>
            <a:r>
              <a:rPr lang="fr-FR" dirty="0">
                <a:highlight>
                  <a:srgbClr val="FF00FF"/>
                </a:highlight>
              </a:rPr>
              <a:t>issent</a:t>
            </a:r>
            <a:r>
              <a:rPr lang="fr-F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535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E932D0-312E-4FD9-EEBB-556AFF754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0104"/>
          </a:xfrm>
        </p:spPr>
        <p:txBody>
          <a:bodyPr/>
          <a:lstStyle/>
          <a:p>
            <a:r>
              <a:rPr lang="fr-FR" dirty="0"/>
              <a:t>Les verbes du troisième groupe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CCE1A3-C54F-1E76-1A43-5F72D5171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18" y="1065230"/>
            <a:ext cx="11586328" cy="5571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Verbes qui finissent par</a:t>
            </a:r>
          </a:p>
          <a:p>
            <a:r>
              <a:rPr lang="fr-FR" dirty="0"/>
              <a:t>- </a:t>
            </a:r>
            <a:r>
              <a:rPr lang="fr-FR" dirty="0" err="1"/>
              <a:t>ir</a:t>
            </a:r>
            <a:r>
              <a:rPr lang="fr-FR" dirty="0"/>
              <a:t> : courir, mourir, ouvrir, sortir, tenir, venir, partir</a:t>
            </a:r>
          </a:p>
          <a:p>
            <a:r>
              <a:rPr lang="fr-FR" dirty="0"/>
              <a:t>- </a:t>
            </a:r>
            <a:r>
              <a:rPr lang="fr-FR" dirty="0" err="1"/>
              <a:t>oir</a:t>
            </a:r>
            <a:r>
              <a:rPr lang="fr-FR" dirty="0"/>
              <a:t> : devoir, pouvoir, vouloir, savoir, recevoir</a:t>
            </a:r>
          </a:p>
          <a:p>
            <a:r>
              <a:rPr lang="fr-FR" dirty="0"/>
              <a:t>- re : boire, croire, dire, faire, écrire, lire, vivre</a:t>
            </a:r>
          </a:p>
          <a:p>
            <a:r>
              <a:rPr lang="fr-FR" dirty="0"/>
              <a:t> -</a:t>
            </a:r>
            <a:r>
              <a:rPr lang="fr-FR" dirty="0" err="1"/>
              <a:t>tre</a:t>
            </a:r>
            <a:r>
              <a:rPr lang="fr-FR" dirty="0"/>
              <a:t> / -</a:t>
            </a:r>
            <a:r>
              <a:rPr lang="fr-FR" dirty="0" err="1"/>
              <a:t>dre</a:t>
            </a:r>
            <a:r>
              <a:rPr lang="fr-FR" dirty="0"/>
              <a:t> : mettre, attendre, prendre, battre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Être, avoir, aller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hlinkClick r:id="rId2"/>
              </a:rPr>
              <a:t>BESCHERELLE</a:t>
            </a:r>
            <a:r>
              <a:rPr lang="fr-FR" dirty="0"/>
              <a:t> : le conjugueur par excellence</a:t>
            </a:r>
          </a:p>
        </p:txBody>
      </p:sp>
    </p:spTree>
    <p:extLst>
      <p:ext uri="{BB962C8B-B14F-4D97-AF65-F5344CB8AC3E}">
        <p14:creationId xmlns:p14="http://schemas.microsoft.com/office/powerpoint/2010/main" val="22389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4AD2FF-A9DC-DAF7-6A91-75620533B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Aller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96CD44-B63F-9CE0-81D4-8581B19A2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Je vais</a:t>
            </a:r>
          </a:p>
          <a:p>
            <a:pPr marL="0" indent="0">
              <a:buNone/>
            </a:pPr>
            <a:r>
              <a:rPr lang="fr-FR" dirty="0"/>
              <a:t>Tu vas</a:t>
            </a:r>
          </a:p>
          <a:p>
            <a:pPr marL="0" indent="0">
              <a:buNone/>
            </a:pPr>
            <a:r>
              <a:rPr lang="fr-FR" dirty="0"/>
              <a:t>Il / Elle / On va</a:t>
            </a:r>
          </a:p>
          <a:p>
            <a:pPr marL="0" indent="0">
              <a:buNone/>
            </a:pPr>
            <a:r>
              <a:rPr lang="fr-FR" dirty="0"/>
              <a:t>Nous allons</a:t>
            </a:r>
          </a:p>
          <a:p>
            <a:pPr marL="0" indent="0">
              <a:buNone/>
            </a:pPr>
            <a:r>
              <a:rPr lang="fr-FR" dirty="0"/>
              <a:t>Vous allez </a:t>
            </a:r>
          </a:p>
          <a:p>
            <a:pPr marL="0" indent="0">
              <a:buNone/>
            </a:pPr>
            <a:r>
              <a:rPr lang="fr-FR" dirty="0"/>
              <a:t>Ils / Elles vont</a:t>
            </a:r>
          </a:p>
        </p:txBody>
      </p:sp>
    </p:spTree>
    <p:extLst>
      <p:ext uri="{BB962C8B-B14F-4D97-AF65-F5344CB8AC3E}">
        <p14:creationId xmlns:p14="http://schemas.microsoft.com/office/powerpoint/2010/main" val="196265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8FB3D3-1CCC-816F-2F60-054A27581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Faire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96C5AD-ED6C-6285-B187-CE3C90477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Je fais </a:t>
            </a:r>
          </a:p>
          <a:p>
            <a:pPr marL="0" indent="0">
              <a:buNone/>
            </a:pPr>
            <a:r>
              <a:rPr lang="fr-FR" dirty="0"/>
              <a:t>Tu fais</a:t>
            </a:r>
          </a:p>
          <a:p>
            <a:pPr marL="0" indent="0">
              <a:buNone/>
            </a:pPr>
            <a:r>
              <a:rPr lang="fr-FR" dirty="0"/>
              <a:t>Il / Elle / On fait </a:t>
            </a:r>
          </a:p>
          <a:p>
            <a:pPr marL="0" indent="0">
              <a:buNone/>
            </a:pPr>
            <a:r>
              <a:rPr lang="fr-FR" dirty="0"/>
              <a:t>Nous faisons</a:t>
            </a:r>
          </a:p>
          <a:p>
            <a:pPr marL="0" indent="0">
              <a:buNone/>
            </a:pPr>
            <a:r>
              <a:rPr lang="fr-FR" dirty="0"/>
              <a:t>Vous faites</a:t>
            </a:r>
          </a:p>
          <a:p>
            <a:pPr marL="0" indent="0">
              <a:buNone/>
            </a:pPr>
            <a:r>
              <a:rPr lang="fr-FR" dirty="0"/>
              <a:t>Ils / Elles font </a:t>
            </a:r>
          </a:p>
        </p:txBody>
      </p:sp>
    </p:spTree>
    <p:extLst>
      <p:ext uri="{BB962C8B-B14F-4D97-AF65-F5344CB8AC3E}">
        <p14:creationId xmlns:p14="http://schemas.microsoft.com/office/powerpoint/2010/main" val="15068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C019C-89E9-38BC-6B5F-09D7260F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235" y="386499"/>
            <a:ext cx="10515600" cy="1325563"/>
          </a:xfrm>
        </p:spPr>
        <p:txBody>
          <a:bodyPr/>
          <a:lstStyle/>
          <a:p>
            <a:r>
              <a:rPr lang="fr-FR" dirty="0"/>
              <a:t>OUVRIR, COUVIR, RIRE (1 racine)</a:t>
            </a:r>
            <a:br>
              <a:rPr lang="fr-FR" dirty="0"/>
            </a:b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B8D520-B299-E803-7E4F-F1FABA3F0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235" y="1819993"/>
            <a:ext cx="2070754" cy="3218156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fr-FR" sz="2400" dirty="0"/>
              <a:t>J’ouvre</a:t>
            </a:r>
          </a:p>
          <a:p>
            <a:pPr marL="0" indent="0">
              <a:buNone/>
            </a:pPr>
            <a:r>
              <a:rPr lang="fr-FR" sz="2400" dirty="0"/>
              <a:t>Tu ouvres</a:t>
            </a:r>
          </a:p>
          <a:p>
            <a:pPr marL="0" indent="0">
              <a:buNone/>
            </a:pPr>
            <a:r>
              <a:rPr lang="fr-FR" sz="2400" dirty="0"/>
              <a:t>Il ouvre</a:t>
            </a:r>
          </a:p>
          <a:p>
            <a:pPr marL="0" indent="0">
              <a:buNone/>
            </a:pPr>
            <a:r>
              <a:rPr lang="fr-FR" sz="2400" dirty="0"/>
              <a:t>Nous ouvrons</a:t>
            </a:r>
          </a:p>
          <a:p>
            <a:pPr marL="0" indent="0">
              <a:buNone/>
            </a:pPr>
            <a:r>
              <a:rPr lang="fr-FR" sz="2400" dirty="0"/>
              <a:t>Vous ouvrez </a:t>
            </a:r>
          </a:p>
          <a:p>
            <a:pPr marL="0" indent="0">
              <a:buNone/>
            </a:pPr>
            <a:r>
              <a:rPr lang="fr-FR" sz="2400" dirty="0"/>
              <a:t>Ils ouvrent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F307C19-59B7-5A65-8A30-9CCD70D53C64}"/>
              </a:ext>
            </a:extLst>
          </p:cNvPr>
          <p:cNvSpPr txBox="1"/>
          <p:nvPr/>
        </p:nvSpPr>
        <p:spPr>
          <a:xfrm>
            <a:off x="3050357" y="1819993"/>
            <a:ext cx="36198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sz="2800" dirty="0"/>
              <a:t>Je cours</a:t>
            </a:r>
          </a:p>
          <a:p>
            <a:pPr marL="0" indent="0">
              <a:buNone/>
            </a:pPr>
            <a:r>
              <a:rPr lang="fr-FR" sz="2800" dirty="0"/>
              <a:t>Tu cours</a:t>
            </a:r>
          </a:p>
          <a:p>
            <a:pPr marL="0" indent="0">
              <a:buNone/>
            </a:pPr>
            <a:r>
              <a:rPr lang="fr-FR" sz="2800" dirty="0"/>
              <a:t>Elle court</a:t>
            </a:r>
          </a:p>
          <a:p>
            <a:pPr marL="0" indent="0">
              <a:buNone/>
            </a:pPr>
            <a:r>
              <a:rPr lang="fr-FR" sz="2800" dirty="0"/>
              <a:t>Nous courons</a:t>
            </a:r>
          </a:p>
          <a:p>
            <a:pPr marL="0" indent="0">
              <a:buNone/>
            </a:pPr>
            <a:r>
              <a:rPr lang="fr-FR" sz="2800" dirty="0"/>
              <a:t>Vous courez </a:t>
            </a:r>
          </a:p>
          <a:p>
            <a:pPr marL="0" indent="0">
              <a:buNone/>
            </a:pPr>
            <a:r>
              <a:rPr lang="fr-FR" sz="2800" dirty="0"/>
              <a:t>Elles courent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827A64B-082E-FDF3-9FF0-3CFFFD0E4112}"/>
              </a:ext>
            </a:extLst>
          </p:cNvPr>
          <p:cNvSpPr txBox="1"/>
          <p:nvPr/>
        </p:nvSpPr>
        <p:spPr>
          <a:xfrm>
            <a:off x="6438506" y="1819993"/>
            <a:ext cx="240383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sz="2800" dirty="0"/>
              <a:t>Je ris</a:t>
            </a:r>
          </a:p>
          <a:p>
            <a:pPr marL="0" indent="0">
              <a:buNone/>
            </a:pPr>
            <a:r>
              <a:rPr lang="fr-FR" sz="2800" dirty="0"/>
              <a:t>Tu ris</a:t>
            </a:r>
          </a:p>
          <a:p>
            <a:pPr marL="0" indent="0">
              <a:buNone/>
            </a:pPr>
            <a:r>
              <a:rPr lang="fr-FR" sz="2800" dirty="0"/>
              <a:t>On rit </a:t>
            </a:r>
          </a:p>
          <a:p>
            <a:pPr marL="0" indent="0">
              <a:buNone/>
            </a:pPr>
            <a:r>
              <a:rPr lang="fr-FR" sz="2800" dirty="0"/>
              <a:t>Nous rions</a:t>
            </a:r>
          </a:p>
          <a:p>
            <a:pPr marL="0" indent="0">
              <a:buNone/>
            </a:pPr>
            <a:r>
              <a:rPr lang="fr-FR" sz="2800" dirty="0"/>
              <a:t>Vous riez</a:t>
            </a:r>
          </a:p>
          <a:p>
            <a:pPr marL="0" indent="0">
              <a:buNone/>
            </a:pPr>
            <a:r>
              <a:rPr lang="fr-FR" sz="2800" dirty="0"/>
              <a:t>Ils rient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8515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91CC73-18BA-3849-E994-9EE4D9D0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6859"/>
          </a:xfrm>
        </p:spPr>
        <p:txBody>
          <a:bodyPr>
            <a:normAutofit fontScale="90000"/>
          </a:bodyPr>
          <a:lstStyle/>
          <a:p>
            <a:r>
              <a:rPr lang="fr-FR" dirty="0"/>
              <a:t>CROIRE, VOIR, OURIR (2 racines)</a:t>
            </a:r>
            <a:br>
              <a:rPr lang="fr-FR" dirty="0"/>
            </a:b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E4B56B-DF0D-1457-C7C5-0F54D1922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274" y="1611984"/>
            <a:ext cx="2300926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Je crois</a:t>
            </a:r>
          </a:p>
          <a:p>
            <a:pPr marL="0" indent="0">
              <a:buNone/>
            </a:pPr>
            <a:r>
              <a:rPr lang="fr-FR" dirty="0"/>
              <a:t>Tu crois</a:t>
            </a:r>
          </a:p>
          <a:p>
            <a:pPr marL="0" indent="0">
              <a:buNone/>
            </a:pPr>
            <a:r>
              <a:rPr lang="fr-FR" dirty="0"/>
              <a:t>Il croit</a:t>
            </a:r>
          </a:p>
          <a:p>
            <a:pPr marL="0" indent="0">
              <a:buNone/>
            </a:pPr>
            <a:r>
              <a:rPr lang="fr-FR" dirty="0"/>
              <a:t>Nous croyons </a:t>
            </a:r>
          </a:p>
          <a:p>
            <a:pPr marL="0" indent="0">
              <a:buNone/>
            </a:pPr>
            <a:r>
              <a:rPr lang="fr-FR" dirty="0"/>
              <a:t>Vous croyez</a:t>
            </a:r>
          </a:p>
          <a:p>
            <a:pPr marL="0" indent="0">
              <a:buNone/>
            </a:pPr>
            <a:r>
              <a:rPr lang="fr-FR" dirty="0"/>
              <a:t>Ils croient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71D7564-E605-4884-9AE8-C772BFB1A0BD}"/>
              </a:ext>
            </a:extLst>
          </p:cNvPr>
          <p:cNvSpPr txBox="1"/>
          <p:nvPr/>
        </p:nvSpPr>
        <p:spPr>
          <a:xfrm>
            <a:off x="2978870" y="1611984"/>
            <a:ext cx="28563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Je vois </a:t>
            </a:r>
          </a:p>
          <a:p>
            <a:r>
              <a:rPr lang="fr-FR" sz="3200" dirty="0"/>
              <a:t>Tu vois</a:t>
            </a:r>
          </a:p>
          <a:p>
            <a:r>
              <a:rPr lang="fr-FR" sz="3200" dirty="0"/>
              <a:t>Elle voit</a:t>
            </a:r>
          </a:p>
          <a:p>
            <a:r>
              <a:rPr lang="fr-FR" sz="3200" dirty="0"/>
              <a:t>Nous voyons</a:t>
            </a:r>
          </a:p>
          <a:p>
            <a:r>
              <a:rPr lang="fr-FR" sz="3200" dirty="0"/>
              <a:t>Vous voyez </a:t>
            </a:r>
          </a:p>
          <a:p>
            <a:r>
              <a:rPr lang="fr-FR" sz="3200" dirty="0"/>
              <a:t>Ils voient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E7E7ECB-8B5E-AC22-3F0E-D8F13E2B444E}"/>
              </a:ext>
            </a:extLst>
          </p:cNvPr>
          <p:cNvSpPr txBox="1"/>
          <p:nvPr/>
        </p:nvSpPr>
        <p:spPr>
          <a:xfrm>
            <a:off x="5835192" y="1611984"/>
            <a:ext cx="33779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Je meurs</a:t>
            </a:r>
          </a:p>
          <a:p>
            <a:r>
              <a:rPr lang="fr-FR" sz="3200" dirty="0"/>
              <a:t>Tu meurs</a:t>
            </a:r>
          </a:p>
          <a:p>
            <a:r>
              <a:rPr lang="fr-FR" sz="3200" dirty="0"/>
              <a:t>On meurt</a:t>
            </a:r>
          </a:p>
          <a:p>
            <a:r>
              <a:rPr lang="fr-FR" sz="3200" dirty="0"/>
              <a:t>Nous mourons</a:t>
            </a:r>
          </a:p>
          <a:p>
            <a:r>
              <a:rPr lang="fr-FR" sz="3200" dirty="0"/>
              <a:t>Vous mourez</a:t>
            </a:r>
          </a:p>
          <a:p>
            <a:r>
              <a:rPr lang="fr-FR" sz="3200" dirty="0"/>
              <a:t>Ils meurent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2262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26E6E7-407B-E0EE-06D0-72579758D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METTRE, DORMIR, SAVOIR (2 racines)</a:t>
            </a:r>
            <a:br>
              <a:rPr lang="fr-FR" dirty="0"/>
            </a:br>
            <a:endParaRPr lang="fr-FR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0442E6D-FA16-391D-5F47-A2A34EDA28BB}"/>
              </a:ext>
            </a:extLst>
          </p:cNvPr>
          <p:cNvSpPr txBox="1"/>
          <p:nvPr/>
        </p:nvSpPr>
        <p:spPr>
          <a:xfrm>
            <a:off x="536542" y="1545997"/>
            <a:ext cx="26874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mets</a:t>
            </a:r>
          </a:p>
          <a:p>
            <a:r>
              <a:rPr lang="fr-FR" sz="2800" dirty="0"/>
              <a:t>Tu mets</a:t>
            </a:r>
          </a:p>
          <a:p>
            <a:r>
              <a:rPr lang="fr-FR" sz="2800" dirty="0"/>
              <a:t>Il met</a:t>
            </a:r>
          </a:p>
          <a:p>
            <a:r>
              <a:rPr lang="fr-FR" sz="2800" dirty="0"/>
              <a:t>Nous mettons</a:t>
            </a:r>
          </a:p>
          <a:p>
            <a:r>
              <a:rPr lang="fr-FR" sz="2800" dirty="0"/>
              <a:t>Vous mettez </a:t>
            </a:r>
          </a:p>
          <a:p>
            <a:r>
              <a:rPr lang="fr-FR" sz="2800" dirty="0"/>
              <a:t>Ils mettent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CA07A36-7E14-42FE-96C3-B35C5221A029}"/>
              </a:ext>
            </a:extLst>
          </p:cNvPr>
          <p:cNvSpPr txBox="1"/>
          <p:nvPr/>
        </p:nvSpPr>
        <p:spPr>
          <a:xfrm>
            <a:off x="3711018" y="1545997"/>
            <a:ext cx="23849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dors</a:t>
            </a:r>
          </a:p>
          <a:p>
            <a:r>
              <a:rPr lang="fr-FR" sz="2800" dirty="0"/>
              <a:t>Tu dors</a:t>
            </a:r>
          </a:p>
          <a:p>
            <a:r>
              <a:rPr lang="fr-FR" sz="2800" dirty="0"/>
              <a:t>Elle dort</a:t>
            </a:r>
          </a:p>
          <a:p>
            <a:r>
              <a:rPr lang="fr-FR" sz="2800" dirty="0"/>
              <a:t>Nous dormons</a:t>
            </a:r>
          </a:p>
          <a:p>
            <a:r>
              <a:rPr lang="fr-FR" sz="2800" dirty="0"/>
              <a:t>Vous dormez </a:t>
            </a:r>
          </a:p>
          <a:p>
            <a:r>
              <a:rPr lang="fr-FR" sz="2800" dirty="0"/>
              <a:t>Elles dorment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B0ABFB2-E6E9-FE70-42E9-8EB5F63727C0}"/>
              </a:ext>
            </a:extLst>
          </p:cNvPr>
          <p:cNvSpPr txBox="1"/>
          <p:nvPr/>
        </p:nvSpPr>
        <p:spPr>
          <a:xfrm>
            <a:off x="6777087" y="1545997"/>
            <a:ext cx="33182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Je sais</a:t>
            </a:r>
          </a:p>
          <a:p>
            <a:r>
              <a:rPr lang="fr-FR" sz="2800" dirty="0"/>
              <a:t>Tu sais</a:t>
            </a:r>
          </a:p>
          <a:p>
            <a:r>
              <a:rPr lang="fr-FR" sz="2800" dirty="0"/>
              <a:t>On sait</a:t>
            </a:r>
          </a:p>
          <a:p>
            <a:r>
              <a:rPr lang="fr-FR" sz="2800" dirty="0"/>
              <a:t>Nous savons </a:t>
            </a:r>
          </a:p>
          <a:p>
            <a:r>
              <a:rPr lang="fr-FR" sz="2800" dirty="0"/>
              <a:t>Vous savez </a:t>
            </a:r>
          </a:p>
          <a:p>
            <a:r>
              <a:rPr lang="fr-FR" sz="2800" dirty="0"/>
              <a:t>Elles savent</a:t>
            </a:r>
          </a:p>
        </p:txBody>
      </p:sp>
    </p:spTree>
    <p:extLst>
      <p:ext uri="{BB962C8B-B14F-4D97-AF65-F5344CB8AC3E}">
        <p14:creationId xmlns:p14="http://schemas.microsoft.com/office/powerpoint/2010/main" val="2238273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836</Words>
  <Application>Microsoft Office PowerPoint</Application>
  <PresentationFormat>Widescreen</PresentationFormat>
  <Paragraphs>249</Paragraphs>
  <Slides>20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di Office</vt:lpstr>
      <vt:lpstr>Point grammaire 3</vt:lpstr>
      <vt:lpstr>Verbe du 1er groupe en –cer et –ger </vt:lpstr>
      <vt:lpstr>Les verbes du deuxième groupe</vt:lpstr>
      <vt:lpstr>Les verbes du troisième groupe </vt:lpstr>
      <vt:lpstr>Aller</vt:lpstr>
      <vt:lpstr>Faire</vt:lpstr>
      <vt:lpstr>OUVRIR, COUVIR, RIRE (1 racine) </vt:lpstr>
      <vt:lpstr>CROIRE, VOIR, OURIR (2 racines) </vt:lpstr>
      <vt:lpstr>METTRE, DORMIR, SAVOIR (2 racines) </vt:lpstr>
      <vt:lpstr>DEVOIR, VOULOIR, VENIR, TENIR, PRENDRE (3 racines)   </vt:lpstr>
      <vt:lpstr>Exercices</vt:lpstr>
      <vt:lpstr>Les verbes pronominaux </vt:lpstr>
      <vt:lpstr>Verbes pronominaux en français mais pas en italien </vt:lpstr>
      <vt:lpstr>Verbes pronominaux en italien mais pas en français</vt:lpstr>
      <vt:lpstr>Exercices</vt:lpstr>
      <vt:lpstr>La forme interrogative directe (1)</vt:lpstr>
      <vt:lpstr>La forme interrogative directe (2)</vt:lpstr>
      <vt:lpstr>La forme interrogative directe négative</vt:lpstr>
      <vt:lpstr>Les adjectifs et pronoms interrogatifs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grammaire 3</dc:title>
  <dc:creator>Matilde Soliani</dc:creator>
  <cp:lastModifiedBy>Matilde Soliani</cp:lastModifiedBy>
  <cp:revision>12</cp:revision>
  <dcterms:created xsi:type="dcterms:W3CDTF">2023-03-12T15:49:28Z</dcterms:created>
  <dcterms:modified xsi:type="dcterms:W3CDTF">2023-03-22T11:57:27Z</dcterms:modified>
</cp:coreProperties>
</file>