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6"/>
  </p:notesMasterIdLst>
  <p:handoutMasterIdLst>
    <p:handoutMasterId r:id="rId37"/>
  </p:handoutMasterIdLst>
  <p:sldIdLst>
    <p:sldId id="256" r:id="rId2"/>
    <p:sldId id="375" r:id="rId3"/>
    <p:sldId id="344" r:id="rId4"/>
    <p:sldId id="386" r:id="rId5"/>
    <p:sldId id="387" r:id="rId6"/>
    <p:sldId id="373" r:id="rId7"/>
    <p:sldId id="409" r:id="rId8"/>
    <p:sldId id="408" r:id="rId9"/>
    <p:sldId id="393" r:id="rId10"/>
    <p:sldId id="305" r:id="rId11"/>
    <p:sldId id="335" r:id="rId12"/>
    <p:sldId id="417" r:id="rId13"/>
    <p:sldId id="395" r:id="rId14"/>
    <p:sldId id="307" r:id="rId15"/>
    <p:sldId id="410" r:id="rId16"/>
    <p:sldId id="411" r:id="rId17"/>
    <p:sldId id="412" r:id="rId18"/>
    <p:sldId id="413" r:id="rId19"/>
    <p:sldId id="371" r:id="rId20"/>
    <p:sldId id="391" r:id="rId21"/>
    <p:sldId id="415" r:id="rId22"/>
    <p:sldId id="414" r:id="rId23"/>
    <p:sldId id="372" r:id="rId24"/>
    <p:sldId id="416" r:id="rId25"/>
    <p:sldId id="399" r:id="rId26"/>
    <p:sldId id="400" r:id="rId27"/>
    <p:sldId id="418" r:id="rId28"/>
    <p:sldId id="401" r:id="rId29"/>
    <p:sldId id="402" r:id="rId30"/>
    <p:sldId id="404" r:id="rId31"/>
    <p:sldId id="405" r:id="rId32"/>
    <p:sldId id="419" r:id="rId33"/>
    <p:sldId id="406" r:id="rId34"/>
    <p:sldId id="407" r:id="rId35"/>
  </p:sldIdLst>
  <p:sldSz cx="9144000" cy="6858000" type="screen4x3"/>
  <p:notesSz cx="6858000" cy="9144000"/>
  <p:defaultTextStyle>
    <a:defPPr>
      <a:defRPr lang="it-IT"/>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00099"/>
    <a:srgbClr val="FFCC00"/>
    <a:srgbClr val="FF9933"/>
    <a:srgbClr val="CC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Stile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93D81CF-94F2-401A-BA57-92F5A7B2D0C5}" styleName="Stile medio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Stile medio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B301B821-A1FF-4177-AEE7-76D212191A09}" styleName="Stile medio 1 - Color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Stile medio 1 - Colore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0A1B5D5-9B99-4C35-A422-299274C87663}" styleName="Stile medio 1 - Colore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FECB4D8-DB02-4DC6-A0A2-4F2EBAE1DC90}" styleName="Stile medio 1 - Colore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0660B408-B3CF-4A94-85FC-2B1E0A45F4A2}" styleName="Stile scuro 2 - Colore 1/Color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7DF18680-E054-41AD-8BC1-D1AEF772440D}" styleName="Stile medio 2 - Color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66" autoAdjust="0"/>
    <p:restoredTop sz="95046" autoAdjust="0"/>
  </p:normalViewPr>
  <p:slideViewPr>
    <p:cSldViewPr snapToGrid="0" snapToObjects="1">
      <p:cViewPr varScale="1">
        <p:scale>
          <a:sx n="65" d="100"/>
          <a:sy n="65" d="100"/>
        </p:scale>
        <p:origin x="1000" y="184"/>
      </p:cViewPr>
      <p:guideLst>
        <p:guide orient="horz" pos="2160"/>
        <p:guide pos="2880"/>
      </p:guideLst>
    </p:cSldViewPr>
  </p:slideViewPr>
  <p:outlineViewPr>
    <p:cViewPr>
      <p:scale>
        <a:sx n="33" d="100"/>
        <a:sy n="33" d="100"/>
      </p:scale>
      <p:origin x="0" y="30704"/>
    </p:cViewPr>
  </p:outlin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B11DDBFE-1718-4C61-9B9C-947BE6E7CD77}" type="datetimeFigureOut">
              <a:rPr lang="it-IT"/>
              <a:pPr>
                <a:defRPr/>
              </a:pPr>
              <a:t>22/03/23</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A12E6B44-8DBD-4372-A3A1-47EA611050B6}" type="slidenum">
              <a:rPr lang="it-IT"/>
              <a:pPr>
                <a:defRPr/>
              </a:pPr>
              <a:t>‹N›</a:t>
            </a:fld>
            <a:endParaRPr lang="it-IT"/>
          </a:p>
        </p:txBody>
      </p:sp>
    </p:spTree>
    <p:extLst>
      <p:ext uri="{BB962C8B-B14F-4D97-AF65-F5344CB8AC3E}">
        <p14:creationId xmlns:p14="http://schemas.microsoft.com/office/powerpoint/2010/main" val="23900481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5DC0FCF7-DCFF-482D-937F-A2D902B00BA6}" type="datetimeFigureOut">
              <a:rPr lang="it-IT"/>
              <a:pPr>
                <a:defRPr/>
              </a:pPr>
              <a:t>22/03/23</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04D70BEA-210E-4B61-9FE6-1986D3F02F07}" type="slidenum">
              <a:rPr lang="it-IT"/>
              <a:pPr>
                <a:defRPr/>
              </a:pPr>
              <a:t>‹N›</a:t>
            </a:fld>
            <a:endParaRPr lang="it-IT"/>
          </a:p>
        </p:txBody>
      </p:sp>
    </p:spTree>
    <p:extLst>
      <p:ext uri="{BB962C8B-B14F-4D97-AF65-F5344CB8AC3E}">
        <p14:creationId xmlns:p14="http://schemas.microsoft.com/office/powerpoint/2010/main" val="1821608260"/>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pPr>
              <a:defRPr/>
            </a:pPr>
            <a:fld id="{04D70BEA-210E-4B61-9FE6-1986D3F02F07}" type="slidenum">
              <a:rPr lang="it-IT" smtClean="0"/>
              <a:pPr>
                <a:defRPr/>
              </a:pPr>
              <a:t>30</a:t>
            </a:fld>
            <a:endParaRPr lang="it-IT"/>
          </a:p>
        </p:txBody>
      </p:sp>
    </p:spTree>
    <p:extLst>
      <p:ext uri="{BB962C8B-B14F-4D97-AF65-F5344CB8AC3E}">
        <p14:creationId xmlns:p14="http://schemas.microsoft.com/office/powerpoint/2010/main" val="21414342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it-IT"/>
              <a:t>Fare clic per modificare stile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pPr>
              <a:defRPr/>
            </a:pPr>
            <a:fld id="{8F14266D-3B70-D245-AEE4-A35D107792C7}" type="datetime1">
              <a:rPr lang="it-IT" smtClean="0"/>
              <a:t>22/03/23</a:t>
            </a:fld>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4F3E730C-5E1F-4F24-B27E-3FE372E994C0}" type="slidenum">
              <a:rPr lang="it-IT" smtClean="0"/>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pPr>
              <a:defRPr/>
            </a:pPr>
            <a:fld id="{D29B267C-DA5A-2949-ABDD-22E2878AAD39}" type="datetime1">
              <a:rPr lang="it-IT" smtClean="0"/>
              <a:t>22/03/23</a:t>
            </a:fld>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8828C170-5EE4-4F7A-9B25-656AF43DB659}" type="slidenum">
              <a:rPr lang="it-IT" smtClean="0"/>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olo verticale e testo">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pPr>
              <a:defRPr/>
            </a:pPr>
            <a:fld id="{7CE879C0-FDBE-BA4F-8F42-2365C1362295}" type="datetime1">
              <a:rPr lang="it-IT" smtClean="0"/>
              <a:t>22/03/23</a:t>
            </a:fld>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668AF3C1-02B0-4871-96A1-90D70AA1B4AE}" type="slidenum">
              <a:rPr lang="it-IT" smtClean="0"/>
              <a:pPr>
                <a:defRPr/>
              </a:pPr>
              <a:t>‹N›</a:t>
            </a:fld>
            <a:endParaRPr lang="it-IT"/>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it-IT"/>
              <a:t>Fare clic per modificare stile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pPr>
              <a:defRPr/>
            </a:pPr>
            <a:fld id="{1E9C5DC5-9F5D-AA47-A4C5-172758BD23F8}" type="datetime1">
              <a:rPr lang="it-IT" smtClean="0"/>
              <a:t>22/03/23</a:t>
            </a:fld>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7D77527E-FAE3-4A81-B887-C6C78FA14661}" type="slidenum">
              <a:rPr lang="it-IT" smtClean="0"/>
              <a:pPr>
                <a:defRPr/>
              </a:pPr>
              <a:t>‹N›</a:t>
            </a:fld>
            <a:endParaRPr lang="it-IT"/>
          </a:p>
        </p:txBody>
      </p:sp>
      <p:sp>
        <p:nvSpPr>
          <p:cNvPr id="7" name="Title 6"/>
          <p:cNvSpPr>
            <a:spLocks noGrp="1"/>
          </p:cNvSpPr>
          <p:nvPr>
            <p:ph type="title"/>
          </p:nvPr>
        </p:nvSpPr>
        <p:spPr/>
        <p:txBody>
          <a:bodyPr/>
          <a:lstStyle/>
          <a:p>
            <a:r>
              <a:rPr lang="it-IT"/>
              <a:t>Fare clic per modificare stile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it-IT"/>
              <a:t>Fare clic per modificare stile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pPr>
              <a:defRPr/>
            </a:pPr>
            <a:fld id="{5CA5E783-83D9-DB45-810E-D46AF2F122F1}" type="datetime1">
              <a:rPr lang="it-IT" smtClean="0"/>
              <a:t>22/03/23</a:t>
            </a:fld>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0EF4CC34-6501-4C50-A78A-9E16D2BC7137}" type="slidenum">
              <a:rPr lang="it-IT" smtClean="0"/>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a:p>
        </p:txBody>
      </p:sp>
      <p:sp>
        <p:nvSpPr>
          <p:cNvPr id="5" name="Date Placeholder 4"/>
          <p:cNvSpPr>
            <a:spLocks noGrp="1"/>
          </p:cNvSpPr>
          <p:nvPr>
            <p:ph type="dt" sz="half" idx="10"/>
          </p:nvPr>
        </p:nvSpPr>
        <p:spPr/>
        <p:txBody>
          <a:bodyPr/>
          <a:lstStyle/>
          <a:p>
            <a:pPr>
              <a:defRPr/>
            </a:pPr>
            <a:fld id="{9781100E-1499-F048-A3ED-4752917AB467}" type="datetime1">
              <a:rPr lang="it-IT" smtClean="0"/>
              <a:t>22/03/23</a:t>
            </a:fld>
            <a:endParaRPr lang="it-IT"/>
          </a:p>
        </p:txBody>
      </p:sp>
      <p:sp>
        <p:nvSpPr>
          <p:cNvPr id="6" name="Footer Placeholder 5"/>
          <p:cNvSpPr>
            <a:spLocks noGrp="1"/>
          </p:cNvSpPr>
          <p:nvPr>
            <p:ph type="ftr" sz="quarter" idx="11"/>
          </p:nvPr>
        </p:nvSpPr>
        <p:spPr/>
        <p:txBody>
          <a:bodyPr/>
          <a:lstStyle/>
          <a:p>
            <a:pPr>
              <a:defRPr/>
            </a:pPr>
            <a:endParaRPr lang="it-IT"/>
          </a:p>
        </p:txBody>
      </p:sp>
      <p:sp>
        <p:nvSpPr>
          <p:cNvPr id="7" name="Slide Number Placeholder 6"/>
          <p:cNvSpPr>
            <a:spLocks noGrp="1"/>
          </p:cNvSpPr>
          <p:nvPr>
            <p:ph type="sldNum" sz="quarter" idx="12"/>
          </p:nvPr>
        </p:nvSpPr>
        <p:spPr/>
        <p:txBody>
          <a:bodyPr/>
          <a:lstStyle/>
          <a:p>
            <a:pPr>
              <a:defRPr/>
            </a:pPr>
            <a:fld id="{6DD295E3-9422-41C5-BE0C-EB555C4D2C46}" type="slidenum">
              <a:rPr lang="it-IT" smtClean="0"/>
              <a:pPr>
                <a:defRPr/>
              </a:pPr>
              <a:t>‹N›</a:t>
            </a:fld>
            <a:endParaRPr lang="it-IT"/>
          </a:p>
        </p:txBody>
      </p:sp>
      <p:sp>
        <p:nvSpPr>
          <p:cNvPr id="9" name="Content Placeholder 8"/>
          <p:cNvSpPr>
            <a:spLocks noGrp="1"/>
          </p:cNvSpPr>
          <p:nvPr>
            <p:ph sz="quarter" idx="13"/>
          </p:nvPr>
        </p:nvSpPr>
        <p:spPr>
          <a:xfrm>
            <a:off x="676655" y="2679192"/>
            <a:ext cx="3822192" cy="34472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stile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pPr>
              <a:defRPr/>
            </a:pPr>
            <a:fld id="{F49355E1-7DE7-E04B-86E9-866587B79DA0}" type="datetime1">
              <a:rPr lang="it-IT" smtClean="0"/>
              <a:t>22/03/23</a:t>
            </a:fld>
            <a:endParaRPr lang="it-IT"/>
          </a:p>
        </p:txBody>
      </p:sp>
      <p:sp>
        <p:nvSpPr>
          <p:cNvPr id="8" name="Footer Placeholder 7"/>
          <p:cNvSpPr>
            <a:spLocks noGrp="1"/>
          </p:cNvSpPr>
          <p:nvPr>
            <p:ph type="ftr" sz="quarter" idx="11"/>
          </p:nvPr>
        </p:nvSpPr>
        <p:spPr/>
        <p:txBody>
          <a:bodyPr/>
          <a:lstStyle/>
          <a:p>
            <a:pPr>
              <a:defRPr/>
            </a:pPr>
            <a:endParaRPr lang="it-IT"/>
          </a:p>
        </p:txBody>
      </p:sp>
      <p:sp>
        <p:nvSpPr>
          <p:cNvPr id="9" name="Slide Number Placeholder 8"/>
          <p:cNvSpPr>
            <a:spLocks noGrp="1"/>
          </p:cNvSpPr>
          <p:nvPr>
            <p:ph type="sldNum" sz="quarter" idx="12"/>
          </p:nvPr>
        </p:nvSpPr>
        <p:spPr/>
        <p:txBody>
          <a:bodyPr/>
          <a:lstStyle/>
          <a:p>
            <a:pPr>
              <a:defRPr/>
            </a:pPr>
            <a:fld id="{13D7CA09-3BE1-4EA4-823B-592922B68152}" type="slidenum">
              <a:rPr lang="it-IT" smtClean="0"/>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a:p>
        </p:txBody>
      </p:sp>
      <p:sp>
        <p:nvSpPr>
          <p:cNvPr id="3" name="Date Placeholder 2"/>
          <p:cNvSpPr>
            <a:spLocks noGrp="1"/>
          </p:cNvSpPr>
          <p:nvPr>
            <p:ph type="dt" sz="half" idx="10"/>
          </p:nvPr>
        </p:nvSpPr>
        <p:spPr/>
        <p:txBody>
          <a:bodyPr/>
          <a:lstStyle/>
          <a:p>
            <a:pPr>
              <a:defRPr/>
            </a:pPr>
            <a:fld id="{151B7C9D-E05F-0A45-B20F-C49FF2A53B97}" type="datetime1">
              <a:rPr lang="it-IT" smtClean="0"/>
              <a:t>22/03/23</a:t>
            </a:fld>
            <a:endParaRPr lang="it-IT"/>
          </a:p>
        </p:txBody>
      </p:sp>
      <p:sp>
        <p:nvSpPr>
          <p:cNvPr id="4" name="Footer Placeholder 3"/>
          <p:cNvSpPr>
            <a:spLocks noGrp="1"/>
          </p:cNvSpPr>
          <p:nvPr>
            <p:ph type="ftr" sz="quarter" idx="11"/>
          </p:nvPr>
        </p:nvSpPr>
        <p:spPr/>
        <p:txBody>
          <a:bodyPr/>
          <a:lstStyle/>
          <a:p>
            <a:pPr>
              <a:defRPr/>
            </a:pPr>
            <a:endParaRPr lang="it-IT"/>
          </a:p>
        </p:txBody>
      </p:sp>
      <p:sp>
        <p:nvSpPr>
          <p:cNvPr id="5" name="Slide Number Placeholder 4"/>
          <p:cNvSpPr>
            <a:spLocks noGrp="1"/>
          </p:cNvSpPr>
          <p:nvPr>
            <p:ph type="sldNum" sz="quarter" idx="12"/>
          </p:nvPr>
        </p:nvSpPr>
        <p:spPr/>
        <p:txBody>
          <a:bodyPr/>
          <a:lstStyle/>
          <a:p>
            <a:pPr>
              <a:defRPr/>
            </a:pPr>
            <a:fld id="{642CCEC0-62C8-4738-991A-47AD6607F6B9}" type="slidenum">
              <a:rPr lang="it-IT" smtClean="0"/>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o">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pPr>
              <a:defRPr/>
            </a:pPr>
            <a:fld id="{B51AFF9D-B38C-3843-B43A-F4BFA9FB1E9D}" type="datetime1">
              <a:rPr lang="it-IT" smtClean="0"/>
              <a:t>22/03/23</a:t>
            </a:fld>
            <a:endParaRPr lang="it-IT"/>
          </a:p>
        </p:txBody>
      </p:sp>
      <p:sp>
        <p:nvSpPr>
          <p:cNvPr id="3" name="Footer Placeholder 2"/>
          <p:cNvSpPr>
            <a:spLocks noGrp="1"/>
          </p:cNvSpPr>
          <p:nvPr>
            <p:ph type="ftr" sz="quarter" idx="11"/>
          </p:nvPr>
        </p:nvSpPr>
        <p:spPr/>
        <p:txBody>
          <a:bodyPr/>
          <a:lstStyle/>
          <a:p>
            <a:pPr>
              <a:defRPr/>
            </a:pPr>
            <a:endParaRPr lang="it-IT"/>
          </a:p>
        </p:txBody>
      </p:sp>
      <p:sp>
        <p:nvSpPr>
          <p:cNvPr id="4" name="Slide Number Placeholder 3"/>
          <p:cNvSpPr>
            <a:spLocks noGrp="1"/>
          </p:cNvSpPr>
          <p:nvPr>
            <p:ph type="sldNum" sz="quarter" idx="12"/>
          </p:nvPr>
        </p:nvSpPr>
        <p:spPr/>
        <p:txBody>
          <a:bodyPr/>
          <a:lstStyle/>
          <a:p>
            <a:pPr>
              <a:defRPr/>
            </a:pPr>
            <a:fld id="{21A3E63F-0380-46A2-9A68-2DBA25640ED2}" type="slidenum">
              <a:rPr lang="it-IT" smtClean="0"/>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pPr>
              <a:defRPr/>
            </a:pPr>
            <a:fld id="{3237CB6A-5BFD-F148-84AC-E3471DC280FE}" type="datetime1">
              <a:rPr lang="it-IT" smtClean="0"/>
              <a:t>22/03/23</a:t>
            </a:fld>
            <a:endParaRPr lang="it-IT"/>
          </a:p>
        </p:txBody>
      </p:sp>
      <p:sp>
        <p:nvSpPr>
          <p:cNvPr id="6" name="Footer Placeholder 5"/>
          <p:cNvSpPr>
            <a:spLocks noGrp="1"/>
          </p:cNvSpPr>
          <p:nvPr>
            <p:ph type="ftr" sz="quarter" idx="11"/>
          </p:nvPr>
        </p:nvSpPr>
        <p:spPr/>
        <p:txBody>
          <a:bodyPr/>
          <a:lstStyle/>
          <a:p>
            <a:pPr>
              <a:defRPr/>
            </a:pPr>
            <a:endParaRPr lang="it-IT"/>
          </a:p>
        </p:txBody>
      </p:sp>
      <p:sp>
        <p:nvSpPr>
          <p:cNvPr id="7" name="Slide Number Placeholder 6"/>
          <p:cNvSpPr>
            <a:spLocks noGrp="1"/>
          </p:cNvSpPr>
          <p:nvPr>
            <p:ph type="sldNum" sz="quarter" idx="12"/>
          </p:nvPr>
        </p:nvSpPr>
        <p:spPr/>
        <p:txBody>
          <a:bodyPr/>
          <a:lstStyle/>
          <a:p>
            <a:pPr>
              <a:defRPr/>
            </a:pPr>
            <a:fld id="{5AD43B58-FCF5-40AE-AAAD-35400DC30765}" type="slidenum">
              <a:rPr lang="it-IT" smtClean="0"/>
              <a:pPr>
                <a:defRPr/>
              </a:pPr>
              <a:t>‹N›</a:t>
            </a:fld>
            <a:endParaRPr lang="it-IT"/>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it-IT"/>
              <a:t>Fare clic per modificare stile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it-IT"/>
              <a:t>Fare clic per modificare stile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pPr>
              <a:defRPr/>
            </a:pPr>
            <a:fld id="{8969B0CF-34FB-FE4A-9B24-EAC138F9A7AC}" type="datetime1">
              <a:rPr lang="it-IT" smtClean="0"/>
              <a:t>22/03/23</a:t>
            </a:fld>
            <a:endParaRPr lang="it-IT"/>
          </a:p>
        </p:txBody>
      </p:sp>
      <p:sp>
        <p:nvSpPr>
          <p:cNvPr id="6" name="Footer Placeholder 5"/>
          <p:cNvSpPr>
            <a:spLocks noGrp="1"/>
          </p:cNvSpPr>
          <p:nvPr>
            <p:ph type="ftr" sz="quarter" idx="11"/>
          </p:nvPr>
        </p:nvSpPr>
        <p:spPr/>
        <p:txBody>
          <a:bodyPr/>
          <a:lstStyle/>
          <a:p>
            <a:pPr>
              <a:defRPr/>
            </a:pPr>
            <a:endParaRPr lang="it-IT"/>
          </a:p>
        </p:txBody>
      </p:sp>
      <p:sp>
        <p:nvSpPr>
          <p:cNvPr id="7" name="Slide Number Placeholder 6"/>
          <p:cNvSpPr>
            <a:spLocks noGrp="1"/>
          </p:cNvSpPr>
          <p:nvPr>
            <p:ph type="sldNum" sz="quarter" idx="12"/>
          </p:nvPr>
        </p:nvSpPr>
        <p:spPr/>
        <p:txBody>
          <a:bodyPr/>
          <a:lstStyle/>
          <a:p>
            <a:pPr>
              <a:defRPr/>
            </a:pPr>
            <a:fld id="{ECAD0048-7861-40EC-8D94-8C064782D1DA}" type="slidenum">
              <a:rPr lang="it-IT" smtClean="0"/>
              <a:pPr>
                <a:defRPr/>
              </a:pPr>
              <a:t>‹N›</a:t>
            </a:fld>
            <a:endParaRPr lang="it-IT"/>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Trascinare l'immagine su un segnaposto o fare clic sull'icona per aggiungerla</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it-IT"/>
              <a:t>Fare clic per modificare stile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pPr>
              <a:defRPr/>
            </a:pPr>
            <a:fld id="{5B94D8C3-0479-E249-A709-1B898F8E9D2C}" type="datetime1">
              <a:rPr lang="it-IT" smtClean="0"/>
              <a:t>22/03/23</a:t>
            </a:fld>
            <a:endParaRPr lang="it-IT"/>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pPr>
              <a:defRPr/>
            </a:pPr>
            <a:endParaRPr lang="it-IT"/>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pPr>
              <a:defRPr/>
            </a:pPr>
            <a:fld id="{3D62481B-D417-4A8D-8CAC-7A66A14DDB32}" type="slidenum">
              <a:rPr lang="it-IT" smtClean="0"/>
              <a:pPr>
                <a:defRPr/>
              </a:pPr>
              <a:t>‹N›</a:t>
            </a:fld>
            <a:endParaRPr lang="it-IT"/>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5.xml.rels><?xml version="1.0" encoding="UTF-8" standalone="yes"?>
<Relationships xmlns="http://schemas.openxmlformats.org/package/2006/relationships"><Relationship Id="rId3" Type="http://schemas.openxmlformats.org/officeDocument/2006/relationships/hyperlink" Target="https://www.iusexplorer.it/document?id=4412775_25664381_1_L_______20141110000000000000162" TargetMode="Externa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www.iusexplorer.it/document?id=2834765_8284909_1_L_______19550804000000000000848"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00025" y="468313"/>
            <a:ext cx="8731250" cy="2881312"/>
          </a:xfrm>
        </p:spPr>
        <p:txBody>
          <a:bodyPr>
            <a:normAutofit fontScale="90000"/>
          </a:bodyPr>
          <a:lstStyle/>
          <a:p>
            <a:pPr eaLnBrk="1" hangingPunct="1">
              <a:defRPr/>
            </a:pPr>
            <a:r>
              <a:rPr lang="it-IT" dirty="0">
                <a:solidFill>
                  <a:srgbClr val="000099"/>
                </a:solidFill>
              </a:rPr>
              <a:t>____________________</a:t>
            </a:r>
            <a:br>
              <a:rPr lang="it-IT" dirty="0">
                <a:solidFill>
                  <a:srgbClr val="000099"/>
                </a:solidFill>
              </a:rPr>
            </a:br>
            <a:br>
              <a:rPr lang="it-IT" dirty="0">
                <a:solidFill>
                  <a:srgbClr val="000099"/>
                </a:solidFill>
              </a:rPr>
            </a:br>
            <a:r>
              <a:rPr lang="it-IT" dirty="0">
                <a:solidFill>
                  <a:srgbClr val="000099"/>
                </a:solidFill>
              </a:rPr>
              <a:t>GIURISDIZIONE IN MATERIA DI RAPPORTI DI FAMIGLIA</a:t>
            </a:r>
            <a:br>
              <a:rPr lang="it-IT" dirty="0">
                <a:solidFill>
                  <a:srgbClr val="000099"/>
                </a:solidFill>
              </a:rPr>
            </a:br>
            <a:r>
              <a:rPr lang="it-IT" dirty="0">
                <a:solidFill>
                  <a:srgbClr val="000099"/>
                </a:solidFill>
              </a:rPr>
              <a:t>________________</a:t>
            </a:r>
          </a:p>
        </p:txBody>
      </p:sp>
      <p:sp>
        <p:nvSpPr>
          <p:cNvPr id="15362" name="Sottotitolo 2"/>
          <p:cNvSpPr>
            <a:spLocks noGrp="1"/>
          </p:cNvSpPr>
          <p:nvPr>
            <p:ph type="subTitle" idx="1"/>
          </p:nvPr>
        </p:nvSpPr>
        <p:spPr>
          <a:xfrm>
            <a:off x="685800" y="4249738"/>
            <a:ext cx="7315200" cy="1752600"/>
          </a:xfrm>
        </p:spPr>
        <p:txBody>
          <a:bodyPr>
            <a:normAutofit fontScale="92500" lnSpcReduction="20000"/>
          </a:bodyPr>
          <a:lstStyle/>
          <a:p>
            <a:pPr eaLnBrk="1" hangingPunct="1"/>
            <a:r>
              <a:rPr lang="it-IT" sz="3000" dirty="0">
                <a:solidFill>
                  <a:srgbClr val="000099"/>
                </a:solidFill>
              </a:rPr>
              <a:t>DIRITTO INTERNAZIONALE PRIVATO</a:t>
            </a:r>
          </a:p>
          <a:p>
            <a:pPr eaLnBrk="1" hangingPunct="1"/>
            <a:r>
              <a:rPr lang="it-IT" sz="3000" dirty="0">
                <a:solidFill>
                  <a:srgbClr val="000099"/>
                </a:solidFill>
              </a:rPr>
              <a:t>Sara Tonolo </a:t>
            </a:r>
          </a:p>
          <a:p>
            <a:r>
              <a:rPr lang="it-IT" sz="3000" dirty="0">
                <a:solidFill>
                  <a:srgbClr val="000099"/>
                </a:solidFill>
              </a:rPr>
              <a:t>GORIZIA – 22 marzo 2023 –</a:t>
            </a:r>
          </a:p>
          <a:p>
            <a:r>
              <a:rPr lang="it-IT" sz="3000" dirty="0">
                <a:solidFill>
                  <a:srgbClr val="000099"/>
                </a:solidFill>
              </a:rPr>
              <a:t>- </a:t>
            </a:r>
            <a:r>
              <a:rPr lang="it-IT" sz="3000">
                <a:solidFill>
                  <a:srgbClr val="000099"/>
                </a:solidFill>
              </a:rPr>
              <a:t>III parte-</a:t>
            </a:r>
            <a:endParaRPr lang="it-IT" sz="3000" dirty="0">
              <a:solidFill>
                <a:srgbClr val="000099"/>
              </a:solidFill>
            </a:endParaRPr>
          </a:p>
        </p:txBody>
      </p:sp>
      <p:sp>
        <p:nvSpPr>
          <p:cNvPr id="4" name="Segnaposto numero diapositiva 3"/>
          <p:cNvSpPr>
            <a:spLocks noGrp="1"/>
          </p:cNvSpPr>
          <p:nvPr>
            <p:ph type="sldNum" sz="quarter" idx="12"/>
          </p:nvPr>
        </p:nvSpPr>
        <p:spPr/>
        <p:txBody>
          <a:bodyPr/>
          <a:lstStyle/>
          <a:p>
            <a:pPr>
              <a:defRPr/>
            </a:pPr>
            <a:fld id="{4F3E730C-5E1F-4F24-B27E-3FE372E994C0}" type="slidenum">
              <a:rPr lang="it-IT" smtClean="0"/>
              <a:pPr>
                <a:defRPr/>
              </a:pPr>
              <a:t>1</a:t>
            </a:fld>
            <a:endParaRPr lang="it-IT"/>
          </a:p>
        </p:txBody>
      </p:sp>
      <p:sp>
        <p:nvSpPr>
          <p:cNvPr id="5" name="Segnaposto piè di pagina 4">
            <a:extLst>
              <a:ext uri="{FF2B5EF4-FFF2-40B4-BE49-F238E27FC236}">
                <a16:creationId xmlns:a16="http://schemas.microsoft.com/office/drawing/2014/main" id="{193EDF33-5BA3-DE4E-86AF-E38C3A50D022}"/>
              </a:ext>
            </a:extLst>
          </p:cNvPr>
          <p:cNvSpPr>
            <a:spLocks noGrp="1"/>
          </p:cNvSpPr>
          <p:nvPr>
            <p:ph type="ftr" sz="quarter" idx="11"/>
          </p:nvPr>
        </p:nvSpPr>
        <p:spPr/>
        <p:txBody>
          <a:bodyPr/>
          <a:lstStyle/>
          <a:p>
            <a:pPr>
              <a:defRPr/>
            </a:pPr>
            <a:endParaRPr lang="it-IT"/>
          </a:p>
        </p:txBody>
      </p:sp>
    </p:spTree>
  </p:cSld>
  <p:clrMapOvr>
    <a:masterClrMapping/>
  </p:clrMapOvr>
  <mc:AlternateContent xmlns:mc="http://schemas.openxmlformats.org/markup-compatibility/2006" xmlns:p14="http://schemas.microsoft.com/office/powerpoint/2010/main">
    <mc:Choice Requires="p14">
      <p:transition spd="slow" p14:dur="2000" advTm="57073"/>
    </mc:Choice>
    <mc:Fallback xmlns="">
      <p:transition spd="slow" advTm="57073"/>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796" y="2192338"/>
            <a:ext cx="8920871" cy="5899889"/>
          </a:xfrm>
        </p:spPr>
        <p:txBody>
          <a:bodyPr/>
          <a:lstStyle/>
          <a:p>
            <a:pPr algn="just"/>
            <a:r>
              <a:rPr lang="it-IT" b="1" dirty="0"/>
              <a:t>Regolamento 1111/2019 </a:t>
            </a:r>
            <a:r>
              <a:rPr lang="it-IT" dirty="0"/>
              <a:t>abroga e sostituisce il Regolamento</a:t>
            </a:r>
            <a:r>
              <a:rPr lang="it-IT" b="1" dirty="0"/>
              <a:t> 2201/2003 che aveva </a:t>
            </a:r>
            <a:r>
              <a:rPr lang="it-IT" dirty="0"/>
              <a:t>abrogato e sostituito il Regolamento 1347/2000, c.d. Regolamento Bruxelles II, in quanto rivolto a completare il sistema posto dal Reg. 44/2001, Bruxelles I.</a:t>
            </a:r>
          </a:p>
          <a:p>
            <a:pPr algn="just" eaLnBrk="1" hangingPunct="1"/>
            <a:endParaRPr lang="it-IT" u="sng" dirty="0"/>
          </a:p>
          <a:p>
            <a:pPr algn="just" eaLnBrk="1" hangingPunct="1"/>
            <a:r>
              <a:rPr lang="it-IT" u="sng" dirty="0"/>
              <a:t>Ambito di applicazione </a:t>
            </a:r>
            <a:r>
              <a:rPr lang="it-IT" u="sng" dirty="0" err="1"/>
              <a:t>soggettivo</a:t>
            </a:r>
            <a:r>
              <a:rPr lang="it-IT" dirty="0" err="1"/>
              <a:t>:Stati</a:t>
            </a:r>
            <a:r>
              <a:rPr lang="it-IT" dirty="0"/>
              <a:t> membri UE, eccetto Danimarca – </a:t>
            </a:r>
            <a:r>
              <a:rPr lang="it-IT" b="1" dirty="0" err="1"/>
              <a:t>opting</a:t>
            </a:r>
            <a:r>
              <a:rPr lang="it-IT" b="1" dirty="0"/>
              <a:t> out</a:t>
            </a:r>
          </a:p>
          <a:p>
            <a:pPr algn="just" eaLnBrk="1" hangingPunct="1"/>
            <a:r>
              <a:rPr lang="it-IT" u="sng" dirty="0"/>
              <a:t>Ambito di applicazione temporale</a:t>
            </a:r>
            <a:r>
              <a:rPr lang="it-IT" dirty="0"/>
              <a:t>: d</a:t>
            </a:r>
            <a:r>
              <a:rPr lang="it-IT" b="1" u="sng" dirty="0"/>
              <a:t>al 1° agosto 2022</a:t>
            </a:r>
            <a:endParaRPr lang="it-IT" b="1" dirty="0"/>
          </a:p>
        </p:txBody>
      </p:sp>
      <p:sp>
        <p:nvSpPr>
          <p:cNvPr id="5" name="Segnaposto numero diapositiva 4"/>
          <p:cNvSpPr>
            <a:spLocks noGrp="1"/>
          </p:cNvSpPr>
          <p:nvPr>
            <p:ph type="sldNum" sz="quarter" idx="12"/>
          </p:nvPr>
        </p:nvSpPr>
        <p:spPr/>
        <p:txBody>
          <a:bodyPr/>
          <a:lstStyle/>
          <a:p>
            <a:pPr>
              <a:defRPr/>
            </a:pPr>
            <a:endParaRPr lang="it-IT" dirty="0"/>
          </a:p>
          <a:p>
            <a:pPr>
              <a:defRPr/>
            </a:pPr>
            <a:fld id="{ABEBB2CC-4F0F-490B-B97B-729F8EB479EC}" type="slidenum">
              <a:rPr lang="it-IT" smtClean="0"/>
              <a:pPr>
                <a:defRPr/>
              </a:pPr>
              <a:t>10</a:t>
            </a:fld>
            <a:endParaRPr lang="it-IT" dirty="0"/>
          </a:p>
        </p:txBody>
      </p:sp>
      <p:sp>
        <p:nvSpPr>
          <p:cNvPr id="19463" name="Titolo 1"/>
          <p:cNvSpPr>
            <a:spLocks/>
          </p:cNvSpPr>
          <p:nvPr/>
        </p:nvSpPr>
        <p:spPr bwMode="auto">
          <a:xfrm>
            <a:off x="510996" y="456671"/>
            <a:ext cx="8463671" cy="1143000"/>
          </a:xfrm>
          <a:prstGeom prst="rect">
            <a:avLst/>
          </a:prstGeom>
          <a:ln>
            <a:headEnd/>
            <a:tailEnd/>
          </a:ln>
        </p:spPr>
        <p:style>
          <a:lnRef idx="1">
            <a:schemeClr val="accent6"/>
          </a:lnRef>
          <a:fillRef idx="3">
            <a:schemeClr val="accent6"/>
          </a:fillRef>
          <a:effectRef idx="2">
            <a:schemeClr val="accent6"/>
          </a:effectRef>
          <a:fontRef idx="minor">
            <a:schemeClr val="lt1"/>
          </a:fontRef>
        </p:style>
        <p:txBody>
          <a:bodyPr anchor="ctr"/>
          <a:lstStyle/>
          <a:p>
            <a:pPr algn="just"/>
            <a:r>
              <a:rPr lang="it-IT" sz="3600" dirty="0">
                <a:solidFill>
                  <a:schemeClr val="tx1"/>
                </a:solidFill>
                <a:latin typeface="Calibri" pitchFamily="34" charset="0"/>
              </a:rPr>
              <a:t>IL REGOLAMENTO BRUXELLES II TER E LA SUA APPLICAZIONE</a:t>
            </a:r>
          </a:p>
        </p:txBody>
      </p:sp>
      <p:sp>
        <p:nvSpPr>
          <p:cNvPr id="2" name="Segnaposto piè di pagina 1">
            <a:extLst>
              <a:ext uri="{FF2B5EF4-FFF2-40B4-BE49-F238E27FC236}">
                <a16:creationId xmlns:a16="http://schemas.microsoft.com/office/drawing/2014/main" id="{E8ADB76B-E3EA-8D4C-8767-96D11AEF0CD2}"/>
              </a:ext>
            </a:extLst>
          </p:cNvPr>
          <p:cNvSpPr>
            <a:spLocks noGrp="1"/>
          </p:cNvSpPr>
          <p:nvPr>
            <p:ph type="ftr" sz="quarter" idx="11"/>
          </p:nvPr>
        </p:nvSpPr>
        <p:spPr/>
        <p:txBody>
          <a:bodyPr/>
          <a:lstStyle/>
          <a:p>
            <a:pPr>
              <a:defRPr/>
            </a:pPr>
            <a:r>
              <a:rPr lang="it-IT" dirty="0"/>
              <a:t>9</a:t>
            </a:r>
          </a:p>
        </p:txBody>
      </p:sp>
    </p:spTree>
    <p:custDataLst>
      <p:tags r:id="rId1"/>
    </p:custDataLst>
    <p:extLst>
      <p:ext uri="{BB962C8B-B14F-4D97-AF65-F5344CB8AC3E}">
        <p14:creationId xmlns:p14="http://schemas.microsoft.com/office/powerpoint/2010/main" val="4169666488"/>
      </p:ext>
    </p:extLst>
  </p:cSld>
  <p:clrMapOvr>
    <a:masterClrMapping/>
  </p:clrMapOvr>
  <mc:AlternateContent xmlns:mc="http://schemas.openxmlformats.org/markup-compatibility/2006" xmlns:p14="http://schemas.microsoft.com/office/powerpoint/2010/main">
    <mc:Choice Requires="p14">
      <p:transition spd="slow" p14:dur="2000" advTm="123785"/>
    </mc:Choice>
    <mc:Fallback xmlns="">
      <p:transition spd="slow" advTm="12378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23129" y="2404533"/>
            <a:ext cx="8920871" cy="4722494"/>
          </a:xfrm>
        </p:spPr>
        <p:txBody>
          <a:bodyPr/>
          <a:lstStyle/>
          <a:p>
            <a:pPr eaLnBrk="1" hangingPunct="1"/>
            <a:r>
              <a:rPr lang="it-IT" u="sng" dirty="0"/>
              <a:t>Ambito di applicazione oggettivo – </a:t>
            </a:r>
            <a:r>
              <a:rPr lang="it-IT" b="1" u="sng" dirty="0"/>
              <a:t>regolamento DOPPIO+SOTTR INTERNAZIONALE DI MINORI</a:t>
            </a:r>
            <a:r>
              <a:rPr lang="it-IT" b="1" dirty="0"/>
              <a:t>:</a:t>
            </a:r>
          </a:p>
          <a:p>
            <a:pPr lvl="1"/>
            <a:r>
              <a:rPr lang="it-IT" dirty="0"/>
              <a:t>1- </a:t>
            </a:r>
            <a:r>
              <a:rPr lang="it-IT" b="1" dirty="0"/>
              <a:t>GIURISDIZIONE</a:t>
            </a:r>
            <a:r>
              <a:rPr lang="it-IT" dirty="0"/>
              <a:t> E 2 - </a:t>
            </a:r>
            <a:r>
              <a:rPr lang="it-IT" b="1" dirty="0"/>
              <a:t>RICONOSCIMENTO DELLE DECISIONI</a:t>
            </a:r>
          </a:p>
          <a:p>
            <a:pPr lvl="1" eaLnBrk="1" hangingPunct="1"/>
            <a:r>
              <a:rPr lang="it-IT" dirty="0"/>
              <a:t>1- </a:t>
            </a:r>
            <a:r>
              <a:rPr lang="it-IT" b="1" dirty="0"/>
              <a:t>Separazione, divorzio </a:t>
            </a:r>
            <a:r>
              <a:rPr lang="it-IT" dirty="0"/>
              <a:t>– no aspetti collegati: es. nome coniugi, alimenti, altre questioni e </a:t>
            </a:r>
            <a:r>
              <a:rPr lang="it-IT" b="1" dirty="0"/>
              <a:t>2- Responsabilità genitoriale su tutti i figli </a:t>
            </a:r>
            <a:r>
              <a:rPr lang="it-IT" dirty="0"/>
              <a:t>anche se nati in unioni civili – art. </a:t>
            </a:r>
            <a:r>
              <a:rPr lang="it-IT" dirty="0" err="1"/>
              <a:t>2</a:t>
            </a:r>
            <a:r>
              <a:rPr lang="it-IT" dirty="0"/>
              <a:t> par. 7 e par. 8;</a:t>
            </a:r>
          </a:p>
          <a:p>
            <a:pPr lvl="1" eaLnBrk="1" hangingPunct="1"/>
            <a:r>
              <a:rPr lang="it-IT" dirty="0"/>
              <a:t>Ruolo centrale del minore: considerando n. 5</a:t>
            </a:r>
          </a:p>
          <a:p>
            <a:pPr lvl="1" eaLnBrk="1" hangingPunct="1">
              <a:buNone/>
            </a:pPr>
            <a:endParaRPr lang="it-IT" dirty="0"/>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11</a:t>
            </a:fld>
            <a:endParaRPr lang="it-IT"/>
          </a:p>
        </p:txBody>
      </p:sp>
      <p:sp>
        <p:nvSpPr>
          <p:cNvPr id="19463" name="Titolo 1"/>
          <p:cNvSpPr>
            <a:spLocks/>
          </p:cNvSpPr>
          <p:nvPr/>
        </p:nvSpPr>
        <p:spPr bwMode="auto">
          <a:xfrm>
            <a:off x="510996" y="372004"/>
            <a:ext cx="8463671" cy="1143000"/>
          </a:xfrm>
          <a:prstGeom prst="rect">
            <a:avLst/>
          </a:prstGeom>
          <a:ln>
            <a:headEnd/>
            <a:tailEnd/>
          </a:ln>
        </p:spPr>
        <p:style>
          <a:lnRef idx="1">
            <a:schemeClr val="accent6"/>
          </a:lnRef>
          <a:fillRef idx="3">
            <a:schemeClr val="accent6"/>
          </a:fillRef>
          <a:effectRef idx="2">
            <a:schemeClr val="accent6"/>
          </a:effectRef>
          <a:fontRef idx="minor">
            <a:schemeClr val="lt1"/>
          </a:fontRef>
        </p:style>
        <p:txBody>
          <a:bodyPr anchor="ctr"/>
          <a:lstStyle/>
          <a:p>
            <a:pPr algn="just"/>
            <a:r>
              <a:rPr lang="it-IT" sz="3600" dirty="0">
                <a:solidFill>
                  <a:schemeClr val="tx1"/>
                </a:solidFill>
                <a:latin typeface="Calibri" pitchFamily="34" charset="0"/>
              </a:rPr>
              <a:t>APPLICAZIONE DEL REGOLAMENTO BRUXELLES II TER</a:t>
            </a:r>
          </a:p>
        </p:txBody>
      </p:sp>
      <p:sp>
        <p:nvSpPr>
          <p:cNvPr id="2" name="Segnaposto piè di pagina 1">
            <a:extLst>
              <a:ext uri="{FF2B5EF4-FFF2-40B4-BE49-F238E27FC236}">
                <a16:creationId xmlns:a16="http://schemas.microsoft.com/office/drawing/2014/main" id="{852A4A60-191A-C54C-AC60-7A2D568EA8BF}"/>
              </a:ext>
            </a:extLst>
          </p:cNvPr>
          <p:cNvSpPr>
            <a:spLocks noGrp="1"/>
          </p:cNvSpPr>
          <p:nvPr>
            <p:ph type="ftr" sz="quarter" idx="11"/>
          </p:nvPr>
        </p:nvSpPr>
        <p:spPr/>
        <p:txBody>
          <a:bodyPr/>
          <a:lstStyle/>
          <a:p>
            <a:pPr>
              <a:defRPr/>
            </a:pPr>
            <a:endParaRPr lang="it-IT"/>
          </a:p>
        </p:txBody>
      </p:sp>
    </p:spTree>
    <p:custDataLst>
      <p:tags r:id="rId1"/>
    </p:custDataLst>
    <p:extLst>
      <p:ext uri="{BB962C8B-B14F-4D97-AF65-F5344CB8AC3E}">
        <p14:creationId xmlns:p14="http://schemas.microsoft.com/office/powerpoint/2010/main" val="1443020474"/>
      </p:ext>
    </p:extLst>
  </p:cSld>
  <p:clrMapOvr>
    <a:masterClrMapping/>
  </p:clrMapOvr>
  <mc:AlternateContent xmlns:mc="http://schemas.openxmlformats.org/markup-compatibility/2006" xmlns:p14="http://schemas.microsoft.com/office/powerpoint/2010/main">
    <mc:Choice Requires="p14">
      <p:transition spd="slow" p14:dur="2000" advTm="64360"/>
    </mc:Choice>
    <mc:Fallback xmlns="">
      <p:transition spd="slow" advTm="6436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540000"/>
            <a:ext cx="8229600" cy="3911599"/>
          </a:xfrm>
        </p:spPr>
        <p:txBody>
          <a:bodyPr/>
          <a:lstStyle/>
          <a:p>
            <a:pPr algn="just" eaLnBrk="1" hangingPunct="1"/>
            <a:r>
              <a:rPr lang="it-IT" dirty="0"/>
              <a:t>RIDURRE la durata e i costi dei procedimenti giudiziari </a:t>
            </a:r>
            <a:r>
              <a:rPr lang="it-IT" dirty="0" err="1"/>
              <a:t>trasnfrontalieri</a:t>
            </a:r>
            <a:r>
              <a:rPr lang="it-IT" dirty="0"/>
              <a:t> riguardanti i minori- tramite l’abolizione della dichiarazione di esecutività o la registrazione ai fini dell’esecuzione ma non solo </a:t>
            </a:r>
            <a:r>
              <a:rPr lang="it-IT" b="1" dirty="0"/>
              <a:t>per le decisioni concernenti il diritto di visita e il rientro del minore</a:t>
            </a:r>
            <a:r>
              <a:rPr lang="it-IT" dirty="0"/>
              <a:t>: per tutte le decisioni in materia di responsabilità genitoriale</a:t>
            </a:r>
            <a:endParaRPr lang="it-IT" b="1" dirty="0"/>
          </a:p>
          <a:p>
            <a:pPr lvl="1" algn="just"/>
            <a:endParaRPr lang="it-IT" b="1" dirty="0"/>
          </a:p>
          <a:p>
            <a:pPr lvl="1" algn="just"/>
            <a:endParaRPr lang="it-IT" b="1" dirty="0"/>
          </a:p>
          <a:p>
            <a:pPr algn="just" eaLnBrk="1" hangingPunct="1">
              <a:buNone/>
            </a:pPr>
            <a:endParaRPr lang="it-IT" dirty="0"/>
          </a:p>
          <a:p>
            <a:pPr algn="just" eaLnBrk="1" hangingPunct="1">
              <a:buNone/>
            </a:pPr>
            <a:endParaRPr lang="it-IT" dirty="0"/>
          </a:p>
        </p:txBody>
      </p:sp>
      <p:sp>
        <p:nvSpPr>
          <p:cNvPr id="5" name="Segnaposto numero diapositiva 4"/>
          <p:cNvSpPr>
            <a:spLocks noGrp="1"/>
          </p:cNvSpPr>
          <p:nvPr>
            <p:ph type="sldNum" sz="quarter" idx="12"/>
          </p:nvPr>
        </p:nvSpPr>
        <p:spPr>
          <a:xfrm flipV="1">
            <a:off x="6553200" y="6721475"/>
            <a:ext cx="2133600" cy="1550170"/>
          </a:xfrm>
        </p:spPr>
        <p:txBody>
          <a:bodyPr/>
          <a:lstStyle/>
          <a:p>
            <a:pPr>
              <a:defRPr/>
            </a:pPr>
            <a:fld id="{E25268BE-6649-4CBB-934C-18CAA1120BE7}" type="slidenum">
              <a:rPr lang="it-IT" smtClean="0"/>
              <a:pPr>
                <a:defRPr/>
              </a:pPr>
              <a:t>12</a:t>
            </a:fld>
            <a:endParaRPr lang="it-IT" dirty="0"/>
          </a:p>
        </p:txBody>
      </p:sp>
      <p:sp>
        <p:nvSpPr>
          <p:cNvPr id="17409" name="Titolo 1"/>
          <p:cNvSpPr>
            <a:spLocks noGrp="1"/>
          </p:cNvSpPr>
          <p:nvPr>
            <p:ph type="title"/>
          </p:nvPr>
        </p:nvSpPr>
        <p:spPr>
          <a:xfrm>
            <a:off x="457200" y="423334"/>
            <a:ext cx="7772400" cy="1143000"/>
          </a:xfrm>
        </p:spPr>
        <p:style>
          <a:lnRef idx="0">
            <a:schemeClr val="accent6"/>
          </a:lnRef>
          <a:fillRef idx="3">
            <a:schemeClr val="accent6"/>
          </a:fillRef>
          <a:effectRef idx="3">
            <a:schemeClr val="accent6"/>
          </a:effectRef>
          <a:fontRef idx="minor">
            <a:schemeClr val="lt1"/>
          </a:fontRef>
        </p:style>
        <p:txBody>
          <a:bodyPr>
            <a:normAutofit fontScale="90000"/>
          </a:bodyPr>
          <a:lstStyle/>
          <a:p>
            <a:pPr algn="just" eaLnBrk="1" hangingPunct="1"/>
            <a:r>
              <a:rPr lang="it-IT" sz="3600" dirty="0">
                <a:solidFill>
                  <a:schemeClr val="tx1"/>
                </a:solidFill>
              </a:rPr>
              <a:t>VERSO L’ABOLIZIONE DELL’EXEQUATUR</a:t>
            </a:r>
          </a:p>
        </p:txBody>
      </p:sp>
      <p:sp>
        <p:nvSpPr>
          <p:cNvPr id="2" name="Segnaposto piè di pagina 1">
            <a:extLst>
              <a:ext uri="{FF2B5EF4-FFF2-40B4-BE49-F238E27FC236}">
                <a16:creationId xmlns:a16="http://schemas.microsoft.com/office/drawing/2014/main" id="{BAFB59CC-C8B6-9B4B-9D3F-74E99AF614B3}"/>
              </a:ext>
            </a:extLst>
          </p:cNvPr>
          <p:cNvSpPr>
            <a:spLocks noGrp="1"/>
          </p:cNvSpPr>
          <p:nvPr>
            <p:ph type="ftr" sz="quarter" idx="11"/>
          </p:nvPr>
        </p:nvSpPr>
        <p:spPr/>
        <p:txBody>
          <a:bodyPr/>
          <a:lstStyle/>
          <a:p>
            <a:pPr>
              <a:defRPr/>
            </a:pPr>
            <a:r>
              <a:rPr lang="it-IT" dirty="0"/>
              <a:t>6</a:t>
            </a:r>
          </a:p>
        </p:txBody>
      </p:sp>
    </p:spTree>
    <p:custDataLst>
      <p:tags r:id="rId1"/>
    </p:custDataLst>
    <p:extLst>
      <p:ext uri="{BB962C8B-B14F-4D97-AF65-F5344CB8AC3E}">
        <p14:creationId xmlns:p14="http://schemas.microsoft.com/office/powerpoint/2010/main" val="4252704507"/>
      </p:ext>
    </p:extLst>
  </p:cSld>
  <p:clrMapOvr>
    <a:masterClrMapping/>
  </p:clrMapOvr>
  <mc:AlternateContent xmlns:mc="http://schemas.openxmlformats.org/markup-compatibility/2006" xmlns:p14="http://schemas.microsoft.com/office/powerpoint/2010/main">
    <mc:Choice Requires="p14">
      <p:transition spd="slow" p14:dur="2000" advTm="136468"/>
    </mc:Choice>
    <mc:Fallback xmlns="">
      <p:transition spd="slow" advTm="13646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370667"/>
            <a:ext cx="8229600" cy="3985684"/>
          </a:xfrm>
        </p:spPr>
        <p:txBody>
          <a:bodyPr/>
          <a:lstStyle/>
          <a:p>
            <a:pPr algn="just" eaLnBrk="1" hangingPunct="1"/>
            <a:r>
              <a:rPr lang="it-IT" u="sng" dirty="0"/>
              <a:t>Numerose procedure: 140.000 all’anno – studio della Commissione europea.</a:t>
            </a:r>
          </a:p>
          <a:p>
            <a:pPr algn="just" eaLnBrk="1" hangingPunct="1"/>
            <a:r>
              <a:rPr lang="it-IT" u="sng" dirty="0"/>
              <a:t>Criteri esclusivi</a:t>
            </a:r>
            <a:endParaRPr lang="it-IT" dirty="0"/>
          </a:p>
          <a:p>
            <a:pPr lvl="1" algn="just" eaLnBrk="1" hangingPunct="1"/>
            <a:r>
              <a:rPr lang="it-IT" dirty="0"/>
              <a:t>Residenza abituale del coniuge convenuto in uno Stato membro della UE;</a:t>
            </a:r>
          </a:p>
          <a:p>
            <a:pPr lvl="1" algn="just" eaLnBrk="1" hangingPunct="1"/>
            <a:r>
              <a:rPr lang="it-IT" dirty="0"/>
              <a:t>Cittadinanza del coniuge convenuto di uno Stato membro UE (o </a:t>
            </a:r>
            <a:r>
              <a:rPr lang="it-IT" dirty="0" err="1"/>
              <a:t>domicile</a:t>
            </a:r>
            <a:r>
              <a:rPr lang="it-IT" dirty="0"/>
              <a:t> per Regno Unito e Irlanda)</a:t>
            </a:r>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13</a:t>
            </a:fld>
            <a:endParaRPr lang="it-IT"/>
          </a:p>
        </p:txBody>
      </p:sp>
      <p:sp>
        <p:nvSpPr>
          <p:cNvPr id="19463" name="Titolo 1"/>
          <p:cNvSpPr>
            <a:spLocks/>
          </p:cNvSpPr>
          <p:nvPr/>
        </p:nvSpPr>
        <p:spPr bwMode="auto">
          <a:xfrm>
            <a:off x="457200" y="84137"/>
            <a:ext cx="8229600" cy="162613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anchor="ctr"/>
          <a:lstStyle/>
          <a:p>
            <a:pPr algn="just"/>
            <a:r>
              <a:rPr lang="it-IT" sz="3600" dirty="0">
                <a:latin typeface="Calibri" pitchFamily="34" charset="0"/>
              </a:rPr>
              <a:t>PROCEDIMENTI DI SEPARAZIONE E DIVORZIO: CRITERI DI GIURISDIZIONE</a:t>
            </a:r>
          </a:p>
        </p:txBody>
      </p:sp>
    </p:spTree>
    <p:custDataLst>
      <p:tags r:id="rId1"/>
    </p:custDataLst>
    <p:extLst>
      <p:ext uri="{BB962C8B-B14F-4D97-AF65-F5344CB8AC3E}">
        <p14:creationId xmlns:p14="http://schemas.microsoft.com/office/powerpoint/2010/main" val="3901199988"/>
      </p:ext>
    </p:extLst>
  </p:cSld>
  <p:clrMapOvr>
    <a:masterClrMapping/>
  </p:clrMapOvr>
  <mc:AlternateContent xmlns:mc="http://schemas.openxmlformats.org/markup-compatibility/2006" xmlns:p14="http://schemas.microsoft.com/office/powerpoint/2010/main">
    <mc:Choice Requires="p14">
      <p:transition spd="slow" p14:dur="2000" advTm="111744"/>
    </mc:Choice>
    <mc:Fallback xmlns="">
      <p:transition spd="slow" advTm="11174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3">
                                            <p:txEl>
                                              <p:pRg st="1" end="1"/>
                                            </p:txEl>
                                          </p:spTgt>
                                        </p:tgtEl>
                                        <p:attrNameLst>
                                          <p:attrName>style.visibility</p:attrName>
                                        </p:attrNameLst>
                                      </p:cBhvr>
                                      <p:to>
                                        <p:strVal val="visible"/>
                                      </p:to>
                                    </p:set>
                                  </p:childTnLst>
                                </p:cTn>
                              </p:par>
                              <p:par>
                                <p:cTn id="35" presetID="1" presetClass="entr" presetSubtype="0" fill="hold" grpId="2" nodeType="withEffect">
                                  <p:stCondLst>
                                    <p:cond delay="0"/>
                                  </p:stCondLst>
                                  <p:childTnLst>
                                    <p:set>
                                      <p:cBhvr>
                                        <p:cTn id="36" dur="1" fill="hold">
                                          <p:stCondLst>
                                            <p:cond delay="0"/>
                                          </p:stCondLst>
                                        </p:cTn>
                                        <p:tgtEl>
                                          <p:spTgt spid="3">
                                            <p:txEl>
                                              <p:pRg st="2" end="2"/>
                                            </p:txEl>
                                          </p:spTgt>
                                        </p:tgtEl>
                                        <p:attrNameLst>
                                          <p:attrName>style.visibility</p:attrName>
                                        </p:attrNameLst>
                                      </p:cBhvr>
                                      <p:to>
                                        <p:strVal val="visible"/>
                                      </p:to>
                                    </p:set>
                                  </p:childTnLst>
                                </p:cTn>
                              </p:par>
                              <p:par>
                                <p:cTn id="37" presetID="1" presetClass="entr" presetSubtype="0" fill="hold" grpId="2" nodeType="with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370667"/>
            <a:ext cx="8229600" cy="3985684"/>
          </a:xfrm>
        </p:spPr>
        <p:txBody>
          <a:bodyPr/>
          <a:lstStyle/>
          <a:p>
            <a:pPr algn="just" eaLnBrk="1" hangingPunct="1"/>
            <a:r>
              <a:rPr lang="it-IT" u="sng" dirty="0"/>
              <a:t>Criteri esclusivi</a:t>
            </a:r>
            <a:r>
              <a:rPr lang="it-IT" dirty="0"/>
              <a:t> (art. 6: definiscono anche applicabilità del Reg. )</a:t>
            </a:r>
          </a:p>
          <a:p>
            <a:pPr lvl="1" algn="just" eaLnBrk="1" hangingPunct="1"/>
            <a:r>
              <a:rPr lang="it-IT" dirty="0"/>
              <a:t>Residenza abituale del coniuge convenuto in uno Stato membro della UE;</a:t>
            </a:r>
          </a:p>
          <a:p>
            <a:pPr lvl="1" algn="just" eaLnBrk="1" hangingPunct="1"/>
            <a:r>
              <a:rPr lang="it-IT" dirty="0"/>
              <a:t>Cittadinanza del coniuge convenuto di uno Stato membro UE (o </a:t>
            </a:r>
            <a:r>
              <a:rPr lang="it-IT" dirty="0" err="1"/>
              <a:t>domicile</a:t>
            </a:r>
            <a:r>
              <a:rPr lang="it-IT" dirty="0"/>
              <a:t> per Regno Unito e Irlanda)</a:t>
            </a:r>
          </a:p>
          <a:p>
            <a:pPr lvl="1" algn="just" eaLnBrk="1" hangingPunct="1"/>
            <a:r>
              <a:rPr lang="it-IT" dirty="0"/>
              <a:t>Perché questi criteri?</a:t>
            </a:r>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14</a:t>
            </a:fld>
            <a:endParaRPr lang="it-IT"/>
          </a:p>
        </p:txBody>
      </p:sp>
      <p:sp>
        <p:nvSpPr>
          <p:cNvPr id="19463" name="Titolo 1"/>
          <p:cNvSpPr>
            <a:spLocks/>
          </p:cNvSpPr>
          <p:nvPr/>
        </p:nvSpPr>
        <p:spPr bwMode="auto">
          <a:xfrm>
            <a:off x="457200" y="84137"/>
            <a:ext cx="8229600" cy="162613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anchor="ctr"/>
          <a:lstStyle/>
          <a:p>
            <a:pPr algn="just"/>
            <a:r>
              <a:rPr lang="it-IT" sz="3600" dirty="0">
                <a:latin typeface="Calibri" pitchFamily="34" charset="0"/>
              </a:rPr>
              <a:t>PROCEDIMENTI DI SEPARAZIONE E DIVORZIO: CRITERI DI GIURISDIZIONE</a:t>
            </a:r>
          </a:p>
        </p:txBody>
      </p:sp>
      <p:sp>
        <p:nvSpPr>
          <p:cNvPr id="2" name="Segnaposto piè di pagina 1">
            <a:extLst>
              <a:ext uri="{FF2B5EF4-FFF2-40B4-BE49-F238E27FC236}">
                <a16:creationId xmlns:a16="http://schemas.microsoft.com/office/drawing/2014/main" id="{349E73F1-DA6A-6D4F-838F-7BD350856426}"/>
              </a:ext>
            </a:extLst>
          </p:cNvPr>
          <p:cNvSpPr>
            <a:spLocks noGrp="1"/>
          </p:cNvSpPr>
          <p:nvPr>
            <p:ph type="ftr" sz="quarter" idx="11"/>
          </p:nvPr>
        </p:nvSpPr>
        <p:spPr/>
        <p:txBody>
          <a:bodyPr/>
          <a:lstStyle/>
          <a:p>
            <a:pPr>
              <a:defRPr/>
            </a:pPr>
            <a:endParaRPr lang="it-IT"/>
          </a:p>
        </p:txBody>
      </p:sp>
    </p:spTree>
    <p:custDataLst>
      <p:tags r:id="rId1"/>
    </p:custDataLst>
    <p:extLst>
      <p:ext uri="{BB962C8B-B14F-4D97-AF65-F5344CB8AC3E}">
        <p14:creationId xmlns:p14="http://schemas.microsoft.com/office/powerpoint/2010/main" val="400483594"/>
      </p:ext>
    </p:extLst>
  </p:cSld>
  <p:clrMapOvr>
    <a:masterClrMapping/>
  </p:clrMapOvr>
  <mc:AlternateContent xmlns:mc="http://schemas.openxmlformats.org/markup-compatibility/2006" xmlns:p14="http://schemas.microsoft.com/office/powerpoint/2010/main">
    <mc:Choice Requires="p14">
      <p:transition spd="slow" p14:dur="2000" advTm="111637"/>
    </mc:Choice>
    <mc:Fallback xmlns="">
      <p:transition spd="slow" advTm="11163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childTnLst>
                                </p:cTn>
                              </p:par>
                              <p:par>
                                <p:cTn id="27" presetID="1" presetClass="entr" presetSubtype="0" fill="hold" grpId="2" nodeType="with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childTnLst>
                                </p:cTn>
                              </p:par>
                              <p:par>
                                <p:cTn id="29" presetID="1" presetClass="entr" presetSubtype="0" fill="hold" grpId="2" nodeType="with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childTnLst>
                                </p:cTn>
                              </p:par>
                              <p:par>
                                <p:cTn id="31" presetID="1" presetClass="entr" presetSubtype="0" fill="hold" grpId="2" nodeType="with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370667"/>
            <a:ext cx="8229600" cy="3985684"/>
          </a:xfrm>
        </p:spPr>
        <p:txBody>
          <a:bodyPr/>
          <a:lstStyle/>
          <a:p>
            <a:pPr algn="just" eaLnBrk="1" hangingPunct="1"/>
            <a:r>
              <a:rPr lang="it-IT" u="sng" dirty="0"/>
              <a:t>Obiettivo</a:t>
            </a:r>
            <a:r>
              <a:rPr lang="it-IT" dirty="0"/>
              <a:t> già del Reg. 1347/2000: considerando n.8 possibilità di applicazione del regolamento a cittadini di Stati terzi che hanno vincoli sufficientemente forti con uno degli Stati comunitari.</a:t>
            </a:r>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15</a:t>
            </a:fld>
            <a:endParaRPr lang="it-IT"/>
          </a:p>
        </p:txBody>
      </p:sp>
      <p:sp>
        <p:nvSpPr>
          <p:cNvPr id="19463" name="Titolo 1"/>
          <p:cNvSpPr>
            <a:spLocks/>
          </p:cNvSpPr>
          <p:nvPr/>
        </p:nvSpPr>
        <p:spPr bwMode="auto">
          <a:xfrm>
            <a:off x="457200" y="84137"/>
            <a:ext cx="8229600" cy="162613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anchor="ctr"/>
          <a:lstStyle/>
          <a:p>
            <a:pPr algn="just"/>
            <a:r>
              <a:rPr lang="it-IT" sz="3600" dirty="0">
                <a:latin typeface="Calibri" pitchFamily="34" charset="0"/>
              </a:rPr>
              <a:t>PROCEDIMENTI DI SEPARAZIONE E DIVORZIO: CRITERI DI GIURISDIZIONE</a:t>
            </a:r>
          </a:p>
        </p:txBody>
      </p:sp>
      <p:sp>
        <p:nvSpPr>
          <p:cNvPr id="2" name="Segnaposto piè di pagina 1">
            <a:extLst>
              <a:ext uri="{FF2B5EF4-FFF2-40B4-BE49-F238E27FC236}">
                <a16:creationId xmlns:a16="http://schemas.microsoft.com/office/drawing/2014/main" id="{349E73F1-DA6A-6D4F-838F-7BD350856426}"/>
              </a:ext>
            </a:extLst>
          </p:cNvPr>
          <p:cNvSpPr>
            <a:spLocks noGrp="1"/>
          </p:cNvSpPr>
          <p:nvPr>
            <p:ph type="ftr" sz="quarter" idx="11"/>
          </p:nvPr>
        </p:nvSpPr>
        <p:spPr/>
        <p:txBody>
          <a:bodyPr/>
          <a:lstStyle/>
          <a:p>
            <a:pPr>
              <a:defRPr/>
            </a:pPr>
            <a:endParaRPr lang="it-IT"/>
          </a:p>
        </p:txBody>
      </p:sp>
    </p:spTree>
    <p:custDataLst>
      <p:tags r:id="rId1"/>
    </p:custDataLst>
    <p:extLst>
      <p:ext uri="{BB962C8B-B14F-4D97-AF65-F5344CB8AC3E}">
        <p14:creationId xmlns:p14="http://schemas.microsoft.com/office/powerpoint/2010/main" val="3147641986"/>
      </p:ext>
    </p:extLst>
  </p:cSld>
  <p:clrMapOvr>
    <a:masterClrMapping/>
  </p:clrMapOvr>
  <mc:AlternateContent xmlns:mc="http://schemas.openxmlformats.org/markup-compatibility/2006" xmlns:p14="http://schemas.microsoft.com/office/powerpoint/2010/main">
    <mc:Choice Requires="p14">
      <p:transition spd="slow" p14:dur="2000" advTm="82964"/>
    </mc:Choice>
    <mc:Fallback xmlns="">
      <p:transition spd="slow" advTm="8296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370667"/>
            <a:ext cx="8229600" cy="3985684"/>
          </a:xfrm>
        </p:spPr>
        <p:txBody>
          <a:bodyPr/>
          <a:lstStyle/>
          <a:p>
            <a:pPr algn="just" eaLnBrk="1" hangingPunct="1"/>
            <a:r>
              <a:rPr lang="it-IT" u="sng" dirty="0"/>
              <a:t>DEFINIZIONE DI RESIDENZA ABITUALE: </a:t>
            </a:r>
            <a:r>
              <a:rPr lang="it-IT" dirty="0"/>
              <a:t>Relazione </a:t>
            </a:r>
            <a:r>
              <a:rPr lang="it-IT" dirty="0" err="1"/>
              <a:t>Borràs</a:t>
            </a:r>
            <a:r>
              <a:rPr lang="it-IT" dirty="0"/>
              <a:t>: «luogo in cui l’interessato ha fissato, con voluto carattere di stabilità, il centro permanente o abituale dei propri interessi, fermo restando che…occorre tener conto di tutti gli elementi di fatto che contribuiscono alla sua costituzione»</a:t>
            </a:r>
          </a:p>
          <a:p>
            <a:pPr algn="just" eaLnBrk="1" hangingPunct="1"/>
            <a:endParaRPr lang="it-IT" dirty="0"/>
          </a:p>
          <a:p>
            <a:pPr algn="just" eaLnBrk="1" hangingPunct="1"/>
            <a:r>
              <a:rPr lang="it-IT"/>
              <a:t>Nozione fattuale.</a:t>
            </a:r>
            <a:endParaRPr lang="it-IT" dirty="0"/>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16</a:t>
            </a:fld>
            <a:endParaRPr lang="it-IT"/>
          </a:p>
        </p:txBody>
      </p:sp>
      <p:sp>
        <p:nvSpPr>
          <p:cNvPr id="19463" name="Titolo 1"/>
          <p:cNvSpPr>
            <a:spLocks/>
          </p:cNvSpPr>
          <p:nvPr/>
        </p:nvSpPr>
        <p:spPr bwMode="auto">
          <a:xfrm>
            <a:off x="457200" y="84137"/>
            <a:ext cx="8229600" cy="162613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anchor="ctr"/>
          <a:lstStyle/>
          <a:p>
            <a:pPr algn="just"/>
            <a:r>
              <a:rPr lang="it-IT" sz="3600" dirty="0">
                <a:latin typeface="Calibri" pitchFamily="34" charset="0"/>
              </a:rPr>
              <a:t>PROCEDIMENTI DI SEPARAZIONE E DIVORZIO: CRITERI DI GIURISDIZIONE</a:t>
            </a:r>
          </a:p>
        </p:txBody>
      </p:sp>
      <p:sp>
        <p:nvSpPr>
          <p:cNvPr id="2" name="Segnaposto piè di pagina 1">
            <a:extLst>
              <a:ext uri="{FF2B5EF4-FFF2-40B4-BE49-F238E27FC236}">
                <a16:creationId xmlns:a16="http://schemas.microsoft.com/office/drawing/2014/main" id="{349E73F1-DA6A-6D4F-838F-7BD350856426}"/>
              </a:ext>
            </a:extLst>
          </p:cNvPr>
          <p:cNvSpPr>
            <a:spLocks noGrp="1"/>
          </p:cNvSpPr>
          <p:nvPr>
            <p:ph type="ftr" sz="quarter" idx="11"/>
          </p:nvPr>
        </p:nvSpPr>
        <p:spPr/>
        <p:txBody>
          <a:bodyPr/>
          <a:lstStyle/>
          <a:p>
            <a:pPr>
              <a:defRPr/>
            </a:pPr>
            <a:endParaRPr lang="it-IT"/>
          </a:p>
        </p:txBody>
      </p:sp>
    </p:spTree>
    <p:custDataLst>
      <p:tags r:id="rId1"/>
    </p:custDataLst>
    <p:extLst>
      <p:ext uri="{BB962C8B-B14F-4D97-AF65-F5344CB8AC3E}">
        <p14:creationId xmlns:p14="http://schemas.microsoft.com/office/powerpoint/2010/main" val="4096433870"/>
      </p:ext>
    </p:extLst>
  </p:cSld>
  <p:clrMapOvr>
    <a:masterClrMapping/>
  </p:clrMapOvr>
  <mc:AlternateContent xmlns:mc="http://schemas.openxmlformats.org/markup-compatibility/2006" xmlns:p14="http://schemas.microsoft.com/office/powerpoint/2010/main">
    <mc:Choice Requires="p14">
      <p:transition spd="slow" p14:dur="2000" advTm="87459"/>
    </mc:Choice>
    <mc:Fallback xmlns="">
      <p:transition spd="slow" advTm="8745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370667"/>
            <a:ext cx="8229600" cy="3985684"/>
          </a:xfrm>
        </p:spPr>
        <p:txBody>
          <a:bodyPr/>
          <a:lstStyle/>
          <a:p>
            <a:pPr algn="just" eaLnBrk="1" hangingPunct="1"/>
            <a:r>
              <a:rPr lang="it-IT" u="sng" dirty="0"/>
              <a:t>DEFINIZIONE DI CITTADINANZA: </a:t>
            </a:r>
            <a:r>
              <a:rPr lang="it-IT" dirty="0"/>
              <a:t>qui non vi è definizione autonoma perché dipende dalle scelte politiche dei singoli Stati</a:t>
            </a:r>
          </a:p>
          <a:p>
            <a:pPr algn="just" eaLnBrk="1" hangingPunct="1"/>
            <a:endParaRPr lang="it-IT" dirty="0"/>
          </a:p>
          <a:p>
            <a:pPr algn="just" eaLnBrk="1" hangingPunct="1"/>
            <a:r>
              <a:rPr lang="it-IT" dirty="0"/>
              <a:t>Profili problematici: pluralità di cittadinanze….</a:t>
            </a:r>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17</a:t>
            </a:fld>
            <a:endParaRPr lang="it-IT"/>
          </a:p>
        </p:txBody>
      </p:sp>
      <p:sp>
        <p:nvSpPr>
          <p:cNvPr id="19463" name="Titolo 1"/>
          <p:cNvSpPr>
            <a:spLocks/>
          </p:cNvSpPr>
          <p:nvPr/>
        </p:nvSpPr>
        <p:spPr bwMode="auto">
          <a:xfrm>
            <a:off x="457200" y="84137"/>
            <a:ext cx="8229600" cy="162613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anchor="ctr"/>
          <a:lstStyle/>
          <a:p>
            <a:pPr algn="just"/>
            <a:r>
              <a:rPr lang="it-IT" sz="3600" dirty="0">
                <a:latin typeface="Calibri" pitchFamily="34" charset="0"/>
              </a:rPr>
              <a:t>PROCEDIMENTI DI SEPARAZIONE E DIVORZIO: CRITERI DI GIURISDIZIONE</a:t>
            </a:r>
          </a:p>
        </p:txBody>
      </p:sp>
      <p:sp>
        <p:nvSpPr>
          <p:cNvPr id="2" name="Segnaposto piè di pagina 1">
            <a:extLst>
              <a:ext uri="{FF2B5EF4-FFF2-40B4-BE49-F238E27FC236}">
                <a16:creationId xmlns:a16="http://schemas.microsoft.com/office/drawing/2014/main" id="{349E73F1-DA6A-6D4F-838F-7BD350856426}"/>
              </a:ext>
            </a:extLst>
          </p:cNvPr>
          <p:cNvSpPr>
            <a:spLocks noGrp="1"/>
          </p:cNvSpPr>
          <p:nvPr>
            <p:ph type="ftr" sz="quarter" idx="11"/>
          </p:nvPr>
        </p:nvSpPr>
        <p:spPr/>
        <p:txBody>
          <a:bodyPr/>
          <a:lstStyle/>
          <a:p>
            <a:pPr>
              <a:defRPr/>
            </a:pPr>
            <a:endParaRPr lang="it-IT"/>
          </a:p>
        </p:txBody>
      </p:sp>
    </p:spTree>
    <p:custDataLst>
      <p:tags r:id="rId1"/>
    </p:custDataLst>
    <p:extLst>
      <p:ext uri="{BB962C8B-B14F-4D97-AF65-F5344CB8AC3E}">
        <p14:creationId xmlns:p14="http://schemas.microsoft.com/office/powerpoint/2010/main" val="2862225191"/>
      </p:ext>
    </p:extLst>
  </p:cSld>
  <p:clrMapOvr>
    <a:masterClrMapping/>
  </p:clrMapOvr>
  <mc:AlternateContent xmlns:mc="http://schemas.openxmlformats.org/markup-compatibility/2006" xmlns:p14="http://schemas.microsoft.com/office/powerpoint/2010/main">
    <mc:Choice Requires="p14">
      <p:transition spd="slow" p14:dur="2000" advTm="96136"/>
    </mc:Choice>
    <mc:Fallback xmlns="">
      <p:transition spd="slow" advTm="9613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370667"/>
            <a:ext cx="8229600" cy="3985684"/>
          </a:xfrm>
        </p:spPr>
        <p:txBody>
          <a:bodyPr/>
          <a:lstStyle/>
          <a:p>
            <a:pPr algn="just" eaLnBrk="1" hangingPunct="1"/>
            <a:r>
              <a:rPr lang="it-IT" u="sng" dirty="0"/>
              <a:t>Pluralità di cittadinanze:</a:t>
            </a:r>
          </a:p>
          <a:p>
            <a:pPr lvl="1" algn="just"/>
            <a:r>
              <a:rPr lang="it-IT" dirty="0"/>
              <a:t>se vi è la cittadinanza di uno Stato terzo, essa non incide sull’applicazione del regolamento</a:t>
            </a:r>
          </a:p>
          <a:p>
            <a:pPr lvl="1" algn="just"/>
            <a:r>
              <a:rPr lang="it-IT" dirty="0"/>
              <a:t>se le cittadinanze possedute sono quelle degli Stati membri, si deve attribuire loro pari rilevanza- irrilevanti norme come quella dell’art. 19, 2° co. L. 218/95 che stabilisce la prevalenza della cittadinanza del foro se ricorre. – CGUE, 16.7.2009, in causa C-168/08, </a:t>
            </a:r>
            <a:r>
              <a:rPr lang="it-IT" b="1" i="1" dirty="0" err="1"/>
              <a:t>Hadadi</a:t>
            </a:r>
            <a:r>
              <a:rPr lang="it-IT" i="1" dirty="0"/>
              <a:t> – </a:t>
            </a:r>
            <a:r>
              <a:rPr lang="it-IT" dirty="0"/>
              <a:t>qui i coniugi avevano le  cittadinanze degli stessi Stati membri: Ungheria e Francia.</a:t>
            </a:r>
            <a:endParaRPr lang="it-IT" i="1" dirty="0"/>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18</a:t>
            </a:fld>
            <a:endParaRPr lang="it-IT"/>
          </a:p>
        </p:txBody>
      </p:sp>
      <p:sp>
        <p:nvSpPr>
          <p:cNvPr id="19463" name="Titolo 1"/>
          <p:cNvSpPr>
            <a:spLocks/>
          </p:cNvSpPr>
          <p:nvPr/>
        </p:nvSpPr>
        <p:spPr bwMode="auto">
          <a:xfrm>
            <a:off x="457200" y="84137"/>
            <a:ext cx="8229600" cy="162613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anchor="ctr"/>
          <a:lstStyle/>
          <a:p>
            <a:pPr algn="just"/>
            <a:r>
              <a:rPr lang="it-IT" sz="3600" dirty="0">
                <a:latin typeface="Calibri" pitchFamily="34" charset="0"/>
              </a:rPr>
              <a:t>PROCEDIMENTI DI SEPARAZIONE E DIVORZIO: CRITERI DI GIURISDIZIONE</a:t>
            </a:r>
          </a:p>
        </p:txBody>
      </p:sp>
      <p:sp>
        <p:nvSpPr>
          <p:cNvPr id="2" name="Segnaposto piè di pagina 1">
            <a:extLst>
              <a:ext uri="{FF2B5EF4-FFF2-40B4-BE49-F238E27FC236}">
                <a16:creationId xmlns:a16="http://schemas.microsoft.com/office/drawing/2014/main" id="{349E73F1-DA6A-6D4F-838F-7BD350856426}"/>
              </a:ext>
            </a:extLst>
          </p:cNvPr>
          <p:cNvSpPr>
            <a:spLocks noGrp="1"/>
          </p:cNvSpPr>
          <p:nvPr>
            <p:ph type="ftr" sz="quarter" idx="11"/>
          </p:nvPr>
        </p:nvSpPr>
        <p:spPr/>
        <p:txBody>
          <a:bodyPr/>
          <a:lstStyle/>
          <a:p>
            <a:pPr>
              <a:defRPr/>
            </a:pPr>
            <a:endParaRPr lang="it-IT"/>
          </a:p>
        </p:txBody>
      </p:sp>
    </p:spTree>
    <p:custDataLst>
      <p:tags r:id="rId1"/>
    </p:custDataLst>
    <p:extLst>
      <p:ext uri="{BB962C8B-B14F-4D97-AF65-F5344CB8AC3E}">
        <p14:creationId xmlns:p14="http://schemas.microsoft.com/office/powerpoint/2010/main" val="513039953"/>
      </p:ext>
    </p:extLst>
  </p:cSld>
  <p:clrMapOvr>
    <a:masterClrMapping/>
  </p:clrMapOvr>
  <mc:AlternateContent xmlns:mc="http://schemas.openxmlformats.org/markup-compatibility/2006" xmlns:p14="http://schemas.microsoft.com/office/powerpoint/2010/main">
    <mc:Choice Requires="p14">
      <p:transition spd="slow" p14:dur="2000" advTm="135394"/>
    </mc:Choice>
    <mc:Fallback xmlns="">
      <p:transition spd="slow" advTm="13539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par>
                                <p:cTn id="23" presetID="1" presetClass="entr" presetSubtype="0" fill="hold" grpId="2" nodeType="with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childTnLst>
                                </p:cTn>
                              </p:par>
                              <p:par>
                                <p:cTn id="25" presetID="1" presetClass="entr" presetSubtype="0" fill="hold" grpId="2"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846793"/>
            <a:ext cx="8229600" cy="4509558"/>
          </a:xfrm>
        </p:spPr>
        <p:txBody>
          <a:bodyPr/>
          <a:lstStyle/>
          <a:p>
            <a:pPr algn="just" eaLnBrk="1" hangingPunct="1"/>
            <a:r>
              <a:rPr lang="it-IT" u="sng" dirty="0"/>
              <a:t>Altri criteri </a:t>
            </a:r>
            <a:r>
              <a:rPr lang="it-IT" dirty="0"/>
              <a:t>(art. 3):</a:t>
            </a:r>
          </a:p>
          <a:p>
            <a:pPr lvl="1" algn="just" eaLnBrk="1" hangingPunct="1"/>
            <a:r>
              <a:rPr lang="it-IT" dirty="0"/>
              <a:t>Residenza abituale comune dei coniugi o pregressa di entrambi se perdura quella di uno;</a:t>
            </a:r>
          </a:p>
          <a:p>
            <a:pPr lvl="1" algn="just" eaLnBrk="1" hangingPunct="1"/>
            <a:r>
              <a:rPr lang="it-IT" dirty="0"/>
              <a:t>Residenza abituale del convenuto o di uno dei coniugi;</a:t>
            </a:r>
          </a:p>
          <a:p>
            <a:pPr lvl="1" algn="just" eaLnBrk="1" hangingPunct="1"/>
            <a:r>
              <a:rPr lang="it-IT" dirty="0"/>
              <a:t>Residenza abituale </a:t>
            </a:r>
            <a:r>
              <a:rPr lang="it-IT" b="1" dirty="0"/>
              <a:t>dell’attore per 6 mesi </a:t>
            </a:r>
            <a:r>
              <a:rPr lang="it-IT" dirty="0"/>
              <a:t>prima della domanda se è anche </a:t>
            </a:r>
            <a:r>
              <a:rPr lang="it-IT" b="1" dirty="0"/>
              <a:t>cittadino di quello Stato;</a:t>
            </a:r>
          </a:p>
          <a:p>
            <a:pPr lvl="1" algn="just" eaLnBrk="1" hangingPunct="1"/>
            <a:r>
              <a:rPr lang="it-IT" dirty="0"/>
              <a:t>Cittadinanza comune dei coniugi.</a:t>
            </a:r>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19</a:t>
            </a:fld>
            <a:endParaRPr lang="it-IT"/>
          </a:p>
        </p:txBody>
      </p:sp>
      <p:sp>
        <p:nvSpPr>
          <p:cNvPr id="19463" name="Titolo 1"/>
          <p:cNvSpPr>
            <a:spLocks/>
          </p:cNvSpPr>
          <p:nvPr/>
        </p:nvSpPr>
        <p:spPr bwMode="auto">
          <a:xfrm>
            <a:off x="457200" y="84137"/>
            <a:ext cx="8229600" cy="162613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anchor="ctr"/>
          <a:lstStyle/>
          <a:p>
            <a:pPr algn="just"/>
            <a:r>
              <a:rPr lang="it-IT" sz="3600" dirty="0">
                <a:latin typeface="Calibri" pitchFamily="34" charset="0"/>
              </a:rPr>
              <a:t>PROCEDIMENTI DI SEPARAZIONE E DIVORZIO: CRITERI DI GIURISDIZIONE</a:t>
            </a:r>
          </a:p>
        </p:txBody>
      </p:sp>
      <p:sp>
        <p:nvSpPr>
          <p:cNvPr id="2" name="Segnaposto piè di pagina 1">
            <a:extLst>
              <a:ext uri="{FF2B5EF4-FFF2-40B4-BE49-F238E27FC236}">
                <a16:creationId xmlns:a16="http://schemas.microsoft.com/office/drawing/2014/main" id="{BCBD6984-0795-104E-A710-2563812261C2}"/>
              </a:ext>
            </a:extLst>
          </p:cNvPr>
          <p:cNvSpPr>
            <a:spLocks noGrp="1"/>
          </p:cNvSpPr>
          <p:nvPr>
            <p:ph type="ftr" sz="quarter" idx="11"/>
          </p:nvPr>
        </p:nvSpPr>
        <p:spPr/>
        <p:txBody>
          <a:bodyPr/>
          <a:lstStyle/>
          <a:p>
            <a:pPr>
              <a:defRPr/>
            </a:pPr>
            <a:endParaRPr lang="it-IT"/>
          </a:p>
        </p:txBody>
      </p:sp>
    </p:spTree>
    <p:custDataLst>
      <p:tags r:id="rId1"/>
    </p:custDataLst>
    <p:extLst>
      <p:ext uri="{BB962C8B-B14F-4D97-AF65-F5344CB8AC3E}">
        <p14:creationId xmlns:p14="http://schemas.microsoft.com/office/powerpoint/2010/main" val="3764549842"/>
      </p:ext>
    </p:extLst>
  </p:cSld>
  <p:clrMapOvr>
    <a:masterClrMapping/>
  </p:clrMapOvr>
  <mc:AlternateContent xmlns:mc="http://schemas.openxmlformats.org/markup-compatibility/2006" xmlns:p14="http://schemas.microsoft.com/office/powerpoint/2010/main">
    <mc:Choice Requires="p14">
      <p:transition spd="slow" p14:dur="2000" advTm="94448"/>
    </mc:Choice>
    <mc:Fallback xmlns="">
      <p:transition spd="slow" advTm="9444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par>
                                <p:cTn id="31" presetID="1" presetClass="entr" presetSubtype="0" fill="hold" grpId="2" nodeType="with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childTnLst>
                                </p:cTn>
                              </p:par>
                              <p:par>
                                <p:cTn id="33" presetID="1" presetClass="entr" presetSubtype="0" fill="hold" grpId="2" nodeType="with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par>
                                <p:cTn id="35" presetID="1" presetClass="entr" presetSubtype="0" fill="hold" grpId="2" nodeType="with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childTnLst>
                                </p:cTn>
                              </p:par>
                              <p:par>
                                <p:cTn id="37" presetID="1" presetClass="entr" presetSubtype="0" fill="hold" grpId="2" nodeType="with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303805"/>
            <a:ext cx="8229600" cy="5121275"/>
          </a:xfrm>
        </p:spPr>
        <p:txBody>
          <a:bodyPr/>
          <a:lstStyle/>
          <a:p>
            <a:pPr eaLnBrk="1" hangingPunct="1"/>
            <a:r>
              <a:rPr lang="it-IT" dirty="0"/>
              <a:t>Evoluzione dei modelli familiari</a:t>
            </a:r>
          </a:p>
          <a:p>
            <a:pPr eaLnBrk="1" hangingPunct="1"/>
            <a:r>
              <a:rPr lang="it-IT" dirty="0"/>
              <a:t>Confronto con ordinamenti diversi</a:t>
            </a:r>
          </a:p>
          <a:p>
            <a:pPr algn="just" eaLnBrk="1" hangingPunct="1"/>
            <a:r>
              <a:rPr lang="it-IT" dirty="0"/>
              <a:t>Tutela internazionale dei diritti umani: es. tutela </a:t>
            </a:r>
            <a:r>
              <a:rPr lang="it-IT"/>
              <a:t>dei minori</a:t>
            </a:r>
            <a:endParaRPr lang="it-IT" dirty="0"/>
          </a:p>
        </p:txBody>
      </p:sp>
      <p:sp>
        <p:nvSpPr>
          <p:cNvPr id="5" name="Segnaposto numero diapositiva 4"/>
          <p:cNvSpPr>
            <a:spLocks noGrp="1"/>
          </p:cNvSpPr>
          <p:nvPr>
            <p:ph type="sldNum" sz="quarter" idx="12"/>
          </p:nvPr>
        </p:nvSpPr>
        <p:spPr/>
        <p:txBody>
          <a:bodyPr/>
          <a:lstStyle/>
          <a:p>
            <a:pPr>
              <a:defRPr/>
            </a:pPr>
            <a:fld id="{97C8E3F7-5709-4956-8BA0-49381C953354}" type="slidenum">
              <a:rPr lang="it-IT" smtClean="0"/>
              <a:pPr>
                <a:defRPr/>
              </a:pPr>
              <a:t>2</a:t>
            </a:fld>
            <a:endParaRPr lang="it-IT"/>
          </a:p>
        </p:txBody>
      </p:sp>
      <p:sp>
        <p:nvSpPr>
          <p:cNvPr id="16385" name="Titolo 1"/>
          <p:cNvSpPr>
            <a:spLocks noGrp="1"/>
          </p:cNvSpPr>
          <p:nvPr>
            <p:ph type="title"/>
          </p:nvPr>
        </p:nvSpPr>
        <p:spPr>
          <a:xfrm>
            <a:off x="457200" y="274637"/>
            <a:ext cx="8229600" cy="1595921"/>
          </a:xfrm>
        </p:spPr>
        <p:txBody>
          <a:bodyPr>
            <a:normAutofit fontScale="90000"/>
          </a:bodyPr>
          <a:lstStyle/>
          <a:p>
            <a:pPr algn="just" eaLnBrk="1" hangingPunct="1"/>
            <a:r>
              <a:rPr lang="it-IT" sz="3600" dirty="0"/>
              <a:t>GIURISDIZIONE E DIRITTO INTERNAZIONALE PRIVATO DELLA FAMIGLIA</a:t>
            </a:r>
          </a:p>
        </p:txBody>
      </p:sp>
      <p:sp>
        <p:nvSpPr>
          <p:cNvPr id="6" name="Segnaposto piè di pagina 5">
            <a:extLst>
              <a:ext uri="{FF2B5EF4-FFF2-40B4-BE49-F238E27FC236}">
                <a16:creationId xmlns:a16="http://schemas.microsoft.com/office/drawing/2014/main" id="{475E2F72-9D6D-1D42-88D9-97D3840F85FB}"/>
              </a:ext>
            </a:extLst>
          </p:cNvPr>
          <p:cNvSpPr>
            <a:spLocks noGrp="1"/>
          </p:cNvSpPr>
          <p:nvPr>
            <p:ph type="ftr" sz="quarter" idx="11"/>
          </p:nvPr>
        </p:nvSpPr>
        <p:spPr/>
        <p:txBody>
          <a:bodyPr/>
          <a:lstStyle/>
          <a:p>
            <a:pPr>
              <a:defRPr/>
            </a:pPr>
            <a:endParaRPr lang="it-IT"/>
          </a:p>
        </p:txBody>
      </p:sp>
    </p:spTree>
    <p:custDataLst>
      <p:tags r:id="rId1"/>
    </p:custDataLst>
    <p:extLst>
      <p:ext uri="{BB962C8B-B14F-4D97-AF65-F5344CB8AC3E}">
        <p14:creationId xmlns:p14="http://schemas.microsoft.com/office/powerpoint/2010/main" val="1601233675"/>
      </p:ext>
    </p:extLst>
  </p:cSld>
  <p:clrMapOvr>
    <a:masterClrMapping/>
  </p:clrMapOvr>
  <mc:AlternateContent xmlns:mc="http://schemas.openxmlformats.org/markup-compatibility/2006" xmlns:p14="http://schemas.microsoft.com/office/powerpoint/2010/main">
    <mc:Choice Requires="p14">
      <p:transition spd="slow" p14:dur="2000" advTm="141879"/>
    </mc:Choice>
    <mc:Fallback xmlns="">
      <p:transition spd="slow" advTm="14187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846793"/>
            <a:ext cx="8229600" cy="4509558"/>
          </a:xfrm>
        </p:spPr>
        <p:txBody>
          <a:bodyPr/>
          <a:lstStyle/>
          <a:p>
            <a:pPr algn="just" eaLnBrk="1" hangingPunct="1"/>
            <a:r>
              <a:rPr lang="it-IT" dirty="0"/>
              <a:t>Ampia scelta di criteri: </a:t>
            </a:r>
            <a:r>
              <a:rPr lang="it-IT" b="1" dirty="0"/>
              <a:t>forum shopping </a:t>
            </a:r>
            <a:r>
              <a:rPr lang="it-IT" dirty="0"/>
              <a:t>e </a:t>
            </a:r>
            <a:r>
              <a:rPr lang="it-IT" b="1" dirty="0" err="1"/>
              <a:t>favor</a:t>
            </a:r>
            <a:r>
              <a:rPr lang="it-IT" b="1" dirty="0"/>
              <a:t> </a:t>
            </a:r>
            <a:r>
              <a:rPr lang="it-IT" b="1" dirty="0" err="1"/>
              <a:t>divortii</a:t>
            </a:r>
            <a:r>
              <a:rPr lang="it-IT" b="1" dirty="0"/>
              <a:t>;</a:t>
            </a:r>
          </a:p>
          <a:p>
            <a:pPr algn="just" eaLnBrk="1" hangingPunct="1"/>
            <a:endParaRPr lang="it-IT" b="1" dirty="0"/>
          </a:p>
          <a:p>
            <a:pPr algn="just" eaLnBrk="1" hangingPunct="1"/>
            <a:r>
              <a:rPr lang="it-IT" dirty="0"/>
              <a:t>Ampliamento ulteriore per effetto della giurisprudenza della CGUE: </a:t>
            </a:r>
            <a:r>
              <a:rPr lang="it-IT" dirty="0" err="1"/>
              <a:t>sent</a:t>
            </a:r>
            <a:r>
              <a:rPr lang="it-IT" dirty="0"/>
              <a:t>. 16.7.2009, in causa C. 168/09 </a:t>
            </a:r>
            <a:r>
              <a:rPr lang="it-IT" b="1" dirty="0" err="1"/>
              <a:t>Hadadi</a:t>
            </a:r>
            <a:r>
              <a:rPr lang="it-IT" b="1" dirty="0"/>
              <a:t>,</a:t>
            </a:r>
            <a:r>
              <a:rPr lang="it-IT" dirty="0"/>
              <a:t> coniugi residenti in Francia e titolari entrambi di cittadinanza francese e ungherese: in caso di coniugi titolari di doppia cittadinanza vi è la competenza di entrambi i fori con scelta  della parte di quale adire.</a:t>
            </a:r>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20</a:t>
            </a:fld>
            <a:endParaRPr lang="it-IT"/>
          </a:p>
        </p:txBody>
      </p:sp>
      <p:sp>
        <p:nvSpPr>
          <p:cNvPr id="19463" name="Titolo 1"/>
          <p:cNvSpPr>
            <a:spLocks/>
          </p:cNvSpPr>
          <p:nvPr/>
        </p:nvSpPr>
        <p:spPr bwMode="auto">
          <a:xfrm>
            <a:off x="457200" y="84137"/>
            <a:ext cx="8229600" cy="162613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anchor="ctr"/>
          <a:lstStyle/>
          <a:p>
            <a:pPr algn="just"/>
            <a:r>
              <a:rPr lang="it-IT" sz="3600" dirty="0">
                <a:latin typeface="Calibri" pitchFamily="34" charset="0"/>
              </a:rPr>
              <a:t>PROCEDIMENTI DI SEPARAZIONE E DIVORZIO: CRITERI DI GIURISDIZIONE</a:t>
            </a:r>
          </a:p>
        </p:txBody>
      </p:sp>
      <p:sp>
        <p:nvSpPr>
          <p:cNvPr id="2" name="Segnaposto piè di pagina 1">
            <a:extLst>
              <a:ext uri="{FF2B5EF4-FFF2-40B4-BE49-F238E27FC236}">
                <a16:creationId xmlns:a16="http://schemas.microsoft.com/office/drawing/2014/main" id="{3F0EDFD9-B98F-C947-8748-7B977387B9F9}"/>
              </a:ext>
            </a:extLst>
          </p:cNvPr>
          <p:cNvSpPr>
            <a:spLocks noGrp="1"/>
          </p:cNvSpPr>
          <p:nvPr>
            <p:ph type="ftr" sz="quarter" idx="11"/>
          </p:nvPr>
        </p:nvSpPr>
        <p:spPr/>
        <p:txBody>
          <a:bodyPr/>
          <a:lstStyle/>
          <a:p>
            <a:pPr>
              <a:defRPr/>
            </a:pPr>
            <a:endParaRPr lang="it-IT"/>
          </a:p>
        </p:txBody>
      </p:sp>
    </p:spTree>
    <p:custDataLst>
      <p:tags r:id="rId1"/>
    </p:custDataLst>
    <p:extLst>
      <p:ext uri="{BB962C8B-B14F-4D97-AF65-F5344CB8AC3E}">
        <p14:creationId xmlns:p14="http://schemas.microsoft.com/office/powerpoint/2010/main" val="908838794"/>
      </p:ext>
    </p:extLst>
  </p:cSld>
  <p:clrMapOvr>
    <a:masterClrMapping/>
  </p:clrMapOvr>
  <mc:AlternateContent xmlns:mc="http://schemas.openxmlformats.org/markup-compatibility/2006" xmlns:p14="http://schemas.microsoft.com/office/powerpoint/2010/main">
    <mc:Choice Requires="p14">
      <p:transition spd="slow" p14:dur="2000" advTm="134482"/>
    </mc:Choice>
    <mc:Fallback xmlns="">
      <p:transition spd="slow" advTm="13448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846793"/>
            <a:ext cx="8229600" cy="4509558"/>
          </a:xfrm>
        </p:spPr>
        <p:txBody>
          <a:bodyPr/>
          <a:lstStyle/>
          <a:p>
            <a:pPr algn="just" eaLnBrk="1" hangingPunct="1"/>
            <a:r>
              <a:rPr lang="it-IT" dirty="0"/>
              <a:t>In linea generale, competenze giurisdizionali multiple e coesistenti, e di pari rango.</a:t>
            </a:r>
          </a:p>
          <a:p>
            <a:pPr algn="just" eaLnBrk="1" hangingPunct="1"/>
            <a:endParaRPr lang="it-IT" dirty="0"/>
          </a:p>
          <a:p>
            <a:pPr algn="just" eaLnBrk="1" hangingPunct="1"/>
            <a:r>
              <a:rPr lang="it-IT" dirty="0"/>
              <a:t>Non è scoraggiato il </a:t>
            </a:r>
            <a:r>
              <a:rPr lang="it-IT" b="1" i="1" dirty="0"/>
              <a:t>forum shopping </a:t>
            </a:r>
            <a:r>
              <a:rPr lang="it-IT" dirty="0"/>
              <a:t>e nemmeno </a:t>
            </a:r>
            <a:r>
              <a:rPr lang="it-IT" b="1" i="1" dirty="0"/>
              <a:t>il forum </a:t>
            </a:r>
            <a:r>
              <a:rPr lang="it-IT" b="1" i="1" dirty="0" err="1"/>
              <a:t>running</a:t>
            </a:r>
            <a:r>
              <a:rPr lang="it-IT" b="1" i="1" dirty="0"/>
              <a:t> </a:t>
            </a:r>
            <a:r>
              <a:rPr lang="it-IT" dirty="0"/>
              <a:t>– fenomeno delle residenze di comodo in Romania per ottenere i divorzi lampo da parte di cittadini italiani prima della riforma sul divorzio breve in Italia, anzi riforma possibile grazie all’evoluzione diritto UE.</a:t>
            </a:r>
          </a:p>
          <a:p>
            <a:pPr algn="just" eaLnBrk="1" hangingPunct="1"/>
            <a:endParaRPr lang="it-IT" dirty="0"/>
          </a:p>
          <a:p>
            <a:pPr algn="just" eaLnBrk="1" hangingPunct="1"/>
            <a:r>
              <a:rPr lang="it-IT" dirty="0"/>
              <a:t>Rimane la scelta delle parti in coerenza a </a:t>
            </a:r>
            <a:r>
              <a:rPr lang="it-IT" i="1" dirty="0" err="1"/>
              <a:t>electio</a:t>
            </a:r>
            <a:r>
              <a:rPr lang="it-IT" i="1" dirty="0"/>
              <a:t> </a:t>
            </a:r>
            <a:r>
              <a:rPr lang="it-IT" i="1" dirty="0" err="1"/>
              <a:t>iuris</a:t>
            </a:r>
            <a:r>
              <a:rPr lang="it-IT" i="1" dirty="0"/>
              <a:t> </a:t>
            </a:r>
            <a:r>
              <a:rPr lang="it-IT" dirty="0"/>
              <a:t>di cui a Reg. Roma III.</a:t>
            </a:r>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21</a:t>
            </a:fld>
            <a:endParaRPr lang="it-IT"/>
          </a:p>
        </p:txBody>
      </p:sp>
      <p:sp>
        <p:nvSpPr>
          <p:cNvPr id="19463" name="Titolo 1"/>
          <p:cNvSpPr>
            <a:spLocks/>
          </p:cNvSpPr>
          <p:nvPr/>
        </p:nvSpPr>
        <p:spPr bwMode="auto">
          <a:xfrm>
            <a:off x="457200" y="84137"/>
            <a:ext cx="8229600" cy="162613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anchor="ctr"/>
          <a:lstStyle/>
          <a:p>
            <a:pPr algn="just"/>
            <a:r>
              <a:rPr lang="it-IT" sz="3600" dirty="0">
                <a:latin typeface="Calibri" pitchFamily="34" charset="0"/>
              </a:rPr>
              <a:t>PROCEDIMENTI DI SEPARAZIONE E DIVORZIO: CRITERI DI GIURISDIZIONE</a:t>
            </a:r>
          </a:p>
        </p:txBody>
      </p:sp>
      <p:sp>
        <p:nvSpPr>
          <p:cNvPr id="2" name="Segnaposto piè di pagina 1">
            <a:extLst>
              <a:ext uri="{FF2B5EF4-FFF2-40B4-BE49-F238E27FC236}">
                <a16:creationId xmlns:a16="http://schemas.microsoft.com/office/drawing/2014/main" id="{3F0EDFD9-B98F-C947-8748-7B977387B9F9}"/>
              </a:ext>
            </a:extLst>
          </p:cNvPr>
          <p:cNvSpPr>
            <a:spLocks noGrp="1"/>
          </p:cNvSpPr>
          <p:nvPr>
            <p:ph type="ftr" sz="quarter" idx="11"/>
          </p:nvPr>
        </p:nvSpPr>
        <p:spPr/>
        <p:txBody>
          <a:bodyPr/>
          <a:lstStyle/>
          <a:p>
            <a:pPr>
              <a:defRPr/>
            </a:pPr>
            <a:endParaRPr lang="it-IT"/>
          </a:p>
        </p:txBody>
      </p:sp>
    </p:spTree>
    <p:custDataLst>
      <p:tags r:id="rId1"/>
    </p:custDataLst>
    <p:extLst>
      <p:ext uri="{BB962C8B-B14F-4D97-AF65-F5344CB8AC3E}">
        <p14:creationId xmlns:p14="http://schemas.microsoft.com/office/powerpoint/2010/main" val="742682932"/>
      </p:ext>
    </p:extLst>
  </p:cSld>
  <p:clrMapOvr>
    <a:masterClrMapping/>
  </p:clrMapOvr>
  <mc:AlternateContent xmlns:mc="http://schemas.openxmlformats.org/markup-compatibility/2006" xmlns:p14="http://schemas.microsoft.com/office/powerpoint/2010/main">
    <mc:Choice Requires="p14">
      <p:transition spd="slow" p14:dur="2000" advTm="193235"/>
    </mc:Choice>
    <mc:Fallback xmlns="">
      <p:transition spd="slow" advTm="19323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846793"/>
            <a:ext cx="8229600" cy="4509558"/>
          </a:xfrm>
        </p:spPr>
        <p:txBody>
          <a:bodyPr/>
          <a:lstStyle/>
          <a:p>
            <a:pPr algn="just" eaLnBrk="1" hangingPunct="1"/>
            <a:r>
              <a:rPr lang="it-IT" dirty="0"/>
              <a:t>Necessario il coordinamento con le regole nazionali per individuare poi la competenza per materia e per territorio: art. 4 l. 1.12.1070, n. 898 sullo scioglimento del matrimonio.</a:t>
            </a:r>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22</a:t>
            </a:fld>
            <a:endParaRPr lang="it-IT"/>
          </a:p>
        </p:txBody>
      </p:sp>
      <p:sp>
        <p:nvSpPr>
          <p:cNvPr id="19463" name="Titolo 1"/>
          <p:cNvSpPr>
            <a:spLocks/>
          </p:cNvSpPr>
          <p:nvPr/>
        </p:nvSpPr>
        <p:spPr bwMode="auto">
          <a:xfrm>
            <a:off x="457200" y="84137"/>
            <a:ext cx="8229600" cy="162613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anchor="ctr"/>
          <a:lstStyle/>
          <a:p>
            <a:pPr algn="just"/>
            <a:r>
              <a:rPr lang="it-IT" sz="3600" dirty="0">
                <a:latin typeface="Calibri" pitchFamily="34" charset="0"/>
              </a:rPr>
              <a:t>PROCEDIMENTI DI SEPARAZIONE E DIVORZIO: CRITERI DI GIURISDIZIONE</a:t>
            </a:r>
          </a:p>
        </p:txBody>
      </p:sp>
      <p:sp>
        <p:nvSpPr>
          <p:cNvPr id="2" name="Segnaposto piè di pagina 1">
            <a:extLst>
              <a:ext uri="{FF2B5EF4-FFF2-40B4-BE49-F238E27FC236}">
                <a16:creationId xmlns:a16="http://schemas.microsoft.com/office/drawing/2014/main" id="{3F0EDFD9-B98F-C947-8748-7B977387B9F9}"/>
              </a:ext>
            </a:extLst>
          </p:cNvPr>
          <p:cNvSpPr>
            <a:spLocks noGrp="1"/>
          </p:cNvSpPr>
          <p:nvPr>
            <p:ph type="ftr" sz="quarter" idx="11"/>
          </p:nvPr>
        </p:nvSpPr>
        <p:spPr/>
        <p:txBody>
          <a:bodyPr/>
          <a:lstStyle/>
          <a:p>
            <a:pPr>
              <a:defRPr/>
            </a:pPr>
            <a:endParaRPr lang="it-IT"/>
          </a:p>
        </p:txBody>
      </p:sp>
    </p:spTree>
    <p:custDataLst>
      <p:tags r:id="rId1"/>
    </p:custDataLst>
    <p:extLst>
      <p:ext uri="{BB962C8B-B14F-4D97-AF65-F5344CB8AC3E}">
        <p14:creationId xmlns:p14="http://schemas.microsoft.com/office/powerpoint/2010/main" val="2852801884"/>
      </p:ext>
    </p:extLst>
  </p:cSld>
  <p:clrMapOvr>
    <a:masterClrMapping/>
  </p:clrMapOvr>
  <mc:AlternateContent xmlns:mc="http://schemas.openxmlformats.org/markup-compatibility/2006" xmlns:p14="http://schemas.microsoft.com/office/powerpoint/2010/main">
    <mc:Choice Requires="p14">
      <p:transition spd="slow" p14:dur="2000" advTm="78339"/>
    </mc:Choice>
    <mc:Fallback xmlns="">
      <p:transition spd="slow" advTm="7833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319867"/>
            <a:ext cx="8229600" cy="4036484"/>
          </a:xfrm>
        </p:spPr>
        <p:txBody>
          <a:bodyPr/>
          <a:lstStyle/>
          <a:p>
            <a:pPr algn="just" eaLnBrk="1" hangingPunct="1"/>
            <a:r>
              <a:rPr lang="it-IT" u="sng" dirty="0"/>
              <a:t>Criteri nazionali diventano residuali </a:t>
            </a:r>
            <a:r>
              <a:rPr lang="it-IT" dirty="0"/>
              <a:t>(art. 6):</a:t>
            </a:r>
          </a:p>
          <a:p>
            <a:pPr lvl="1" algn="just" eaLnBrk="1" hangingPunct="1"/>
            <a:r>
              <a:rPr lang="it-IT" dirty="0"/>
              <a:t>Solo se nessun giudice di Stato membro sia competente in base ai titoli previsti dal Regolamento: ad es. cittadino italiano residente a New York convenuto in giudizio in Italia da cittadina francese residente a New York: opera l’art. 32 l. 218/95</a:t>
            </a:r>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23</a:t>
            </a:fld>
            <a:endParaRPr lang="it-IT"/>
          </a:p>
        </p:txBody>
      </p:sp>
      <p:sp>
        <p:nvSpPr>
          <p:cNvPr id="19463" name="Titolo 1"/>
          <p:cNvSpPr>
            <a:spLocks/>
          </p:cNvSpPr>
          <p:nvPr/>
        </p:nvSpPr>
        <p:spPr bwMode="auto">
          <a:xfrm>
            <a:off x="457200" y="84137"/>
            <a:ext cx="8229600" cy="162613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anchor="ctr"/>
          <a:lstStyle/>
          <a:p>
            <a:pPr algn="just"/>
            <a:r>
              <a:rPr lang="it-IT" sz="3600" dirty="0">
                <a:latin typeface="Calibri" pitchFamily="34" charset="0"/>
              </a:rPr>
              <a:t>PROCEDIMENTI DI SEPARAZIONE E DIVORZIO: CRITERI DI GIURISDIZIONE</a:t>
            </a:r>
          </a:p>
        </p:txBody>
      </p:sp>
      <p:sp>
        <p:nvSpPr>
          <p:cNvPr id="2" name="Segnaposto piè di pagina 1">
            <a:extLst>
              <a:ext uri="{FF2B5EF4-FFF2-40B4-BE49-F238E27FC236}">
                <a16:creationId xmlns:a16="http://schemas.microsoft.com/office/drawing/2014/main" id="{0A1F7737-9D68-9C4C-81C5-4C963DA5526E}"/>
              </a:ext>
            </a:extLst>
          </p:cNvPr>
          <p:cNvSpPr>
            <a:spLocks noGrp="1"/>
          </p:cNvSpPr>
          <p:nvPr>
            <p:ph type="ftr" sz="quarter" idx="11"/>
          </p:nvPr>
        </p:nvSpPr>
        <p:spPr/>
        <p:txBody>
          <a:bodyPr/>
          <a:lstStyle/>
          <a:p>
            <a:pPr>
              <a:defRPr/>
            </a:pPr>
            <a:endParaRPr lang="it-IT"/>
          </a:p>
        </p:txBody>
      </p:sp>
    </p:spTree>
    <p:custDataLst>
      <p:tags r:id="rId1"/>
    </p:custDataLst>
    <p:extLst>
      <p:ext uri="{BB962C8B-B14F-4D97-AF65-F5344CB8AC3E}">
        <p14:creationId xmlns:p14="http://schemas.microsoft.com/office/powerpoint/2010/main" val="1980023504"/>
      </p:ext>
    </p:extLst>
  </p:cSld>
  <p:clrMapOvr>
    <a:masterClrMapping/>
  </p:clrMapOvr>
  <mc:AlternateContent xmlns:mc="http://schemas.openxmlformats.org/markup-compatibility/2006" xmlns:p14="http://schemas.microsoft.com/office/powerpoint/2010/main">
    <mc:Choice Requires="p14">
      <p:transition spd="slow" p14:dur="2000" advTm="136463"/>
    </mc:Choice>
    <mc:Fallback xmlns="">
      <p:transition spd="slow" advTm="13646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par>
                                <p:cTn id="13" presetID="1" presetClass="entr" presetSubtype="0" fill="hold" grpId="1"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2"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par>
                                <p:cTn id="19" presetID="1" presetClass="entr" presetSubtype="0" fill="hold" grpId="2" nodeType="with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319867"/>
            <a:ext cx="8229600" cy="4036484"/>
          </a:xfrm>
        </p:spPr>
        <p:txBody>
          <a:bodyPr/>
          <a:lstStyle/>
          <a:p>
            <a:pPr algn="just" eaLnBrk="1" hangingPunct="1"/>
            <a:r>
              <a:rPr lang="it-IT" u="sng" dirty="0"/>
              <a:t>Criteri nazionali diventano residuali </a:t>
            </a:r>
            <a:r>
              <a:rPr lang="it-IT" dirty="0"/>
              <a:t>(art. 6):</a:t>
            </a:r>
          </a:p>
          <a:p>
            <a:pPr lvl="1" algn="just" eaLnBrk="1" hangingPunct="1"/>
            <a:r>
              <a:rPr lang="it-IT" dirty="0"/>
              <a:t>E questa regola è strettamente interpretata dalla CGUE: 29.11.2002  in causa C-68/07, </a:t>
            </a:r>
            <a:r>
              <a:rPr lang="it-IT" i="1" dirty="0" err="1"/>
              <a:t>Sundelind</a:t>
            </a:r>
            <a:r>
              <a:rPr lang="it-IT" i="1" dirty="0"/>
              <a:t> Lopez</a:t>
            </a:r>
            <a:r>
              <a:rPr lang="it-IT" dirty="0"/>
              <a:t>: si mira a far valere sempre la giurisdizione europea: moglie cittadina svedese e marito cittadino cubano avevano avuto residenza abituale comune in Francia ove la moglie risiedeva mentre il marito si era trasferito a Cuba. La moglie aveva chiesto il divorzio al giudice svedese in base alle norme nazionali ma la Corte esclude che sia possibile in presenza della residenza in Francia che faceva scattare la competenza del Regolamento, anche se il convenuto non era cittadino o residente UE.</a:t>
            </a:r>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24</a:t>
            </a:fld>
            <a:endParaRPr lang="it-IT"/>
          </a:p>
        </p:txBody>
      </p:sp>
      <p:sp>
        <p:nvSpPr>
          <p:cNvPr id="19463" name="Titolo 1"/>
          <p:cNvSpPr>
            <a:spLocks/>
          </p:cNvSpPr>
          <p:nvPr/>
        </p:nvSpPr>
        <p:spPr bwMode="auto">
          <a:xfrm>
            <a:off x="457200" y="84137"/>
            <a:ext cx="8229600" cy="162613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anchor="ctr"/>
          <a:lstStyle/>
          <a:p>
            <a:pPr algn="just"/>
            <a:r>
              <a:rPr lang="it-IT" sz="3600" dirty="0">
                <a:latin typeface="Calibri" pitchFamily="34" charset="0"/>
              </a:rPr>
              <a:t>PROCEDIMENTI DI SEPARAZIONE E DIVORZIO: CRITERI DI GIURISDIZIONE</a:t>
            </a:r>
          </a:p>
        </p:txBody>
      </p:sp>
      <p:sp>
        <p:nvSpPr>
          <p:cNvPr id="2" name="Segnaposto piè di pagina 1">
            <a:extLst>
              <a:ext uri="{FF2B5EF4-FFF2-40B4-BE49-F238E27FC236}">
                <a16:creationId xmlns:a16="http://schemas.microsoft.com/office/drawing/2014/main" id="{0A1F7737-9D68-9C4C-81C5-4C963DA5526E}"/>
              </a:ext>
            </a:extLst>
          </p:cNvPr>
          <p:cNvSpPr>
            <a:spLocks noGrp="1"/>
          </p:cNvSpPr>
          <p:nvPr>
            <p:ph type="ftr" sz="quarter" idx="11"/>
          </p:nvPr>
        </p:nvSpPr>
        <p:spPr/>
        <p:txBody>
          <a:bodyPr/>
          <a:lstStyle/>
          <a:p>
            <a:pPr>
              <a:defRPr/>
            </a:pPr>
            <a:endParaRPr lang="it-IT"/>
          </a:p>
        </p:txBody>
      </p:sp>
    </p:spTree>
    <p:custDataLst>
      <p:tags r:id="rId1"/>
    </p:custDataLst>
    <p:extLst>
      <p:ext uri="{BB962C8B-B14F-4D97-AF65-F5344CB8AC3E}">
        <p14:creationId xmlns:p14="http://schemas.microsoft.com/office/powerpoint/2010/main" val="3687087218"/>
      </p:ext>
    </p:extLst>
  </p:cSld>
  <p:clrMapOvr>
    <a:masterClrMapping/>
  </p:clrMapOvr>
  <mc:AlternateContent xmlns:mc="http://schemas.openxmlformats.org/markup-compatibility/2006" xmlns:p14="http://schemas.microsoft.com/office/powerpoint/2010/main">
    <mc:Choice Requires="p14">
      <p:transition spd="slow" p14:dur="2000" advTm="171439"/>
    </mc:Choice>
    <mc:Fallback xmlns="">
      <p:transition spd="slow" advTm="17143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par>
                                <p:cTn id="13" presetID="1" presetClass="entr" presetSubtype="0" fill="hold" grpId="1"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2"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par>
                                <p:cTn id="19" presetID="1" presetClass="entr" presetSubtype="0" fill="hold" grpId="2" nodeType="with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319867"/>
            <a:ext cx="8229600" cy="4036484"/>
          </a:xfrm>
        </p:spPr>
        <p:txBody>
          <a:bodyPr/>
          <a:lstStyle/>
          <a:p>
            <a:pPr algn="just"/>
            <a:r>
              <a:rPr lang="it-IT" dirty="0"/>
              <a:t>Nuove regole sul riconoscimento di separazioni e divorzi basati sul ricorso alle forme semplificate, non giurisdizionali, previste ora dalle legislazioni di numerosi paesi, ad es. il divorzio e la separazione “semplici” introdotti in Italia con </a:t>
            </a:r>
            <a:r>
              <a:rPr lang="it-IT" dirty="0">
                <a:hlinkClick r:id="rId3"/>
              </a:rPr>
              <a:t>l.n. 162 del 2014</a:t>
            </a:r>
            <a:r>
              <a:rPr lang="it-IT" dirty="0"/>
              <a:t>….</a:t>
            </a:r>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25</a:t>
            </a:fld>
            <a:endParaRPr lang="it-IT"/>
          </a:p>
        </p:txBody>
      </p:sp>
      <p:sp>
        <p:nvSpPr>
          <p:cNvPr id="19463" name="Titolo 1"/>
          <p:cNvSpPr>
            <a:spLocks/>
          </p:cNvSpPr>
          <p:nvPr/>
        </p:nvSpPr>
        <p:spPr bwMode="auto">
          <a:xfrm>
            <a:off x="457200" y="84137"/>
            <a:ext cx="8229600" cy="162613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anchor="ctr"/>
          <a:lstStyle/>
          <a:p>
            <a:pPr algn="just"/>
            <a:r>
              <a:rPr lang="it-IT" sz="3600" dirty="0">
                <a:latin typeface="Calibri" pitchFamily="34" charset="0"/>
              </a:rPr>
              <a:t>NOVITA’ PER RICONOSCIMENTO AGEVOLATO DIVORZI NEL REG. 1111/2019</a:t>
            </a:r>
          </a:p>
        </p:txBody>
      </p:sp>
      <p:sp>
        <p:nvSpPr>
          <p:cNvPr id="2" name="Segnaposto piè di pagina 1">
            <a:extLst>
              <a:ext uri="{FF2B5EF4-FFF2-40B4-BE49-F238E27FC236}">
                <a16:creationId xmlns:a16="http://schemas.microsoft.com/office/drawing/2014/main" id="{CF979CBD-1469-FA40-988B-14EC0CD00A62}"/>
              </a:ext>
            </a:extLst>
          </p:cNvPr>
          <p:cNvSpPr>
            <a:spLocks noGrp="1"/>
          </p:cNvSpPr>
          <p:nvPr>
            <p:ph type="ftr" sz="quarter" idx="11"/>
          </p:nvPr>
        </p:nvSpPr>
        <p:spPr/>
        <p:txBody>
          <a:bodyPr/>
          <a:lstStyle/>
          <a:p>
            <a:pPr>
              <a:defRPr/>
            </a:pPr>
            <a:endParaRPr lang="it-IT"/>
          </a:p>
        </p:txBody>
      </p:sp>
    </p:spTree>
    <p:custDataLst>
      <p:tags r:id="rId1"/>
    </p:custDataLst>
    <p:extLst>
      <p:ext uri="{BB962C8B-B14F-4D97-AF65-F5344CB8AC3E}">
        <p14:creationId xmlns:p14="http://schemas.microsoft.com/office/powerpoint/2010/main" val="3465428635"/>
      </p:ext>
    </p:extLst>
  </p:cSld>
  <p:clrMapOvr>
    <a:masterClrMapping/>
  </p:clrMapOvr>
  <mc:AlternateContent xmlns:mc="http://schemas.openxmlformats.org/markup-compatibility/2006" xmlns:p14="http://schemas.microsoft.com/office/powerpoint/2010/main">
    <mc:Choice Requires="p14">
      <p:transition spd="slow" p14:dur="2000" advTm="164591"/>
    </mc:Choice>
    <mc:Fallback xmlns="">
      <p:transition spd="slow" advTm="16459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319867"/>
            <a:ext cx="8229600" cy="4036484"/>
          </a:xfrm>
        </p:spPr>
        <p:txBody>
          <a:bodyPr>
            <a:normAutofit/>
          </a:bodyPr>
          <a:lstStyle/>
          <a:p>
            <a:pPr algn="just"/>
            <a:r>
              <a:rPr lang="it-IT" b="1" dirty="0"/>
              <a:t>L'art. 65 del nuovo regolamento 1111/2019 </a:t>
            </a:r>
            <a:r>
              <a:rPr lang="it-IT" dirty="0"/>
              <a:t>prevede che gli atti pubblici e gli accordi in materia di divorzio e separazione siano riconosciuti automaticamente in tutti gli Stati membri qualora possiedano </a:t>
            </a:r>
            <a:r>
              <a:rPr lang="it-IT" b="1" dirty="0"/>
              <a:t>«effetti giuridici vincolanti» nello Stato di origine </a:t>
            </a:r>
            <a:r>
              <a:rPr lang="it-IT" dirty="0"/>
              <a:t>e siano stati registrati dall'autorità di uno Stato che risulti competente sulla base dei medesimi criteri di competenza che il regolamento stabilisce per l'attività delle autorità giurisdizionali. </a:t>
            </a:r>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26</a:t>
            </a:fld>
            <a:endParaRPr lang="it-IT"/>
          </a:p>
        </p:txBody>
      </p:sp>
      <p:sp>
        <p:nvSpPr>
          <p:cNvPr id="19463" name="Titolo 1"/>
          <p:cNvSpPr>
            <a:spLocks/>
          </p:cNvSpPr>
          <p:nvPr/>
        </p:nvSpPr>
        <p:spPr bwMode="auto">
          <a:xfrm>
            <a:off x="457200" y="84137"/>
            <a:ext cx="8229600" cy="162613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anchor="ctr"/>
          <a:lstStyle/>
          <a:p>
            <a:pPr algn="just"/>
            <a:r>
              <a:rPr lang="it-IT" sz="3600" dirty="0">
                <a:latin typeface="Calibri" pitchFamily="34" charset="0"/>
              </a:rPr>
              <a:t>NOVITA’ PER RICONOSCIMENTO AGEVOLATO DIVORZI NEL REG. 1111/2019</a:t>
            </a:r>
          </a:p>
        </p:txBody>
      </p:sp>
      <p:sp>
        <p:nvSpPr>
          <p:cNvPr id="2" name="Segnaposto piè di pagina 1">
            <a:extLst>
              <a:ext uri="{FF2B5EF4-FFF2-40B4-BE49-F238E27FC236}">
                <a16:creationId xmlns:a16="http://schemas.microsoft.com/office/drawing/2014/main" id="{FFF81985-6835-5D4B-81D1-86BA54F9D56B}"/>
              </a:ext>
            </a:extLst>
          </p:cNvPr>
          <p:cNvSpPr>
            <a:spLocks noGrp="1"/>
          </p:cNvSpPr>
          <p:nvPr>
            <p:ph type="ftr" sz="quarter" idx="11"/>
          </p:nvPr>
        </p:nvSpPr>
        <p:spPr/>
        <p:txBody>
          <a:bodyPr/>
          <a:lstStyle/>
          <a:p>
            <a:pPr>
              <a:defRPr/>
            </a:pPr>
            <a:endParaRPr lang="it-IT"/>
          </a:p>
        </p:txBody>
      </p:sp>
    </p:spTree>
    <p:custDataLst>
      <p:tags r:id="rId1"/>
    </p:custDataLst>
    <p:extLst>
      <p:ext uri="{BB962C8B-B14F-4D97-AF65-F5344CB8AC3E}">
        <p14:creationId xmlns:p14="http://schemas.microsoft.com/office/powerpoint/2010/main" val="474600194"/>
      </p:ext>
    </p:extLst>
  </p:cSld>
  <p:clrMapOvr>
    <a:masterClrMapping/>
  </p:clrMapOvr>
  <mc:AlternateContent xmlns:mc="http://schemas.openxmlformats.org/markup-compatibility/2006" xmlns:p14="http://schemas.microsoft.com/office/powerpoint/2010/main">
    <mc:Choice Requires="p14">
      <p:transition spd="slow" p14:dur="2000" advTm="92028"/>
    </mc:Choice>
    <mc:Fallback xmlns="">
      <p:transition spd="slow" advTm="9202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319867"/>
            <a:ext cx="8229600" cy="4036484"/>
          </a:xfrm>
        </p:spPr>
        <p:txBody>
          <a:bodyPr>
            <a:normAutofit/>
          </a:bodyPr>
          <a:lstStyle/>
          <a:p>
            <a:pPr algn="just"/>
            <a:r>
              <a:rPr lang="it-IT" dirty="0"/>
              <a:t>I motivi che possono giustificare un rifiuto di riconoscimento sono gli stessi previsti per il riconoscimento delle decisioni, salva la sola esclusione del riferimento all'instaurazione del contraddittorio, ovviamente non pertinente</a:t>
            </a:r>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27</a:t>
            </a:fld>
            <a:endParaRPr lang="it-IT"/>
          </a:p>
        </p:txBody>
      </p:sp>
      <p:sp>
        <p:nvSpPr>
          <p:cNvPr id="19463" name="Titolo 1"/>
          <p:cNvSpPr>
            <a:spLocks/>
          </p:cNvSpPr>
          <p:nvPr/>
        </p:nvSpPr>
        <p:spPr bwMode="auto">
          <a:xfrm>
            <a:off x="457200" y="84137"/>
            <a:ext cx="8229600" cy="162613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anchor="ctr"/>
          <a:lstStyle/>
          <a:p>
            <a:pPr algn="just"/>
            <a:r>
              <a:rPr lang="it-IT" sz="3600" dirty="0">
                <a:latin typeface="Calibri" pitchFamily="34" charset="0"/>
              </a:rPr>
              <a:t>NOVITA’ PER RICONOSCIMENTO AGEVOLATO DIVORZI NEL REG. 1111/2019</a:t>
            </a:r>
          </a:p>
        </p:txBody>
      </p:sp>
      <p:sp>
        <p:nvSpPr>
          <p:cNvPr id="2" name="Segnaposto piè di pagina 1">
            <a:extLst>
              <a:ext uri="{FF2B5EF4-FFF2-40B4-BE49-F238E27FC236}">
                <a16:creationId xmlns:a16="http://schemas.microsoft.com/office/drawing/2014/main" id="{563570B9-93A8-5C44-B74B-FA69BB825BB4}"/>
              </a:ext>
            </a:extLst>
          </p:cNvPr>
          <p:cNvSpPr>
            <a:spLocks noGrp="1"/>
          </p:cNvSpPr>
          <p:nvPr>
            <p:ph type="ftr" sz="quarter" idx="11"/>
          </p:nvPr>
        </p:nvSpPr>
        <p:spPr/>
        <p:txBody>
          <a:bodyPr/>
          <a:lstStyle/>
          <a:p>
            <a:pPr>
              <a:defRPr/>
            </a:pPr>
            <a:endParaRPr lang="it-IT"/>
          </a:p>
        </p:txBody>
      </p:sp>
    </p:spTree>
    <p:custDataLst>
      <p:tags r:id="rId1"/>
    </p:custDataLst>
    <p:extLst>
      <p:ext uri="{BB962C8B-B14F-4D97-AF65-F5344CB8AC3E}">
        <p14:creationId xmlns:p14="http://schemas.microsoft.com/office/powerpoint/2010/main" val="2411727350"/>
      </p:ext>
    </p:extLst>
  </p:cSld>
  <p:clrMapOvr>
    <a:masterClrMapping/>
  </p:clrMapOvr>
  <mc:AlternateContent xmlns:mc="http://schemas.openxmlformats.org/markup-compatibility/2006" xmlns:p14="http://schemas.microsoft.com/office/powerpoint/2010/main">
    <mc:Choice Requires="p14">
      <p:transition spd="slow" p14:dur="2000" advTm="56181"/>
    </mc:Choice>
    <mc:Fallback xmlns="">
      <p:transition spd="slow" advTm="5618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319867"/>
            <a:ext cx="8229600" cy="4036484"/>
          </a:xfrm>
        </p:spPr>
        <p:txBody>
          <a:bodyPr>
            <a:normAutofit/>
          </a:bodyPr>
          <a:lstStyle/>
          <a:p>
            <a:pPr algn="just"/>
            <a:r>
              <a:rPr lang="it-IT" dirty="0"/>
              <a:t>Per agevolare il riconoscimento, l'autorità di registrazione, su istanza di parte, deve rilasciare un certificato (seguendo un modello allegato al testo del regolamento) da produrre assieme al testo dell'atto pubblico o dell'accordo al momento della richiesta di riconoscimento in altro Stato membro.</a:t>
            </a:r>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28</a:t>
            </a:fld>
            <a:endParaRPr lang="it-IT"/>
          </a:p>
        </p:txBody>
      </p:sp>
      <p:sp>
        <p:nvSpPr>
          <p:cNvPr id="19463" name="Titolo 1"/>
          <p:cNvSpPr>
            <a:spLocks/>
          </p:cNvSpPr>
          <p:nvPr/>
        </p:nvSpPr>
        <p:spPr bwMode="auto">
          <a:xfrm>
            <a:off x="457200" y="84137"/>
            <a:ext cx="8229600" cy="162613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anchor="ctr"/>
          <a:lstStyle/>
          <a:p>
            <a:pPr algn="just"/>
            <a:r>
              <a:rPr lang="it-IT" sz="3600" dirty="0">
                <a:latin typeface="Calibri" pitchFamily="34" charset="0"/>
              </a:rPr>
              <a:t>NOVITA’ PER RICONOSCIMENTO AGEVOLATO DIVORZI NEL REG. 1111/2019</a:t>
            </a:r>
          </a:p>
        </p:txBody>
      </p:sp>
      <p:sp>
        <p:nvSpPr>
          <p:cNvPr id="2" name="Segnaposto piè di pagina 1">
            <a:extLst>
              <a:ext uri="{FF2B5EF4-FFF2-40B4-BE49-F238E27FC236}">
                <a16:creationId xmlns:a16="http://schemas.microsoft.com/office/drawing/2014/main" id="{E7B68575-9F11-8D47-BECD-E72E5A608983}"/>
              </a:ext>
            </a:extLst>
          </p:cNvPr>
          <p:cNvSpPr>
            <a:spLocks noGrp="1"/>
          </p:cNvSpPr>
          <p:nvPr>
            <p:ph type="ftr" sz="quarter" idx="11"/>
          </p:nvPr>
        </p:nvSpPr>
        <p:spPr/>
        <p:txBody>
          <a:bodyPr/>
          <a:lstStyle/>
          <a:p>
            <a:pPr>
              <a:defRPr/>
            </a:pPr>
            <a:endParaRPr lang="it-IT"/>
          </a:p>
        </p:txBody>
      </p:sp>
    </p:spTree>
    <p:custDataLst>
      <p:tags r:id="rId1"/>
    </p:custDataLst>
    <p:extLst>
      <p:ext uri="{BB962C8B-B14F-4D97-AF65-F5344CB8AC3E}">
        <p14:creationId xmlns:p14="http://schemas.microsoft.com/office/powerpoint/2010/main" val="3609367673"/>
      </p:ext>
    </p:extLst>
  </p:cSld>
  <p:clrMapOvr>
    <a:masterClrMapping/>
  </p:clrMapOvr>
  <mc:AlternateContent xmlns:mc="http://schemas.openxmlformats.org/markup-compatibility/2006" xmlns:p14="http://schemas.microsoft.com/office/powerpoint/2010/main">
    <mc:Choice Requires="p14">
      <p:transition spd="slow" p14:dur="2000" advTm="69898"/>
    </mc:Choice>
    <mc:Fallback xmlns="">
      <p:transition spd="slow" advTm="6989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590800"/>
            <a:ext cx="8229600" cy="4130674"/>
          </a:xfrm>
        </p:spPr>
        <p:txBody>
          <a:bodyPr/>
          <a:lstStyle/>
          <a:p>
            <a:pPr eaLnBrk="1" hangingPunct="1"/>
            <a:r>
              <a:rPr lang="it-IT" dirty="0"/>
              <a:t>Foro generale:</a:t>
            </a:r>
          </a:p>
          <a:p>
            <a:pPr lvl="1" algn="just" eaLnBrk="1" hangingPunct="1"/>
            <a:r>
              <a:rPr lang="it-IT" dirty="0"/>
              <a:t>Residenza del minore all’inizio del procedimento (art. </a:t>
            </a:r>
            <a:r>
              <a:rPr lang="it-IT" dirty="0" err="1"/>
              <a:t>8</a:t>
            </a:r>
            <a:r>
              <a:rPr lang="it-IT" dirty="0"/>
              <a:t>): anche in caso di modifica del provvedimento se chiesta entro tre mesi dal trasferimento lecito del minore </a:t>
            </a:r>
            <a:r>
              <a:rPr lang="it-IT" dirty="0" err="1"/>
              <a:t>–</a:t>
            </a:r>
            <a:r>
              <a:rPr lang="it-IT" dirty="0"/>
              <a:t> dalla notifica Cass. 21.10.2009 n. 22238</a:t>
            </a:r>
          </a:p>
          <a:p>
            <a:pPr eaLnBrk="1" hangingPunct="1"/>
            <a:r>
              <a:rPr lang="it-IT" dirty="0"/>
              <a:t>Foro competente in caso di sottrazione di minore:</a:t>
            </a:r>
          </a:p>
          <a:p>
            <a:pPr lvl="1" eaLnBrk="1" hangingPunct="1"/>
            <a:r>
              <a:rPr lang="it-IT" dirty="0"/>
              <a:t>Residenza del minore prima del trasferimento (art. 10), salvo eccezioni</a:t>
            </a:r>
            <a:r>
              <a:rPr lang="it-IT" dirty="0">
                <a:latin typeface="Wingdings"/>
                <a:ea typeface="Wingdings"/>
                <a:cs typeface="Wingdings"/>
                <a:sym typeface="Wingdings"/>
              </a:rPr>
              <a:t></a:t>
            </a:r>
            <a:endParaRPr lang="it-IT" dirty="0"/>
          </a:p>
        </p:txBody>
      </p:sp>
      <p:sp>
        <p:nvSpPr>
          <p:cNvPr id="4" name="Segnaposto piè di pagina 3"/>
          <p:cNvSpPr>
            <a:spLocks noGrp="1"/>
          </p:cNvSpPr>
          <p:nvPr>
            <p:ph type="ftr" sz="quarter" idx="11"/>
          </p:nvPr>
        </p:nvSpPr>
        <p:spPr/>
        <p:txBody>
          <a:bodyPr/>
          <a:lstStyle/>
          <a:p>
            <a:pPr>
              <a:defRPr/>
            </a:pPr>
            <a:endParaRPr lang="it-IT"/>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29</a:t>
            </a:fld>
            <a:endParaRPr lang="it-IT"/>
          </a:p>
        </p:txBody>
      </p:sp>
      <p:sp>
        <p:nvSpPr>
          <p:cNvPr id="19463" name="Titolo 1"/>
          <p:cNvSpPr>
            <a:spLocks/>
          </p:cNvSpPr>
          <p:nvPr/>
        </p:nvSpPr>
        <p:spPr bwMode="auto">
          <a:xfrm>
            <a:off x="457199" y="490538"/>
            <a:ext cx="8195733" cy="1721034"/>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anchor="ctr"/>
          <a:lstStyle/>
          <a:p>
            <a:pPr algn="just"/>
            <a:r>
              <a:rPr lang="it-IT" sz="3600" dirty="0">
                <a:latin typeface="Calibri" pitchFamily="34" charset="0"/>
              </a:rPr>
              <a:t>CRITERI DI GIURISDIZIONE IN TEMA DI RESPONSABILITA’ GENITORIALE NEL REG. 1111/2019</a:t>
            </a:r>
          </a:p>
        </p:txBody>
      </p:sp>
    </p:spTree>
    <p:custDataLst>
      <p:tags r:id="rId1"/>
    </p:custDataLst>
    <p:extLst>
      <p:ext uri="{BB962C8B-B14F-4D97-AF65-F5344CB8AC3E}">
        <p14:creationId xmlns:p14="http://schemas.microsoft.com/office/powerpoint/2010/main" val="705237250"/>
      </p:ext>
    </p:extLst>
  </p:cSld>
  <p:clrMapOvr>
    <a:masterClrMapping/>
  </p:clrMapOvr>
  <mc:AlternateContent xmlns:mc="http://schemas.openxmlformats.org/markup-compatibility/2006" xmlns:p14="http://schemas.microsoft.com/office/powerpoint/2010/main">
    <mc:Choice Requires="p14">
      <p:transition spd="slow" p14:dur="2000" advTm="129735"/>
    </mc:Choice>
    <mc:Fallback xmlns="">
      <p:transition spd="slow" advTm="12973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6" presetClass="emph" presetSubtype="0" fill="hold" grpId="0" nodeType="clickEffect">
                                  <p:stCondLst>
                                    <p:cond delay="0"/>
                                  </p:stCondLst>
                                  <p:iterate type="lt">
                                    <p:tmPct val="10000"/>
                                  </p:iterate>
                                  <p:childTnLst>
                                    <p:animScale>
                                      <p:cBhvr>
                                        <p:cTn id="6" dur="250" autoRev="1" fill="hold">
                                          <p:stCondLst>
                                            <p:cond delay="0"/>
                                          </p:stCondLst>
                                        </p:cTn>
                                        <p:tgtEl>
                                          <p:spTgt spid="3">
                                            <p:txEl>
                                              <p:pRg st="0" end="0"/>
                                            </p:txEl>
                                          </p:spTgt>
                                        </p:tgtEl>
                                      </p:cBhvr>
                                      <p:to x="80000" y="100000"/>
                                    </p:animScale>
                                    <p:anim by="(#ppt_w*0.10)" calcmode="lin" valueType="num">
                                      <p:cBhvr>
                                        <p:cTn id="7" dur="250" autoRev="1" fill="hold">
                                          <p:stCondLst>
                                            <p:cond delay="0"/>
                                          </p:stCondLst>
                                        </p:cTn>
                                        <p:tgtEl>
                                          <p:spTgt spid="3">
                                            <p:txEl>
                                              <p:pRg st="0" end="0"/>
                                            </p:txEl>
                                          </p:spTgt>
                                        </p:tgtEl>
                                        <p:attrNameLst>
                                          <p:attrName>ppt_x</p:attrName>
                                        </p:attrNameLst>
                                      </p:cBhvr>
                                    </p:anim>
                                    <p:anim by="(-#ppt_w*0.10)" calcmode="lin" valueType="num">
                                      <p:cBhvr>
                                        <p:cTn id="8" dur="250" autoRev="1" fill="hold">
                                          <p:stCondLst>
                                            <p:cond delay="0"/>
                                          </p:stCondLst>
                                        </p:cTn>
                                        <p:tgtEl>
                                          <p:spTgt spid="3">
                                            <p:txEl>
                                              <p:pRg st="0" end="0"/>
                                            </p:txEl>
                                          </p:spTgt>
                                        </p:tgtEl>
                                        <p:attrNameLst>
                                          <p:attrName>ppt_y</p:attrName>
                                        </p:attrNameLst>
                                      </p:cBhvr>
                                    </p:anim>
                                    <p:animRot by="-480000">
                                      <p:cBhvr>
                                        <p:cTn id="9" dur="250" autoRev="1" fill="hold">
                                          <p:stCondLst>
                                            <p:cond delay="0"/>
                                          </p:stCondLst>
                                        </p:cTn>
                                        <p:tgtEl>
                                          <p:spTgt spid="3">
                                            <p:txEl>
                                              <p:pRg st="0" end="0"/>
                                            </p:txEl>
                                          </p:spTgt>
                                        </p:tgtEl>
                                        <p:attrNameLst>
                                          <p:attrName>r</p:attrName>
                                        </p:attrNameLst>
                                      </p:cBhvr>
                                    </p:animRot>
                                  </p:childTnLst>
                                </p:cTn>
                              </p:par>
                              <p:par>
                                <p:cTn id="10" presetID="36" presetClass="emph" presetSubtype="0" fill="hold" grpId="0" nodeType="withEffect">
                                  <p:stCondLst>
                                    <p:cond delay="0"/>
                                  </p:stCondLst>
                                  <p:iterate type="lt">
                                    <p:tmPct val="10000"/>
                                  </p:iterate>
                                  <p:childTnLst>
                                    <p:animScale>
                                      <p:cBhvr>
                                        <p:cTn id="11" dur="250" autoRev="1" fill="hold">
                                          <p:stCondLst>
                                            <p:cond delay="0"/>
                                          </p:stCondLst>
                                        </p:cTn>
                                        <p:tgtEl>
                                          <p:spTgt spid="3">
                                            <p:txEl>
                                              <p:pRg st="1" end="1"/>
                                            </p:txEl>
                                          </p:spTgt>
                                        </p:tgtEl>
                                      </p:cBhvr>
                                      <p:to x="80000" y="100000"/>
                                    </p:animScale>
                                    <p:anim by="(#ppt_w*0.10)" calcmode="lin" valueType="num">
                                      <p:cBhvr>
                                        <p:cTn id="12" dur="250" autoRev="1" fill="hold">
                                          <p:stCondLst>
                                            <p:cond delay="0"/>
                                          </p:stCondLst>
                                        </p:cTn>
                                        <p:tgtEl>
                                          <p:spTgt spid="3">
                                            <p:txEl>
                                              <p:pRg st="1" end="1"/>
                                            </p:txEl>
                                          </p:spTgt>
                                        </p:tgtEl>
                                        <p:attrNameLst>
                                          <p:attrName>ppt_x</p:attrName>
                                        </p:attrNameLst>
                                      </p:cBhvr>
                                    </p:anim>
                                    <p:anim by="(-#ppt_w*0.10)" calcmode="lin" valueType="num">
                                      <p:cBhvr>
                                        <p:cTn id="13" dur="250" autoRev="1" fill="hold">
                                          <p:stCondLst>
                                            <p:cond delay="0"/>
                                          </p:stCondLst>
                                        </p:cTn>
                                        <p:tgtEl>
                                          <p:spTgt spid="3">
                                            <p:txEl>
                                              <p:pRg st="1" end="1"/>
                                            </p:txEl>
                                          </p:spTgt>
                                        </p:tgtEl>
                                        <p:attrNameLst>
                                          <p:attrName>ppt_y</p:attrName>
                                        </p:attrNameLst>
                                      </p:cBhvr>
                                    </p:anim>
                                    <p:animRot by="-480000">
                                      <p:cBhvr>
                                        <p:cTn id="14" dur="250" autoRev="1" fill="hold">
                                          <p:stCondLst>
                                            <p:cond delay="0"/>
                                          </p:stCondLst>
                                        </p:cTn>
                                        <p:tgtEl>
                                          <p:spTgt spid="3">
                                            <p:txEl>
                                              <p:pRg st="1" end="1"/>
                                            </p:txEl>
                                          </p:spTgt>
                                        </p:tgtEl>
                                        <p:attrNameLst>
                                          <p:attrName>r</p:attrName>
                                        </p:attrNameLst>
                                      </p:cBhvr>
                                    </p:animRot>
                                  </p:childTnLst>
                                </p:cTn>
                              </p:par>
                            </p:childTnLst>
                          </p:cTn>
                        </p:par>
                      </p:childTnLst>
                    </p:cTn>
                  </p:par>
                  <p:par>
                    <p:cTn id="15" fill="hold">
                      <p:stCondLst>
                        <p:cond delay="indefinite"/>
                      </p:stCondLst>
                      <p:childTnLst>
                        <p:par>
                          <p:cTn id="16" fill="hold">
                            <p:stCondLst>
                              <p:cond delay="0"/>
                            </p:stCondLst>
                            <p:childTnLst>
                              <p:par>
                                <p:cTn id="17" presetID="36" presetClass="emph" presetSubtype="0" fill="hold" grpId="0" nodeType="clickEffect">
                                  <p:stCondLst>
                                    <p:cond delay="0"/>
                                  </p:stCondLst>
                                  <p:iterate type="lt">
                                    <p:tmPct val="10000"/>
                                  </p:iterate>
                                  <p:childTnLst>
                                    <p:animScale>
                                      <p:cBhvr>
                                        <p:cTn id="18" dur="250" autoRev="1" fill="hold">
                                          <p:stCondLst>
                                            <p:cond delay="0"/>
                                          </p:stCondLst>
                                        </p:cTn>
                                        <p:tgtEl>
                                          <p:spTgt spid="3">
                                            <p:txEl>
                                              <p:pRg st="2" end="2"/>
                                            </p:txEl>
                                          </p:spTgt>
                                        </p:tgtEl>
                                      </p:cBhvr>
                                      <p:to x="80000" y="100000"/>
                                    </p:animScale>
                                    <p:anim by="(#ppt_w*0.10)" calcmode="lin" valueType="num">
                                      <p:cBhvr>
                                        <p:cTn id="19" dur="250" autoRev="1" fill="hold">
                                          <p:stCondLst>
                                            <p:cond delay="0"/>
                                          </p:stCondLst>
                                        </p:cTn>
                                        <p:tgtEl>
                                          <p:spTgt spid="3">
                                            <p:txEl>
                                              <p:pRg st="2" end="2"/>
                                            </p:txEl>
                                          </p:spTgt>
                                        </p:tgtEl>
                                        <p:attrNameLst>
                                          <p:attrName>ppt_x</p:attrName>
                                        </p:attrNameLst>
                                      </p:cBhvr>
                                    </p:anim>
                                    <p:anim by="(-#ppt_w*0.10)" calcmode="lin" valueType="num">
                                      <p:cBhvr>
                                        <p:cTn id="20" dur="250" autoRev="1" fill="hold">
                                          <p:stCondLst>
                                            <p:cond delay="0"/>
                                          </p:stCondLst>
                                        </p:cTn>
                                        <p:tgtEl>
                                          <p:spTgt spid="3">
                                            <p:txEl>
                                              <p:pRg st="2" end="2"/>
                                            </p:txEl>
                                          </p:spTgt>
                                        </p:tgtEl>
                                        <p:attrNameLst>
                                          <p:attrName>ppt_y</p:attrName>
                                        </p:attrNameLst>
                                      </p:cBhvr>
                                    </p:anim>
                                    <p:animRot by="-480000">
                                      <p:cBhvr>
                                        <p:cTn id="21" dur="250" autoRev="1" fill="hold">
                                          <p:stCondLst>
                                            <p:cond delay="0"/>
                                          </p:stCondLst>
                                        </p:cTn>
                                        <p:tgtEl>
                                          <p:spTgt spid="3">
                                            <p:txEl>
                                              <p:pRg st="2" end="2"/>
                                            </p:txEl>
                                          </p:spTgt>
                                        </p:tgtEl>
                                        <p:attrNameLst>
                                          <p:attrName>r</p:attrName>
                                        </p:attrNameLst>
                                      </p:cBhvr>
                                    </p:animRot>
                                  </p:childTnLst>
                                </p:cTn>
                              </p:par>
                              <p:par>
                                <p:cTn id="22" presetID="36" presetClass="emph" presetSubtype="0" fill="hold" grpId="0" nodeType="withEffect">
                                  <p:stCondLst>
                                    <p:cond delay="0"/>
                                  </p:stCondLst>
                                  <p:iterate type="lt">
                                    <p:tmPct val="10000"/>
                                  </p:iterate>
                                  <p:childTnLst>
                                    <p:animScale>
                                      <p:cBhvr>
                                        <p:cTn id="23" dur="250" autoRev="1" fill="hold">
                                          <p:stCondLst>
                                            <p:cond delay="0"/>
                                          </p:stCondLst>
                                        </p:cTn>
                                        <p:tgtEl>
                                          <p:spTgt spid="3">
                                            <p:txEl>
                                              <p:pRg st="3" end="3"/>
                                            </p:txEl>
                                          </p:spTgt>
                                        </p:tgtEl>
                                      </p:cBhvr>
                                      <p:to x="80000" y="100000"/>
                                    </p:animScale>
                                    <p:anim by="(#ppt_w*0.10)" calcmode="lin" valueType="num">
                                      <p:cBhvr>
                                        <p:cTn id="24" dur="250" autoRev="1" fill="hold">
                                          <p:stCondLst>
                                            <p:cond delay="0"/>
                                          </p:stCondLst>
                                        </p:cTn>
                                        <p:tgtEl>
                                          <p:spTgt spid="3">
                                            <p:txEl>
                                              <p:pRg st="3" end="3"/>
                                            </p:txEl>
                                          </p:spTgt>
                                        </p:tgtEl>
                                        <p:attrNameLst>
                                          <p:attrName>ppt_x</p:attrName>
                                        </p:attrNameLst>
                                      </p:cBhvr>
                                    </p:anim>
                                    <p:anim by="(-#ppt_w*0.10)" calcmode="lin" valueType="num">
                                      <p:cBhvr>
                                        <p:cTn id="25" dur="250" autoRev="1" fill="hold">
                                          <p:stCondLst>
                                            <p:cond delay="0"/>
                                          </p:stCondLst>
                                        </p:cTn>
                                        <p:tgtEl>
                                          <p:spTgt spid="3">
                                            <p:txEl>
                                              <p:pRg st="3" end="3"/>
                                            </p:txEl>
                                          </p:spTgt>
                                        </p:tgtEl>
                                        <p:attrNameLst>
                                          <p:attrName>ppt_y</p:attrName>
                                        </p:attrNameLst>
                                      </p:cBhvr>
                                    </p:anim>
                                    <p:animRot by="-480000">
                                      <p:cBhvr>
                                        <p:cTn id="26" dur="250" autoRev="1" fill="hold">
                                          <p:stCondLst>
                                            <p:cond delay="0"/>
                                          </p:stCondLst>
                                        </p:cTn>
                                        <p:tgtEl>
                                          <p:spTgt spid="3">
                                            <p:txEl>
                                              <p:pRg st="3" end="3"/>
                                            </p:txEl>
                                          </p:spTgt>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iterate type="lt">
                                    <p:tmAbs val="0"/>
                                  </p:iterate>
                                  <p:childTnLst>
                                    <p:set>
                                      <p:cBhvr>
                                        <p:cTn id="30" dur="1" fill="hold">
                                          <p:stCondLst>
                                            <p:cond delay="0"/>
                                          </p:stCondLst>
                                        </p:cTn>
                                        <p:tgtEl>
                                          <p:spTgt spid="3">
                                            <p:txEl>
                                              <p:pRg st="0" end="0"/>
                                            </p:txEl>
                                          </p:spTgt>
                                        </p:tgtEl>
                                        <p:attrNameLst>
                                          <p:attrName>style.visibility</p:attrName>
                                        </p:attrNameLst>
                                      </p:cBhvr>
                                      <p:to>
                                        <p:strVal val="visible"/>
                                      </p:to>
                                    </p:set>
                                  </p:childTnLst>
                                </p:cTn>
                              </p:par>
                              <p:par>
                                <p:cTn id="31" presetID="1" presetClass="entr" presetSubtype="0" fill="hold" grpId="1" nodeType="withEffect">
                                  <p:stCondLst>
                                    <p:cond delay="0"/>
                                  </p:stCondLst>
                                  <p:iterate type="lt">
                                    <p:tmAbs val="0"/>
                                  </p:iterate>
                                  <p:childTnLst>
                                    <p:set>
                                      <p:cBhvr>
                                        <p:cTn id="3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1" nodeType="clickEffect">
                                  <p:stCondLst>
                                    <p:cond delay="0"/>
                                  </p:stCondLst>
                                  <p:iterate type="lt">
                                    <p:tmAbs val="0"/>
                                  </p:iterate>
                                  <p:childTnLst>
                                    <p:set>
                                      <p:cBhvr>
                                        <p:cTn id="36" dur="1" fill="hold">
                                          <p:stCondLst>
                                            <p:cond delay="0"/>
                                          </p:stCondLst>
                                        </p:cTn>
                                        <p:tgtEl>
                                          <p:spTgt spid="3">
                                            <p:txEl>
                                              <p:pRg st="2" end="2"/>
                                            </p:txEl>
                                          </p:spTgt>
                                        </p:tgtEl>
                                        <p:attrNameLst>
                                          <p:attrName>style.visibility</p:attrName>
                                        </p:attrNameLst>
                                      </p:cBhvr>
                                      <p:to>
                                        <p:strVal val="visible"/>
                                      </p:to>
                                    </p:set>
                                  </p:childTnLst>
                                </p:cTn>
                              </p:par>
                              <p:par>
                                <p:cTn id="37" presetID="1" presetClass="entr" presetSubtype="0" fill="hold" grpId="1" nodeType="withEffect">
                                  <p:stCondLst>
                                    <p:cond delay="0"/>
                                  </p:stCondLst>
                                  <p:iterate type="lt">
                                    <p:tmAbs val="0"/>
                                  </p:iterate>
                                  <p:childTnLst>
                                    <p:set>
                                      <p:cBhvr>
                                        <p:cTn id="3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082800"/>
            <a:ext cx="7772400" cy="4638675"/>
          </a:xfrm>
        </p:spPr>
        <p:txBody>
          <a:bodyPr>
            <a:normAutofit/>
          </a:bodyPr>
          <a:lstStyle/>
          <a:p>
            <a:pPr eaLnBrk="1" hangingPunct="1"/>
            <a:r>
              <a:rPr lang="it-IT" sz="2800" dirty="0"/>
              <a:t>Convenzioni internazionali</a:t>
            </a:r>
          </a:p>
          <a:p>
            <a:pPr lvl="1" algn="just" eaLnBrk="1" hangingPunct="1"/>
            <a:r>
              <a:rPr lang="it-IT" sz="2400" dirty="0"/>
              <a:t>Convenzione dell’</a:t>
            </a:r>
            <a:r>
              <a:rPr lang="it-IT" sz="2400" dirty="0" err="1"/>
              <a:t>Aja</a:t>
            </a:r>
            <a:r>
              <a:rPr lang="it-IT" sz="2400" dirty="0"/>
              <a:t> del 1961 sulla tutela dei minori</a:t>
            </a:r>
          </a:p>
          <a:p>
            <a:pPr lvl="1" algn="just" eaLnBrk="1" hangingPunct="1"/>
            <a:r>
              <a:rPr lang="it-IT" sz="2400" dirty="0"/>
              <a:t>Convenzione dell’</a:t>
            </a:r>
            <a:r>
              <a:rPr lang="it-IT" sz="2400" dirty="0" err="1"/>
              <a:t>Aja</a:t>
            </a:r>
            <a:r>
              <a:rPr lang="it-IT" sz="2400" dirty="0"/>
              <a:t> del 1996 su giurisdizione e riconoscimento misure concernenti </a:t>
            </a:r>
            <a:r>
              <a:rPr lang="it-IT" sz="2400" dirty="0" err="1"/>
              <a:t>resp</a:t>
            </a:r>
            <a:r>
              <a:rPr lang="it-IT" sz="2400" dirty="0"/>
              <a:t> genitoriale e tutela dei minori.</a:t>
            </a:r>
          </a:p>
          <a:p>
            <a:pPr lvl="1" algn="just" eaLnBrk="1" hangingPunct="1"/>
            <a:r>
              <a:rPr lang="it-IT" sz="2400" dirty="0"/>
              <a:t>Convenzione di Lussemburgo del 1980 su affidamento minori</a:t>
            </a:r>
          </a:p>
          <a:p>
            <a:pPr lvl="1" algn="just" eaLnBrk="1" hangingPunct="1"/>
            <a:r>
              <a:rPr lang="it-IT" sz="2400" dirty="0"/>
              <a:t>Convenzione dell’</a:t>
            </a:r>
            <a:r>
              <a:rPr lang="it-IT" sz="2400" dirty="0" err="1"/>
              <a:t>Aja</a:t>
            </a:r>
            <a:r>
              <a:rPr lang="it-IT" sz="2400" dirty="0"/>
              <a:t> 1980 su sottrazione minori</a:t>
            </a:r>
          </a:p>
          <a:p>
            <a:pPr eaLnBrk="1" hangingPunct="1">
              <a:buNone/>
            </a:pPr>
            <a:endParaRPr lang="it-IT" dirty="0"/>
          </a:p>
        </p:txBody>
      </p:sp>
      <p:sp>
        <p:nvSpPr>
          <p:cNvPr id="5" name="Segnaposto numero diapositiva 4"/>
          <p:cNvSpPr>
            <a:spLocks noGrp="1"/>
          </p:cNvSpPr>
          <p:nvPr>
            <p:ph type="sldNum" sz="quarter" idx="12"/>
          </p:nvPr>
        </p:nvSpPr>
        <p:spPr>
          <a:xfrm flipV="1">
            <a:off x="6553200" y="6721475"/>
            <a:ext cx="2133600" cy="1550170"/>
          </a:xfrm>
        </p:spPr>
        <p:txBody>
          <a:bodyPr/>
          <a:lstStyle/>
          <a:p>
            <a:pPr>
              <a:defRPr/>
            </a:pPr>
            <a:fld id="{E25268BE-6649-4CBB-934C-18CAA1120BE7}" type="slidenum">
              <a:rPr lang="it-IT" smtClean="0"/>
              <a:pPr>
                <a:defRPr/>
              </a:pPr>
              <a:t>3</a:t>
            </a:fld>
            <a:endParaRPr lang="it-IT" dirty="0"/>
          </a:p>
        </p:txBody>
      </p:sp>
      <p:sp>
        <p:nvSpPr>
          <p:cNvPr id="17409" name="Titolo 1"/>
          <p:cNvSpPr>
            <a:spLocks noGrp="1"/>
          </p:cNvSpPr>
          <p:nvPr>
            <p:ph type="title"/>
          </p:nvPr>
        </p:nvSpPr>
        <p:spPr>
          <a:xfrm>
            <a:off x="457200" y="320877"/>
            <a:ext cx="7772400" cy="1143000"/>
          </a:xfrm>
        </p:spPr>
        <p:txBody>
          <a:bodyPr/>
          <a:lstStyle/>
          <a:p>
            <a:pPr eaLnBrk="1" hangingPunct="1"/>
            <a:r>
              <a:rPr lang="it-IT" sz="3600" dirty="0"/>
              <a:t>FONTI RILEVANTI</a:t>
            </a:r>
          </a:p>
        </p:txBody>
      </p:sp>
      <p:sp>
        <p:nvSpPr>
          <p:cNvPr id="4" name="Segnaposto piè di pagina 3">
            <a:extLst>
              <a:ext uri="{FF2B5EF4-FFF2-40B4-BE49-F238E27FC236}">
                <a16:creationId xmlns:a16="http://schemas.microsoft.com/office/drawing/2014/main" id="{D444060F-7DCA-CC4D-85BA-1C7016BF8452}"/>
              </a:ext>
            </a:extLst>
          </p:cNvPr>
          <p:cNvSpPr>
            <a:spLocks noGrp="1"/>
          </p:cNvSpPr>
          <p:nvPr>
            <p:ph type="ftr" sz="quarter" idx="11"/>
          </p:nvPr>
        </p:nvSpPr>
        <p:spPr/>
        <p:txBody>
          <a:bodyPr/>
          <a:lstStyle/>
          <a:p>
            <a:pPr>
              <a:defRPr/>
            </a:pPr>
            <a:r>
              <a:rPr lang="it-IT" dirty="0"/>
              <a:t>3</a:t>
            </a:r>
          </a:p>
          <a:p>
            <a:pPr>
              <a:defRPr/>
            </a:pPr>
            <a:endParaRPr lang="it-IT" dirty="0"/>
          </a:p>
        </p:txBody>
      </p:sp>
    </p:spTree>
    <p:custDataLst>
      <p:tags r:id="rId1"/>
    </p:custDataLst>
    <p:extLst>
      <p:ext uri="{BB962C8B-B14F-4D97-AF65-F5344CB8AC3E}">
        <p14:creationId xmlns:p14="http://schemas.microsoft.com/office/powerpoint/2010/main" val="3890648386"/>
      </p:ext>
    </p:extLst>
  </p:cSld>
  <p:clrMapOvr>
    <a:masterClrMapping/>
  </p:clrMapOvr>
  <mc:AlternateContent xmlns:mc="http://schemas.openxmlformats.org/markup-compatibility/2006" xmlns:p14="http://schemas.microsoft.com/office/powerpoint/2010/main">
    <mc:Choice Requires="p14">
      <p:transition spd="slow" p14:dur="2000" advTm="108146"/>
    </mc:Choice>
    <mc:Fallback xmlns="">
      <p:transition spd="slow" advTm="10814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par>
                                <p:cTn id="31" presetID="1" presetClass="entr" presetSubtype="0" fill="hold" grpId="2" nodeType="with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childTnLst>
                                </p:cTn>
                              </p:par>
                              <p:par>
                                <p:cTn id="33" presetID="1" presetClass="entr" presetSubtype="0" fill="hold" grpId="2" nodeType="with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par>
                                <p:cTn id="35" presetID="1" presetClass="entr" presetSubtype="0" fill="hold" grpId="2" nodeType="with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childTnLst>
                                </p:cTn>
                              </p:par>
                              <p:par>
                                <p:cTn id="37" presetID="1" presetClass="entr" presetSubtype="0" fill="hold" grpId="2" nodeType="with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590800"/>
            <a:ext cx="8229600" cy="4130674"/>
          </a:xfrm>
        </p:spPr>
        <p:txBody>
          <a:bodyPr>
            <a:normAutofit/>
          </a:bodyPr>
          <a:lstStyle/>
          <a:p>
            <a:r>
              <a:rPr lang="it-IT" dirty="0"/>
              <a:t>Unificazione delle norme in materia di </a:t>
            </a:r>
            <a:r>
              <a:rPr lang="it-IT" b="1" dirty="0"/>
              <a:t>sottrazione dei minori</a:t>
            </a:r>
            <a:r>
              <a:rPr lang="it-IT" dirty="0"/>
              <a:t> in una nuova sezione (artt. 22-29). – 1800 casi all’anno (studio della Commissione).</a:t>
            </a:r>
          </a:p>
          <a:p>
            <a:r>
              <a:rPr lang="it-IT" b="1" dirty="0"/>
              <a:t>Migliore coordinamento con la Convenzione dell’</a:t>
            </a:r>
            <a:r>
              <a:rPr lang="it-IT" b="1" dirty="0" err="1"/>
              <a:t>Aja</a:t>
            </a:r>
            <a:r>
              <a:rPr lang="it-IT" b="1" dirty="0"/>
              <a:t> del 1980 sulla sottrazione internazionale dei minori.</a:t>
            </a:r>
          </a:p>
        </p:txBody>
      </p:sp>
      <p:sp>
        <p:nvSpPr>
          <p:cNvPr id="4" name="Segnaposto piè di pagina 3"/>
          <p:cNvSpPr>
            <a:spLocks noGrp="1"/>
          </p:cNvSpPr>
          <p:nvPr>
            <p:ph type="ftr" sz="quarter" idx="11"/>
          </p:nvPr>
        </p:nvSpPr>
        <p:spPr/>
        <p:txBody>
          <a:bodyPr/>
          <a:lstStyle/>
          <a:p>
            <a:pPr>
              <a:defRPr/>
            </a:pPr>
            <a:endParaRPr lang="it-IT"/>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30</a:t>
            </a:fld>
            <a:endParaRPr lang="it-IT"/>
          </a:p>
        </p:txBody>
      </p:sp>
      <p:sp>
        <p:nvSpPr>
          <p:cNvPr id="19463" name="Titolo 1"/>
          <p:cNvSpPr>
            <a:spLocks/>
          </p:cNvSpPr>
          <p:nvPr/>
        </p:nvSpPr>
        <p:spPr bwMode="auto">
          <a:xfrm>
            <a:off x="423333" y="490538"/>
            <a:ext cx="8229600" cy="1143000"/>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anchor="ctr"/>
          <a:lstStyle/>
          <a:p>
            <a:pPr algn="just"/>
            <a:r>
              <a:rPr lang="it-IT" sz="3600" dirty="0">
                <a:latin typeface="Calibri" pitchFamily="34" charset="0"/>
              </a:rPr>
              <a:t>ALTRE NOVITA’ DEL REGOLAMENTO 1111/2019</a:t>
            </a:r>
          </a:p>
        </p:txBody>
      </p:sp>
    </p:spTree>
    <p:extLst>
      <p:ext uri="{BB962C8B-B14F-4D97-AF65-F5344CB8AC3E}">
        <p14:creationId xmlns:p14="http://schemas.microsoft.com/office/powerpoint/2010/main" val="4225232111"/>
      </p:ext>
    </p:extLst>
  </p:cSld>
  <p:clrMapOvr>
    <a:masterClrMapping/>
  </p:clrMapOvr>
  <mc:AlternateContent xmlns:mc="http://schemas.openxmlformats.org/markup-compatibility/2006" xmlns:p14="http://schemas.microsoft.com/office/powerpoint/2010/main">
    <mc:Choice Requires="p14">
      <p:transition spd="slow" p14:dur="2000" advTm="161695"/>
    </mc:Choice>
    <mc:Fallback xmlns="">
      <p:transition spd="slow" advTm="16169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6" presetClass="emph" presetSubtype="0" fill="hold" grpId="0" nodeType="clickEffect">
                                  <p:stCondLst>
                                    <p:cond delay="0"/>
                                  </p:stCondLst>
                                  <p:iterate type="lt">
                                    <p:tmPct val="10000"/>
                                  </p:iterate>
                                  <p:childTnLst>
                                    <p:animScale>
                                      <p:cBhvr>
                                        <p:cTn id="6" dur="250" autoRev="1" fill="hold">
                                          <p:stCondLst>
                                            <p:cond delay="0"/>
                                          </p:stCondLst>
                                        </p:cTn>
                                        <p:tgtEl>
                                          <p:spTgt spid="3">
                                            <p:txEl>
                                              <p:pRg st="0" end="0"/>
                                            </p:txEl>
                                          </p:spTgt>
                                        </p:tgtEl>
                                      </p:cBhvr>
                                      <p:to x="80000" y="100000"/>
                                    </p:animScale>
                                    <p:anim by="(#ppt_w*0.10)" calcmode="lin" valueType="num">
                                      <p:cBhvr>
                                        <p:cTn id="7" dur="250" autoRev="1" fill="hold">
                                          <p:stCondLst>
                                            <p:cond delay="0"/>
                                          </p:stCondLst>
                                        </p:cTn>
                                        <p:tgtEl>
                                          <p:spTgt spid="3">
                                            <p:txEl>
                                              <p:pRg st="0" end="0"/>
                                            </p:txEl>
                                          </p:spTgt>
                                        </p:tgtEl>
                                        <p:attrNameLst>
                                          <p:attrName>ppt_x</p:attrName>
                                        </p:attrNameLst>
                                      </p:cBhvr>
                                    </p:anim>
                                    <p:anim by="(-#ppt_w*0.10)" calcmode="lin" valueType="num">
                                      <p:cBhvr>
                                        <p:cTn id="8" dur="250" autoRev="1" fill="hold">
                                          <p:stCondLst>
                                            <p:cond delay="0"/>
                                          </p:stCondLst>
                                        </p:cTn>
                                        <p:tgtEl>
                                          <p:spTgt spid="3">
                                            <p:txEl>
                                              <p:pRg st="0" end="0"/>
                                            </p:txEl>
                                          </p:spTgt>
                                        </p:tgtEl>
                                        <p:attrNameLst>
                                          <p:attrName>ppt_y</p:attrName>
                                        </p:attrNameLst>
                                      </p:cBhvr>
                                    </p:anim>
                                    <p:animRot by="-480000">
                                      <p:cBhvr>
                                        <p:cTn id="9" dur="250" autoRev="1" fill="hold">
                                          <p:stCondLst>
                                            <p:cond delay="0"/>
                                          </p:stCondLst>
                                        </p:cTn>
                                        <p:tgtEl>
                                          <p:spTgt spid="3">
                                            <p:txEl>
                                              <p:pRg st="0" end="0"/>
                                            </p:txEl>
                                          </p:spTgt>
                                        </p:tgtEl>
                                        <p:attrNameLst>
                                          <p:attrName>r</p:attrName>
                                        </p:attrNameLst>
                                      </p:cBhvr>
                                    </p:animRot>
                                  </p:childTnLst>
                                </p:cTn>
                              </p:par>
                            </p:childTnLst>
                          </p:cTn>
                        </p:par>
                      </p:childTnLst>
                    </p:cTn>
                  </p:par>
                  <p:par>
                    <p:cTn id="10" fill="hold">
                      <p:stCondLst>
                        <p:cond delay="indefinite"/>
                      </p:stCondLst>
                      <p:childTnLst>
                        <p:par>
                          <p:cTn id="11" fill="hold">
                            <p:stCondLst>
                              <p:cond delay="0"/>
                            </p:stCondLst>
                            <p:childTnLst>
                              <p:par>
                                <p:cTn id="12" presetID="36" presetClass="emph" presetSubtype="0" fill="hold" grpId="0" nodeType="clickEffect">
                                  <p:stCondLst>
                                    <p:cond delay="0"/>
                                  </p:stCondLst>
                                  <p:iterate type="lt">
                                    <p:tmPct val="10000"/>
                                  </p:iterate>
                                  <p:childTnLst>
                                    <p:animScale>
                                      <p:cBhvr>
                                        <p:cTn id="13" dur="250" autoRev="1" fill="hold">
                                          <p:stCondLst>
                                            <p:cond delay="0"/>
                                          </p:stCondLst>
                                        </p:cTn>
                                        <p:tgtEl>
                                          <p:spTgt spid="3">
                                            <p:txEl>
                                              <p:pRg st="1" end="1"/>
                                            </p:txEl>
                                          </p:spTgt>
                                        </p:tgtEl>
                                      </p:cBhvr>
                                      <p:to x="80000" y="100000"/>
                                    </p:animScale>
                                    <p:anim by="(#ppt_w*0.10)" calcmode="lin" valueType="num">
                                      <p:cBhvr>
                                        <p:cTn id="14" dur="250" autoRev="1" fill="hold">
                                          <p:stCondLst>
                                            <p:cond delay="0"/>
                                          </p:stCondLst>
                                        </p:cTn>
                                        <p:tgtEl>
                                          <p:spTgt spid="3">
                                            <p:txEl>
                                              <p:pRg st="1" end="1"/>
                                            </p:txEl>
                                          </p:spTgt>
                                        </p:tgtEl>
                                        <p:attrNameLst>
                                          <p:attrName>ppt_x</p:attrName>
                                        </p:attrNameLst>
                                      </p:cBhvr>
                                    </p:anim>
                                    <p:anim by="(-#ppt_w*0.10)" calcmode="lin" valueType="num">
                                      <p:cBhvr>
                                        <p:cTn id="15" dur="250" autoRev="1" fill="hold">
                                          <p:stCondLst>
                                            <p:cond delay="0"/>
                                          </p:stCondLst>
                                        </p:cTn>
                                        <p:tgtEl>
                                          <p:spTgt spid="3">
                                            <p:txEl>
                                              <p:pRg st="1" end="1"/>
                                            </p:txEl>
                                          </p:spTgt>
                                        </p:tgtEl>
                                        <p:attrNameLst>
                                          <p:attrName>ppt_y</p:attrName>
                                        </p:attrNameLst>
                                      </p:cBhvr>
                                    </p:anim>
                                    <p:animRot by="-480000">
                                      <p:cBhvr>
                                        <p:cTn id="16" dur="250" autoRev="1" fill="hold">
                                          <p:stCondLst>
                                            <p:cond delay="0"/>
                                          </p:stCondLst>
                                        </p:cTn>
                                        <p:tgtEl>
                                          <p:spTgt spid="3">
                                            <p:txEl>
                                              <p:pRg st="1" end="1"/>
                                            </p:txEl>
                                          </p:spTgt>
                                        </p:tgtEl>
                                        <p:attrNameLst>
                                          <p:attrName>r</p:attrName>
                                        </p:attrNameLst>
                                      </p:cBhvr>
                                    </p:animRo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1" nodeType="clickEffect">
                                  <p:stCondLst>
                                    <p:cond delay="0"/>
                                  </p:stCondLst>
                                  <p:iterate type="lt">
                                    <p:tmAbs val="0"/>
                                  </p:iterate>
                                  <p:childTnLst>
                                    <p:set>
                                      <p:cBhvr>
                                        <p:cTn id="2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1" nodeType="clickEffect">
                                  <p:stCondLst>
                                    <p:cond delay="0"/>
                                  </p:stCondLst>
                                  <p:iterate type="lt">
                                    <p:tmAbs val="0"/>
                                  </p:iterate>
                                  <p:childTnLst>
                                    <p:set>
                                      <p:cBhvr>
                                        <p:cTn id="2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93638" y="2041451"/>
            <a:ext cx="8493162" cy="4680023"/>
          </a:xfrm>
        </p:spPr>
        <p:txBody>
          <a:bodyPr>
            <a:normAutofit/>
          </a:bodyPr>
          <a:lstStyle/>
          <a:p>
            <a:pPr algn="just"/>
            <a:r>
              <a:rPr lang="it-IT" dirty="0" err="1"/>
              <a:t>ll</a:t>
            </a:r>
            <a:r>
              <a:rPr lang="it-IT" dirty="0"/>
              <a:t> regolamento appena adottato </a:t>
            </a:r>
            <a:r>
              <a:rPr lang="it-IT" b="1" dirty="0"/>
              <a:t>rende il coordinamento fra i due strumenti ancora più efficace</a:t>
            </a:r>
            <a:r>
              <a:rPr lang="it-IT" dirty="0"/>
              <a:t>: la nuova sezione dedicata espressamente alla sottrazione di minori introduce numerose novità, fra cui la previsione di termini ordinatori per le fasi del procedimento volto al ritorno del minore. </a:t>
            </a:r>
          </a:p>
          <a:p>
            <a:pPr algn="just"/>
            <a:r>
              <a:rPr lang="it-IT" b="1" dirty="0"/>
              <a:t>6 settimane per ogni fase del procedimento.</a:t>
            </a:r>
          </a:p>
          <a:p>
            <a:pPr algn="just"/>
            <a:r>
              <a:rPr lang="it-IT" b="1" dirty="0"/>
              <a:t>Altre soluzioni: MEDIAZIONE- </a:t>
            </a:r>
            <a:r>
              <a:rPr lang="it-IT" dirty="0"/>
              <a:t>«Mediatore per i minori vittime di sottrazione internazionale da parte di un genitore» istituito presso il Parlamento europeo sin dal 1987; rinominato dal 2018 «</a:t>
            </a:r>
            <a:r>
              <a:rPr lang="it-IT" b="1" dirty="0"/>
              <a:t>Coordinatore per i diritti dei minori</a:t>
            </a:r>
            <a:r>
              <a:rPr lang="it-IT" dirty="0"/>
              <a:t>»</a:t>
            </a:r>
            <a:endParaRPr lang="it-IT" b="1" dirty="0"/>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31</a:t>
            </a:fld>
            <a:endParaRPr lang="it-IT"/>
          </a:p>
        </p:txBody>
      </p:sp>
      <p:sp>
        <p:nvSpPr>
          <p:cNvPr id="19463" name="Titolo 1"/>
          <p:cNvSpPr>
            <a:spLocks/>
          </p:cNvSpPr>
          <p:nvPr/>
        </p:nvSpPr>
        <p:spPr bwMode="auto">
          <a:xfrm>
            <a:off x="423333" y="490538"/>
            <a:ext cx="8229600" cy="1143000"/>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anchor="ctr"/>
          <a:lstStyle/>
          <a:p>
            <a:pPr algn="just"/>
            <a:r>
              <a:rPr lang="it-IT" sz="3600" dirty="0">
                <a:latin typeface="Calibri" pitchFamily="34" charset="0"/>
              </a:rPr>
              <a:t>NOVITA’ DEL REGOLAMENTO 1111/2019 PER SOTTRAZIONE INT. MINORI</a:t>
            </a:r>
          </a:p>
        </p:txBody>
      </p:sp>
      <p:sp>
        <p:nvSpPr>
          <p:cNvPr id="2" name="Segnaposto piè di pagina 1">
            <a:extLst>
              <a:ext uri="{FF2B5EF4-FFF2-40B4-BE49-F238E27FC236}">
                <a16:creationId xmlns:a16="http://schemas.microsoft.com/office/drawing/2014/main" id="{DDDCB767-E481-5F44-99EF-9C06671C2A43}"/>
              </a:ext>
            </a:extLst>
          </p:cNvPr>
          <p:cNvSpPr>
            <a:spLocks noGrp="1"/>
          </p:cNvSpPr>
          <p:nvPr>
            <p:ph type="ftr" sz="quarter" idx="11"/>
          </p:nvPr>
        </p:nvSpPr>
        <p:spPr/>
        <p:txBody>
          <a:bodyPr/>
          <a:lstStyle/>
          <a:p>
            <a:pPr>
              <a:defRPr/>
            </a:pPr>
            <a:endParaRPr lang="it-IT"/>
          </a:p>
        </p:txBody>
      </p:sp>
    </p:spTree>
    <p:extLst>
      <p:ext uri="{BB962C8B-B14F-4D97-AF65-F5344CB8AC3E}">
        <p14:creationId xmlns:p14="http://schemas.microsoft.com/office/powerpoint/2010/main" val="586366641"/>
      </p:ext>
    </p:extLst>
  </p:cSld>
  <p:clrMapOvr>
    <a:masterClrMapping/>
  </p:clrMapOvr>
  <mc:AlternateContent xmlns:mc="http://schemas.openxmlformats.org/markup-compatibility/2006" xmlns:p14="http://schemas.microsoft.com/office/powerpoint/2010/main">
    <mc:Choice Requires="p14">
      <p:transition spd="slow" p14:dur="2000" advTm="106437"/>
    </mc:Choice>
    <mc:Fallback xmlns="">
      <p:transition spd="slow" advTm="10643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6" presetClass="emph" presetSubtype="0" fill="hold" grpId="0" nodeType="clickEffect">
                                  <p:stCondLst>
                                    <p:cond delay="0"/>
                                  </p:stCondLst>
                                  <p:iterate type="lt">
                                    <p:tmPct val="10000"/>
                                  </p:iterate>
                                  <p:childTnLst>
                                    <p:animScale>
                                      <p:cBhvr>
                                        <p:cTn id="6" dur="250" autoRev="1" fill="hold">
                                          <p:stCondLst>
                                            <p:cond delay="0"/>
                                          </p:stCondLst>
                                        </p:cTn>
                                        <p:tgtEl>
                                          <p:spTgt spid="3">
                                            <p:txEl>
                                              <p:pRg st="0" end="0"/>
                                            </p:txEl>
                                          </p:spTgt>
                                        </p:tgtEl>
                                      </p:cBhvr>
                                      <p:to x="80000" y="100000"/>
                                    </p:animScale>
                                    <p:anim by="(#ppt_w*0.10)" calcmode="lin" valueType="num">
                                      <p:cBhvr>
                                        <p:cTn id="7" dur="250" autoRev="1" fill="hold">
                                          <p:stCondLst>
                                            <p:cond delay="0"/>
                                          </p:stCondLst>
                                        </p:cTn>
                                        <p:tgtEl>
                                          <p:spTgt spid="3">
                                            <p:txEl>
                                              <p:pRg st="0" end="0"/>
                                            </p:txEl>
                                          </p:spTgt>
                                        </p:tgtEl>
                                        <p:attrNameLst>
                                          <p:attrName>ppt_x</p:attrName>
                                        </p:attrNameLst>
                                      </p:cBhvr>
                                    </p:anim>
                                    <p:anim by="(-#ppt_w*0.10)" calcmode="lin" valueType="num">
                                      <p:cBhvr>
                                        <p:cTn id="8" dur="250" autoRev="1" fill="hold">
                                          <p:stCondLst>
                                            <p:cond delay="0"/>
                                          </p:stCondLst>
                                        </p:cTn>
                                        <p:tgtEl>
                                          <p:spTgt spid="3">
                                            <p:txEl>
                                              <p:pRg st="0" end="0"/>
                                            </p:txEl>
                                          </p:spTgt>
                                        </p:tgtEl>
                                        <p:attrNameLst>
                                          <p:attrName>ppt_y</p:attrName>
                                        </p:attrNameLst>
                                      </p:cBhvr>
                                    </p:anim>
                                    <p:animRot by="-480000">
                                      <p:cBhvr>
                                        <p:cTn id="9" dur="250" autoRev="1" fill="hold">
                                          <p:stCondLst>
                                            <p:cond delay="0"/>
                                          </p:stCondLst>
                                        </p:cTn>
                                        <p:tgtEl>
                                          <p:spTgt spid="3">
                                            <p:txEl>
                                              <p:pRg st="0" end="0"/>
                                            </p:txEl>
                                          </p:spTgt>
                                        </p:tgtEl>
                                        <p:attrNameLst>
                                          <p:attrName>r</p:attrName>
                                        </p:attrNameLst>
                                      </p:cBhvr>
                                    </p:animRot>
                                  </p:childTnLst>
                                </p:cTn>
                              </p:par>
                            </p:childTnLst>
                          </p:cTn>
                        </p:par>
                      </p:childTnLst>
                    </p:cTn>
                  </p:par>
                  <p:par>
                    <p:cTn id="10" fill="hold">
                      <p:stCondLst>
                        <p:cond delay="indefinite"/>
                      </p:stCondLst>
                      <p:childTnLst>
                        <p:par>
                          <p:cTn id="11" fill="hold">
                            <p:stCondLst>
                              <p:cond delay="0"/>
                            </p:stCondLst>
                            <p:childTnLst>
                              <p:par>
                                <p:cTn id="12" presetID="36" presetClass="emph" presetSubtype="0" fill="hold" grpId="0" nodeType="clickEffect">
                                  <p:stCondLst>
                                    <p:cond delay="0"/>
                                  </p:stCondLst>
                                  <p:iterate type="lt">
                                    <p:tmPct val="10000"/>
                                  </p:iterate>
                                  <p:childTnLst>
                                    <p:animScale>
                                      <p:cBhvr>
                                        <p:cTn id="13" dur="250" autoRev="1" fill="hold">
                                          <p:stCondLst>
                                            <p:cond delay="0"/>
                                          </p:stCondLst>
                                        </p:cTn>
                                        <p:tgtEl>
                                          <p:spTgt spid="3">
                                            <p:txEl>
                                              <p:pRg st="1" end="1"/>
                                            </p:txEl>
                                          </p:spTgt>
                                        </p:tgtEl>
                                      </p:cBhvr>
                                      <p:to x="80000" y="100000"/>
                                    </p:animScale>
                                    <p:anim by="(#ppt_w*0.10)" calcmode="lin" valueType="num">
                                      <p:cBhvr>
                                        <p:cTn id="14" dur="250" autoRev="1" fill="hold">
                                          <p:stCondLst>
                                            <p:cond delay="0"/>
                                          </p:stCondLst>
                                        </p:cTn>
                                        <p:tgtEl>
                                          <p:spTgt spid="3">
                                            <p:txEl>
                                              <p:pRg st="1" end="1"/>
                                            </p:txEl>
                                          </p:spTgt>
                                        </p:tgtEl>
                                        <p:attrNameLst>
                                          <p:attrName>ppt_x</p:attrName>
                                        </p:attrNameLst>
                                      </p:cBhvr>
                                    </p:anim>
                                    <p:anim by="(-#ppt_w*0.10)" calcmode="lin" valueType="num">
                                      <p:cBhvr>
                                        <p:cTn id="15" dur="250" autoRev="1" fill="hold">
                                          <p:stCondLst>
                                            <p:cond delay="0"/>
                                          </p:stCondLst>
                                        </p:cTn>
                                        <p:tgtEl>
                                          <p:spTgt spid="3">
                                            <p:txEl>
                                              <p:pRg st="1" end="1"/>
                                            </p:txEl>
                                          </p:spTgt>
                                        </p:tgtEl>
                                        <p:attrNameLst>
                                          <p:attrName>ppt_y</p:attrName>
                                        </p:attrNameLst>
                                      </p:cBhvr>
                                    </p:anim>
                                    <p:animRot by="-480000">
                                      <p:cBhvr>
                                        <p:cTn id="16" dur="250" autoRev="1" fill="hold">
                                          <p:stCondLst>
                                            <p:cond delay="0"/>
                                          </p:stCondLst>
                                        </p:cTn>
                                        <p:tgtEl>
                                          <p:spTgt spid="3">
                                            <p:txEl>
                                              <p:pRg st="1" end="1"/>
                                            </p:txEl>
                                          </p:spTgt>
                                        </p:tgtEl>
                                        <p:attrNameLst>
                                          <p:attrName>r</p:attrName>
                                        </p:attrNameLst>
                                      </p:cBhvr>
                                    </p:animRot>
                                  </p:childTnLst>
                                </p:cTn>
                              </p:par>
                            </p:childTnLst>
                          </p:cTn>
                        </p:par>
                      </p:childTnLst>
                    </p:cTn>
                  </p:par>
                  <p:par>
                    <p:cTn id="17" fill="hold">
                      <p:stCondLst>
                        <p:cond delay="indefinite"/>
                      </p:stCondLst>
                      <p:childTnLst>
                        <p:par>
                          <p:cTn id="18" fill="hold">
                            <p:stCondLst>
                              <p:cond delay="0"/>
                            </p:stCondLst>
                            <p:childTnLst>
                              <p:par>
                                <p:cTn id="19" presetID="36" presetClass="emph" presetSubtype="0" fill="hold" grpId="0" nodeType="clickEffect">
                                  <p:stCondLst>
                                    <p:cond delay="0"/>
                                  </p:stCondLst>
                                  <p:iterate type="lt">
                                    <p:tmPct val="10000"/>
                                  </p:iterate>
                                  <p:childTnLst>
                                    <p:animScale>
                                      <p:cBhvr>
                                        <p:cTn id="20" dur="250" autoRev="1" fill="hold">
                                          <p:stCondLst>
                                            <p:cond delay="0"/>
                                          </p:stCondLst>
                                        </p:cTn>
                                        <p:tgtEl>
                                          <p:spTgt spid="3">
                                            <p:txEl>
                                              <p:pRg st="2" end="2"/>
                                            </p:txEl>
                                          </p:spTgt>
                                        </p:tgtEl>
                                      </p:cBhvr>
                                      <p:to x="80000" y="100000"/>
                                    </p:animScale>
                                    <p:anim by="(#ppt_w*0.10)" calcmode="lin" valueType="num">
                                      <p:cBhvr>
                                        <p:cTn id="21" dur="250" autoRev="1" fill="hold">
                                          <p:stCondLst>
                                            <p:cond delay="0"/>
                                          </p:stCondLst>
                                        </p:cTn>
                                        <p:tgtEl>
                                          <p:spTgt spid="3">
                                            <p:txEl>
                                              <p:pRg st="2" end="2"/>
                                            </p:txEl>
                                          </p:spTgt>
                                        </p:tgtEl>
                                        <p:attrNameLst>
                                          <p:attrName>ppt_x</p:attrName>
                                        </p:attrNameLst>
                                      </p:cBhvr>
                                    </p:anim>
                                    <p:anim by="(-#ppt_w*0.10)" calcmode="lin" valueType="num">
                                      <p:cBhvr>
                                        <p:cTn id="22" dur="250" autoRev="1" fill="hold">
                                          <p:stCondLst>
                                            <p:cond delay="0"/>
                                          </p:stCondLst>
                                        </p:cTn>
                                        <p:tgtEl>
                                          <p:spTgt spid="3">
                                            <p:txEl>
                                              <p:pRg st="2" end="2"/>
                                            </p:txEl>
                                          </p:spTgt>
                                        </p:tgtEl>
                                        <p:attrNameLst>
                                          <p:attrName>ppt_y</p:attrName>
                                        </p:attrNameLst>
                                      </p:cBhvr>
                                    </p:anim>
                                    <p:animRot by="-480000">
                                      <p:cBhvr>
                                        <p:cTn id="23" dur="250" autoRev="1" fill="hold">
                                          <p:stCondLst>
                                            <p:cond delay="0"/>
                                          </p:stCondLst>
                                        </p:cTn>
                                        <p:tgtEl>
                                          <p:spTgt spid="3">
                                            <p:txEl>
                                              <p:pRg st="2" end="2"/>
                                            </p:txEl>
                                          </p:spTgt>
                                        </p:tgtEl>
                                        <p:attrNameLst>
                                          <p:attrName>r</p:attrName>
                                        </p:attrNameLst>
                                      </p:cBhvr>
                                    </p:animRo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1" nodeType="clickEffect">
                                  <p:stCondLst>
                                    <p:cond delay="0"/>
                                  </p:stCondLst>
                                  <p:iterate type="lt">
                                    <p:tmAbs val="0"/>
                                  </p:iterate>
                                  <p:childTnLst>
                                    <p:set>
                                      <p:cBhvr>
                                        <p:cTn id="27"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1" nodeType="clickEffect">
                                  <p:stCondLst>
                                    <p:cond delay="0"/>
                                  </p:stCondLst>
                                  <p:iterate type="lt">
                                    <p:tmAbs val="0"/>
                                  </p:iterate>
                                  <p:childTnLst>
                                    <p:set>
                                      <p:cBhvr>
                                        <p:cTn id="31"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1" nodeType="clickEffect">
                                  <p:stCondLst>
                                    <p:cond delay="0"/>
                                  </p:stCondLst>
                                  <p:iterate type="lt">
                                    <p:tmAbs val="0"/>
                                  </p:iterate>
                                  <p:childTnLst>
                                    <p:set>
                                      <p:cBhvr>
                                        <p:cTn id="35"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3333" y="2083981"/>
            <a:ext cx="8263467" cy="4637493"/>
          </a:xfrm>
        </p:spPr>
        <p:txBody>
          <a:bodyPr>
            <a:normAutofit/>
          </a:bodyPr>
          <a:lstStyle/>
          <a:p>
            <a:pPr algn="just"/>
            <a:r>
              <a:rPr lang="it-IT" dirty="0"/>
              <a:t>Attenzione particolare del nuovo Regolamento alla sottrazione internazionale di minori – </a:t>
            </a:r>
            <a:r>
              <a:rPr lang="it-IT" b="1" u="sng" dirty="0"/>
              <a:t>1800 casi l’anno</a:t>
            </a:r>
            <a:r>
              <a:rPr lang="it-IT" dirty="0"/>
              <a:t>.</a:t>
            </a:r>
          </a:p>
          <a:p>
            <a:pPr algn="just"/>
            <a:r>
              <a:rPr lang="it-IT" b="1" dirty="0"/>
              <a:t>Art. 27 Reg. </a:t>
            </a:r>
            <a:r>
              <a:rPr lang="it-IT" b="1" dirty="0" err="1"/>
              <a:t>BIIter</a:t>
            </a:r>
            <a:r>
              <a:rPr lang="it-IT" b="1" dirty="0"/>
              <a:t> </a:t>
            </a:r>
            <a:r>
              <a:rPr lang="it-IT" dirty="0"/>
              <a:t>prevede che lo Stato di nuova residenza del minore possa ordinare misure protettive d’urgenza nel caso in cui il minore sia esposto a un grave pericolo al rientro nello Stato di residenza abituale.</a:t>
            </a:r>
          </a:p>
          <a:p>
            <a:pPr algn="just"/>
            <a:r>
              <a:rPr lang="it-IT" b="1" dirty="0"/>
              <a:t>Tale provvedimento deve essere eseguito velocemente – e</a:t>
            </a:r>
            <a:r>
              <a:rPr lang="it-IT" dirty="0"/>
              <a:t> se ciò NON avviene entro 6 settimane lo Stato d’origine del provvedimento deve essere avvertito.</a:t>
            </a:r>
            <a:endParaRPr lang="it-IT" b="1" dirty="0"/>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32</a:t>
            </a:fld>
            <a:endParaRPr lang="it-IT"/>
          </a:p>
        </p:txBody>
      </p:sp>
      <p:sp>
        <p:nvSpPr>
          <p:cNvPr id="19463" name="Titolo 1"/>
          <p:cNvSpPr>
            <a:spLocks/>
          </p:cNvSpPr>
          <p:nvPr/>
        </p:nvSpPr>
        <p:spPr bwMode="auto">
          <a:xfrm>
            <a:off x="423333" y="276447"/>
            <a:ext cx="8229600" cy="1701348"/>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anchor="ctr"/>
          <a:lstStyle/>
          <a:p>
            <a:pPr algn="just"/>
            <a:r>
              <a:rPr lang="it-IT" sz="3600" dirty="0">
                <a:latin typeface="Calibri" pitchFamily="34" charset="0"/>
              </a:rPr>
              <a:t>NOVITA’ DEL REG. 1111/2019 PER SOTTRAZIONE INTERNAZIONALE DI MINORI</a:t>
            </a:r>
          </a:p>
        </p:txBody>
      </p:sp>
      <p:sp>
        <p:nvSpPr>
          <p:cNvPr id="2" name="Segnaposto piè di pagina 1">
            <a:extLst>
              <a:ext uri="{FF2B5EF4-FFF2-40B4-BE49-F238E27FC236}">
                <a16:creationId xmlns:a16="http://schemas.microsoft.com/office/drawing/2014/main" id="{1E2204D4-3E8E-AC48-AE3B-73068797BED7}"/>
              </a:ext>
            </a:extLst>
          </p:cNvPr>
          <p:cNvSpPr>
            <a:spLocks noGrp="1"/>
          </p:cNvSpPr>
          <p:nvPr>
            <p:ph type="ftr" sz="quarter" idx="11"/>
          </p:nvPr>
        </p:nvSpPr>
        <p:spPr/>
        <p:txBody>
          <a:bodyPr/>
          <a:lstStyle/>
          <a:p>
            <a:pPr>
              <a:defRPr/>
            </a:pPr>
            <a:endParaRPr lang="it-IT"/>
          </a:p>
        </p:txBody>
      </p:sp>
    </p:spTree>
    <p:extLst>
      <p:ext uri="{BB962C8B-B14F-4D97-AF65-F5344CB8AC3E}">
        <p14:creationId xmlns:p14="http://schemas.microsoft.com/office/powerpoint/2010/main" val="4001392565"/>
      </p:ext>
    </p:extLst>
  </p:cSld>
  <p:clrMapOvr>
    <a:masterClrMapping/>
  </p:clrMapOvr>
  <mc:AlternateContent xmlns:mc="http://schemas.openxmlformats.org/markup-compatibility/2006" xmlns:p14="http://schemas.microsoft.com/office/powerpoint/2010/main">
    <mc:Choice Requires="p14">
      <p:transition spd="slow" p14:dur="2000" advTm="92707"/>
    </mc:Choice>
    <mc:Fallback xmlns="">
      <p:transition spd="slow" advTm="9270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6" presetClass="emph" presetSubtype="0" fill="hold" grpId="0" nodeType="clickEffect">
                                  <p:stCondLst>
                                    <p:cond delay="0"/>
                                  </p:stCondLst>
                                  <p:iterate type="lt">
                                    <p:tmPct val="10000"/>
                                  </p:iterate>
                                  <p:childTnLst>
                                    <p:animScale>
                                      <p:cBhvr>
                                        <p:cTn id="6" dur="250" autoRev="1" fill="hold">
                                          <p:stCondLst>
                                            <p:cond delay="0"/>
                                          </p:stCondLst>
                                        </p:cTn>
                                        <p:tgtEl>
                                          <p:spTgt spid="3">
                                            <p:txEl>
                                              <p:pRg st="0" end="0"/>
                                            </p:txEl>
                                          </p:spTgt>
                                        </p:tgtEl>
                                      </p:cBhvr>
                                      <p:to x="80000" y="100000"/>
                                    </p:animScale>
                                    <p:anim by="(#ppt_w*0.10)" calcmode="lin" valueType="num">
                                      <p:cBhvr>
                                        <p:cTn id="7" dur="250" autoRev="1" fill="hold">
                                          <p:stCondLst>
                                            <p:cond delay="0"/>
                                          </p:stCondLst>
                                        </p:cTn>
                                        <p:tgtEl>
                                          <p:spTgt spid="3">
                                            <p:txEl>
                                              <p:pRg st="0" end="0"/>
                                            </p:txEl>
                                          </p:spTgt>
                                        </p:tgtEl>
                                        <p:attrNameLst>
                                          <p:attrName>ppt_x</p:attrName>
                                        </p:attrNameLst>
                                      </p:cBhvr>
                                    </p:anim>
                                    <p:anim by="(-#ppt_w*0.10)" calcmode="lin" valueType="num">
                                      <p:cBhvr>
                                        <p:cTn id="8" dur="250" autoRev="1" fill="hold">
                                          <p:stCondLst>
                                            <p:cond delay="0"/>
                                          </p:stCondLst>
                                        </p:cTn>
                                        <p:tgtEl>
                                          <p:spTgt spid="3">
                                            <p:txEl>
                                              <p:pRg st="0" end="0"/>
                                            </p:txEl>
                                          </p:spTgt>
                                        </p:tgtEl>
                                        <p:attrNameLst>
                                          <p:attrName>ppt_y</p:attrName>
                                        </p:attrNameLst>
                                      </p:cBhvr>
                                    </p:anim>
                                    <p:animRot by="-480000">
                                      <p:cBhvr>
                                        <p:cTn id="9" dur="250" autoRev="1" fill="hold">
                                          <p:stCondLst>
                                            <p:cond delay="0"/>
                                          </p:stCondLst>
                                        </p:cTn>
                                        <p:tgtEl>
                                          <p:spTgt spid="3">
                                            <p:txEl>
                                              <p:pRg st="0" end="0"/>
                                            </p:txEl>
                                          </p:spTgt>
                                        </p:tgtEl>
                                        <p:attrNameLst>
                                          <p:attrName>r</p:attrName>
                                        </p:attrNameLst>
                                      </p:cBhvr>
                                    </p:animRot>
                                  </p:childTnLst>
                                </p:cTn>
                              </p:par>
                            </p:childTnLst>
                          </p:cTn>
                        </p:par>
                      </p:childTnLst>
                    </p:cTn>
                  </p:par>
                  <p:par>
                    <p:cTn id="10" fill="hold">
                      <p:stCondLst>
                        <p:cond delay="indefinite"/>
                      </p:stCondLst>
                      <p:childTnLst>
                        <p:par>
                          <p:cTn id="11" fill="hold">
                            <p:stCondLst>
                              <p:cond delay="0"/>
                            </p:stCondLst>
                            <p:childTnLst>
                              <p:par>
                                <p:cTn id="12" presetID="36" presetClass="emph" presetSubtype="0" fill="hold" grpId="0" nodeType="clickEffect">
                                  <p:stCondLst>
                                    <p:cond delay="0"/>
                                  </p:stCondLst>
                                  <p:iterate type="lt">
                                    <p:tmPct val="10000"/>
                                  </p:iterate>
                                  <p:childTnLst>
                                    <p:animScale>
                                      <p:cBhvr>
                                        <p:cTn id="13" dur="250" autoRev="1" fill="hold">
                                          <p:stCondLst>
                                            <p:cond delay="0"/>
                                          </p:stCondLst>
                                        </p:cTn>
                                        <p:tgtEl>
                                          <p:spTgt spid="3">
                                            <p:txEl>
                                              <p:pRg st="1" end="1"/>
                                            </p:txEl>
                                          </p:spTgt>
                                        </p:tgtEl>
                                      </p:cBhvr>
                                      <p:to x="80000" y="100000"/>
                                    </p:animScale>
                                    <p:anim by="(#ppt_w*0.10)" calcmode="lin" valueType="num">
                                      <p:cBhvr>
                                        <p:cTn id="14" dur="250" autoRev="1" fill="hold">
                                          <p:stCondLst>
                                            <p:cond delay="0"/>
                                          </p:stCondLst>
                                        </p:cTn>
                                        <p:tgtEl>
                                          <p:spTgt spid="3">
                                            <p:txEl>
                                              <p:pRg st="1" end="1"/>
                                            </p:txEl>
                                          </p:spTgt>
                                        </p:tgtEl>
                                        <p:attrNameLst>
                                          <p:attrName>ppt_x</p:attrName>
                                        </p:attrNameLst>
                                      </p:cBhvr>
                                    </p:anim>
                                    <p:anim by="(-#ppt_w*0.10)" calcmode="lin" valueType="num">
                                      <p:cBhvr>
                                        <p:cTn id="15" dur="250" autoRev="1" fill="hold">
                                          <p:stCondLst>
                                            <p:cond delay="0"/>
                                          </p:stCondLst>
                                        </p:cTn>
                                        <p:tgtEl>
                                          <p:spTgt spid="3">
                                            <p:txEl>
                                              <p:pRg st="1" end="1"/>
                                            </p:txEl>
                                          </p:spTgt>
                                        </p:tgtEl>
                                        <p:attrNameLst>
                                          <p:attrName>ppt_y</p:attrName>
                                        </p:attrNameLst>
                                      </p:cBhvr>
                                    </p:anim>
                                    <p:animRot by="-480000">
                                      <p:cBhvr>
                                        <p:cTn id="16" dur="250" autoRev="1" fill="hold">
                                          <p:stCondLst>
                                            <p:cond delay="0"/>
                                          </p:stCondLst>
                                        </p:cTn>
                                        <p:tgtEl>
                                          <p:spTgt spid="3">
                                            <p:txEl>
                                              <p:pRg st="1" end="1"/>
                                            </p:txEl>
                                          </p:spTgt>
                                        </p:tgtEl>
                                        <p:attrNameLst>
                                          <p:attrName>r</p:attrName>
                                        </p:attrNameLst>
                                      </p:cBhvr>
                                    </p:animRot>
                                  </p:childTnLst>
                                </p:cTn>
                              </p:par>
                            </p:childTnLst>
                          </p:cTn>
                        </p:par>
                      </p:childTnLst>
                    </p:cTn>
                  </p:par>
                  <p:par>
                    <p:cTn id="17" fill="hold">
                      <p:stCondLst>
                        <p:cond delay="indefinite"/>
                      </p:stCondLst>
                      <p:childTnLst>
                        <p:par>
                          <p:cTn id="18" fill="hold">
                            <p:stCondLst>
                              <p:cond delay="0"/>
                            </p:stCondLst>
                            <p:childTnLst>
                              <p:par>
                                <p:cTn id="19" presetID="36" presetClass="emph" presetSubtype="0" fill="hold" grpId="0" nodeType="clickEffect">
                                  <p:stCondLst>
                                    <p:cond delay="0"/>
                                  </p:stCondLst>
                                  <p:iterate type="lt">
                                    <p:tmPct val="10000"/>
                                  </p:iterate>
                                  <p:childTnLst>
                                    <p:animScale>
                                      <p:cBhvr>
                                        <p:cTn id="20" dur="250" autoRev="1" fill="hold">
                                          <p:stCondLst>
                                            <p:cond delay="0"/>
                                          </p:stCondLst>
                                        </p:cTn>
                                        <p:tgtEl>
                                          <p:spTgt spid="3">
                                            <p:txEl>
                                              <p:pRg st="2" end="2"/>
                                            </p:txEl>
                                          </p:spTgt>
                                        </p:tgtEl>
                                      </p:cBhvr>
                                      <p:to x="80000" y="100000"/>
                                    </p:animScale>
                                    <p:anim by="(#ppt_w*0.10)" calcmode="lin" valueType="num">
                                      <p:cBhvr>
                                        <p:cTn id="21" dur="250" autoRev="1" fill="hold">
                                          <p:stCondLst>
                                            <p:cond delay="0"/>
                                          </p:stCondLst>
                                        </p:cTn>
                                        <p:tgtEl>
                                          <p:spTgt spid="3">
                                            <p:txEl>
                                              <p:pRg st="2" end="2"/>
                                            </p:txEl>
                                          </p:spTgt>
                                        </p:tgtEl>
                                        <p:attrNameLst>
                                          <p:attrName>ppt_x</p:attrName>
                                        </p:attrNameLst>
                                      </p:cBhvr>
                                    </p:anim>
                                    <p:anim by="(-#ppt_w*0.10)" calcmode="lin" valueType="num">
                                      <p:cBhvr>
                                        <p:cTn id="22" dur="250" autoRev="1" fill="hold">
                                          <p:stCondLst>
                                            <p:cond delay="0"/>
                                          </p:stCondLst>
                                        </p:cTn>
                                        <p:tgtEl>
                                          <p:spTgt spid="3">
                                            <p:txEl>
                                              <p:pRg st="2" end="2"/>
                                            </p:txEl>
                                          </p:spTgt>
                                        </p:tgtEl>
                                        <p:attrNameLst>
                                          <p:attrName>ppt_y</p:attrName>
                                        </p:attrNameLst>
                                      </p:cBhvr>
                                    </p:anim>
                                    <p:animRot by="-480000">
                                      <p:cBhvr>
                                        <p:cTn id="23" dur="250" autoRev="1" fill="hold">
                                          <p:stCondLst>
                                            <p:cond delay="0"/>
                                          </p:stCondLst>
                                        </p:cTn>
                                        <p:tgtEl>
                                          <p:spTgt spid="3">
                                            <p:txEl>
                                              <p:pRg st="2" end="2"/>
                                            </p:txEl>
                                          </p:spTgt>
                                        </p:tgtEl>
                                        <p:attrNameLst>
                                          <p:attrName>r</p:attrName>
                                        </p:attrNameLst>
                                      </p:cBhvr>
                                    </p:animRo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1" nodeType="clickEffect">
                                  <p:stCondLst>
                                    <p:cond delay="0"/>
                                  </p:stCondLst>
                                  <p:iterate type="lt">
                                    <p:tmAbs val="0"/>
                                  </p:iterate>
                                  <p:childTnLst>
                                    <p:set>
                                      <p:cBhvr>
                                        <p:cTn id="27"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1" nodeType="clickEffect">
                                  <p:stCondLst>
                                    <p:cond delay="0"/>
                                  </p:stCondLst>
                                  <p:iterate type="lt">
                                    <p:tmAbs val="0"/>
                                  </p:iterate>
                                  <p:childTnLst>
                                    <p:set>
                                      <p:cBhvr>
                                        <p:cTn id="31"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1" nodeType="clickEffect">
                                  <p:stCondLst>
                                    <p:cond delay="0"/>
                                  </p:stCondLst>
                                  <p:iterate type="lt">
                                    <p:tmAbs val="0"/>
                                  </p:iterate>
                                  <p:childTnLst>
                                    <p:set>
                                      <p:cBhvr>
                                        <p:cTn id="35"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3333" y="2083981"/>
            <a:ext cx="8263467" cy="4637493"/>
          </a:xfrm>
        </p:spPr>
        <p:txBody>
          <a:bodyPr>
            <a:normAutofit/>
          </a:bodyPr>
          <a:lstStyle/>
          <a:p>
            <a:pPr algn="just"/>
            <a:r>
              <a:rPr lang="it-IT" dirty="0"/>
              <a:t>L'art. 21 del nuovo regolamento rende più esplicito rispetto a quanto prevede il Bruxelles II-</a:t>
            </a:r>
            <a:r>
              <a:rPr lang="it-IT" i="1" dirty="0"/>
              <a:t>bis</a:t>
            </a:r>
            <a:r>
              <a:rPr lang="it-IT" dirty="0"/>
              <a:t> il </a:t>
            </a:r>
            <a:r>
              <a:rPr lang="it-IT" b="1" dirty="0"/>
              <a:t>diritto del minore</a:t>
            </a:r>
            <a:r>
              <a:rPr lang="it-IT" dirty="0"/>
              <a:t> che abbia raggiunto un grado di maturità sufficiente </a:t>
            </a:r>
            <a:r>
              <a:rPr lang="it-IT" b="1" dirty="0"/>
              <a:t>ad essere ascoltato</a:t>
            </a:r>
            <a:r>
              <a:rPr lang="it-IT" dirty="0"/>
              <a:t> in tutti i procedimenti che lo riguardano, come stabilito dall'art. 12 della Convenzione ONU sui diritti del fanciullo, dall'</a:t>
            </a:r>
            <a:r>
              <a:rPr lang="it-IT" dirty="0">
                <a:hlinkClick r:id="rId2"/>
              </a:rPr>
              <a:t>art. 24 della Carta dei diritti fondamentali dell'Unione europea</a:t>
            </a:r>
            <a:r>
              <a:rPr lang="it-IT" dirty="0"/>
              <a:t> nonché, per l'Italia e per 14 altri Stati membri dell'Unione, dalla Convenzione del Consiglio d'Europa del 1996 sull'esercizio dei diritti del minore.</a:t>
            </a:r>
          </a:p>
          <a:p>
            <a:pPr algn="just"/>
            <a:r>
              <a:rPr lang="it-IT" dirty="0"/>
              <a:t>Essa prevede infatti che l'audizione debba avvenire </a:t>
            </a:r>
            <a:r>
              <a:rPr lang="it-IT" u="sng" dirty="0"/>
              <a:t>«</a:t>
            </a:r>
            <a:r>
              <a:rPr lang="it-IT" b="1" u="sng" dirty="0"/>
              <a:t>conformemente al diritto e alle procedure nazionali</a:t>
            </a:r>
            <a:r>
              <a:rPr lang="it-IT" u="sng" dirty="0"/>
              <a:t>»</a:t>
            </a:r>
            <a:endParaRPr lang="it-IT" b="1" u="sng" dirty="0"/>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33</a:t>
            </a:fld>
            <a:endParaRPr lang="it-IT"/>
          </a:p>
        </p:txBody>
      </p:sp>
      <p:sp>
        <p:nvSpPr>
          <p:cNvPr id="19463" name="Titolo 1"/>
          <p:cNvSpPr>
            <a:spLocks/>
          </p:cNvSpPr>
          <p:nvPr/>
        </p:nvSpPr>
        <p:spPr bwMode="auto">
          <a:xfrm>
            <a:off x="423333" y="490538"/>
            <a:ext cx="8229600" cy="1143000"/>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anchor="ctr"/>
          <a:lstStyle/>
          <a:p>
            <a:pPr algn="just"/>
            <a:r>
              <a:rPr lang="it-IT" sz="3600" dirty="0">
                <a:latin typeface="Calibri" pitchFamily="34" charset="0"/>
              </a:rPr>
              <a:t>ALTRE NOVITA’ DEL REGOLAMENTO 1111/2019</a:t>
            </a:r>
          </a:p>
        </p:txBody>
      </p:sp>
      <p:sp>
        <p:nvSpPr>
          <p:cNvPr id="2" name="Segnaposto piè di pagina 1">
            <a:extLst>
              <a:ext uri="{FF2B5EF4-FFF2-40B4-BE49-F238E27FC236}">
                <a16:creationId xmlns:a16="http://schemas.microsoft.com/office/drawing/2014/main" id="{B6DE6F57-1BA3-CA41-8641-138D4844AE9E}"/>
              </a:ext>
            </a:extLst>
          </p:cNvPr>
          <p:cNvSpPr>
            <a:spLocks noGrp="1"/>
          </p:cNvSpPr>
          <p:nvPr>
            <p:ph type="ftr" sz="quarter" idx="11"/>
          </p:nvPr>
        </p:nvSpPr>
        <p:spPr/>
        <p:txBody>
          <a:bodyPr/>
          <a:lstStyle/>
          <a:p>
            <a:pPr>
              <a:defRPr/>
            </a:pPr>
            <a:endParaRPr lang="it-IT"/>
          </a:p>
        </p:txBody>
      </p:sp>
    </p:spTree>
    <p:extLst>
      <p:ext uri="{BB962C8B-B14F-4D97-AF65-F5344CB8AC3E}">
        <p14:creationId xmlns:p14="http://schemas.microsoft.com/office/powerpoint/2010/main" val="1491224936"/>
      </p:ext>
    </p:extLst>
  </p:cSld>
  <p:clrMapOvr>
    <a:masterClrMapping/>
  </p:clrMapOvr>
  <mc:AlternateContent xmlns:mc="http://schemas.openxmlformats.org/markup-compatibility/2006" xmlns:p14="http://schemas.microsoft.com/office/powerpoint/2010/main">
    <mc:Choice Requires="p14">
      <p:transition spd="slow" p14:dur="2000" advTm="102837"/>
    </mc:Choice>
    <mc:Fallback xmlns="">
      <p:transition spd="slow" advTm="10283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6" presetClass="emph" presetSubtype="0" fill="hold" grpId="0" nodeType="clickEffect">
                                  <p:stCondLst>
                                    <p:cond delay="0"/>
                                  </p:stCondLst>
                                  <p:iterate type="lt">
                                    <p:tmPct val="10000"/>
                                  </p:iterate>
                                  <p:childTnLst>
                                    <p:animScale>
                                      <p:cBhvr>
                                        <p:cTn id="6" dur="250" autoRev="1" fill="hold">
                                          <p:stCondLst>
                                            <p:cond delay="0"/>
                                          </p:stCondLst>
                                        </p:cTn>
                                        <p:tgtEl>
                                          <p:spTgt spid="3">
                                            <p:txEl>
                                              <p:pRg st="0" end="0"/>
                                            </p:txEl>
                                          </p:spTgt>
                                        </p:tgtEl>
                                      </p:cBhvr>
                                      <p:to x="80000" y="100000"/>
                                    </p:animScale>
                                    <p:anim by="(#ppt_w*0.10)" calcmode="lin" valueType="num">
                                      <p:cBhvr>
                                        <p:cTn id="7" dur="250" autoRev="1" fill="hold">
                                          <p:stCondLst>
                                            <p:cond delay="0"/>
                                          </p:stCondLst>
                                        </p:cTn>
                                        <p:tgtEl>
                                          <p:spTgt spid="3">
                                            <p:txEl>
                                              <p:pRg st="0" end="0"/>
                                            </p:txEl>
                                          </p:spTgt>
                                        </p:tgtEl>
                                        <p:attrNameLst>
                                          <p:attrName>ppt_x</p:attrName>
                                        </p:attrNameLst>
                                      </p:cBhvr>
                                    </p:anim>
                                    <p:anim by="(-#ppt_w*0.10)" calcmode="lin" valueType="num">
                                      <p:cBhvr>
                                        <p:cTn id="8" dur="250" autoRev="1" fill="hold">
                                          <p:stCondLst>
                                            <p:cond delay="0"/>
                                          </p:stCondLst>
                                        </p:cTn>
                                        <p:tgtEl>
                                          <p:spTgt spid="3">
                                            <p:txEl>
                                              <p:pRg st="0" end="0"/>
                                            </p:txEl>
                                          </p:spTgt>
                                        </p:tgtEl>
                                        <p:attrNameLst>
                                          <p:attrName>ppt_y</p:attrName>
                                        </p:attrNameLst>
                                      </p:cBhvr>
                                    </p:anim>
                                    <p:animRot by="-480000">
                                      <p:cBhvr>
                                        <p:cTn id="9" dur="250" autoRev="1" fill="hold">
                                          <p:stCondLst>
                                            <p:cond delay="0"/>
                                          </p:stCondLst>
                                        </p:cTn>
                                        <p:tgtEl>
                                          <p:spTgt spid="3">
                                            <p:txEl>
                                              <p:pRg st="0" end="0"/>
                                            </p:txEl>
                                          </p:spTgt>
                                        </p:tgtEl>
                                        <p:attrNameLst>
                                          <p:attrName>r</p:attrName>
                                        </p:attrNameLst>
                                      </p:cBhvr>
                                    </p:animRot>
                                  </p:childTnLst>
                                </p:cTn>
                              </p:par>
                            </p:childTnLst>
                          </p:cTn>
                        </p:par>
                      </p:childTnLst>
                    </p:cTn>
                  </p:par>
                  <p:par>
                    <p:cTn id="10" fill="hold">
                      <p:stCondLst>
                        <p:cond delay="indefinite"/>
                      </p:stCondLst>
                      <p:childTnLst>
                        <p:par>
                          <p:cTn id="11" fill="hold">
                            <p:stCondLst>
                              <p:cond delay="0"/>
                            </p:stCondLst>
                            <p:childTnLst>
                              <p:par>
                                <p:cTn id="12" presetID="36" presetClass="emph" presetSubtype="0" fill="hold" grpId="0" nodeType="clickEffect">
                                  <p:stCondLst>
                                    <p:cond delay="0"/>
                                  </p:stCondLst>
                                  <p:iterate type="lt">
                                    <p:tmPct val="10000"/>
                                  </p:iterate>
                                  <p:childTnLst>
                                    <p:animScale>
                                      <p:cBhvr>
                                        <p:cTn id="13" dur="250" autoRev="1" fill="hold">
                                          <p:stCondLst>
                                            <p:cond delay="0"/>
                                          </p:stCondLst>
                                        </p:cTn>
                                        <p:tgtEl>
                                          <p:spTgt spid="3">
                                            <p:txEl>
                                              <p:pRg st="1" end="1"/>
                                            </p:txEl>
                                          </p:spTgt>
                                        </p:tgtEl>
                                      </p:cBhvr>
                                      <p:to x="80000" y="100000"/>
                                    </p:animScale>
                                    <p:anim by="(#ppt_w*0.10)" calcmode="lin" valueType="num">
                                      <p:cBhvr>
                                        <p:cTn id="14" dur="250" autoRev="1" fill="hold">
                                          <p:stCondLst>
                                            <p:cond delay="0"/>
                                          </p:stCondLst>
                                        </p:cTn>
                                        <p:tgtEl>
                                          <p:spTgt spid="3">
                                            <p:txEl>
                                              <p:pRg st="1" end="1"/>
                                            </p:txEl>
                                          </p:spTgt>
                                        </p:tgtEl>
                                        <p:attrNameLst>
                                          <p:attrName>ppt_x</p:attrName>
                                        </p:attrNameLst>
                                      </p:cBhvr>
                                    </p:anim>
                                    <p:anim by="(-#ppt_w*0.10)" calcmode="lin" valueType="num">
                                      <p:cBhvr>
                                        <p:cTn id="15" dur="250" autoRev="1" fill="hold">
                                          <p:stCondLst>
                                            <p:cond delay="0"/>
                                          </p:stCondLst>
                                        </p:cTn>
                                        <p:tgtEl>
                                          <p:spTgt spid="3">
                                            <p:txEl>
                                              <p:pRg st="1" end="1"/>
                                            </p:txEl>
                                          </p:spTgt>
                                        </p:tgtEl>
                                        <p:attrNameLst>
                                          <p:attrName>ppt_y</p:attrName>
                                        </p:attrNameLst>
                                      </p:cBhvr>
                                    </p:anim>
                                    <p:animRot by="-480000">
                                      <p:cBhvr>
                                        <p:cTn id="16" dur="250" autoRev="1" fill="hold">
                                          <p:stCondLst>
                                            <p:cond delay="0"/>
                                          </p:stCondLst>
                                        </p:cTn>
                                        <p:tgtEl>
                                          <p:spTgt spid="3">
                                            <p:txEl>
                                              <p:pRg st="1" end="1"/>
                                            </p:txEl>
                                          </p:spTgt>
                                        </p:tgtEl>
                                        <p:attrNameLst>
                                          <p:attrName>r</p:attrName>
                                        </p:attrNameLst>
                                      </p:cBhvr>
                                    </p:animRo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1" nodeType="clickEffect">
                                  <p:stCondLst>
                                    <p:cond delay="0"/>
                                  </p:stCondLst>
                                  <p:iterate type="lt">
                                    <p:tmAbs val="0"/>
                                  </p:iterate>
                                  <p:childTnLst>
                                    <p:set>
                                      <p:cBhvr>
                                        <p:cTn id="2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1" nodeType="clickEffect">
                                  <p:stCondLst>
                                    <p:cond delay="0"/>
                                  </p:stCondLst>
                                  <p:iterate type="lt">
                                    <p:tmAbs val="0"/>
                                  </p:iterate>
                                  <p:childTnLst>
                                    <p:set>
                                      <p:cBhvr>
                                        <p:cTn id="2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3333" y="2083981"/>
            <a:ext cx="8263467" cy="4637493"/>
          </a:xfrm>
        </p:spPr>
        <p:txBody>
          <a:bodyPr>
            <a:normAutofit/>
          </a:bodyPr>
          <a:lstStyle/>
          <a:p>
            <a:pPr algn="just"/>
            <a:r>
              <a:rPr lang="it-IT" dirty="0"/>
              <a:t>Al testo del nuovo regolamento sono allegati nove </a:t>
            </a:r>
            <a:r>
              <a:rPr lang="it-IT" b="1" dirty="0"/>
              <a:t>modelli di certificato</a:t>
            </a:r>
            <a:r>
              <a:rPr lang="it-IT" dirty="0"/>
              <a:t> (contro i soli quattro del Bruxelles II-</a:t>
            </a:r>
            <a:r>
              <a:rPr lang="it-IT" i="1" dirty="0"/>
              <a:t>bis</a:t>
            </a:r>
            <a:r>
              <a:rPr lang="it-IT" dirty="0"/>
              <a:t>) intesi a facilitare le fasi di riconoscimento ed esecuzione delle decisioni </a:t>
            </a:r>
            <a:r>
              <a:rPr lang="it-IT" b="1" dirty="0"/>
              <a:t>in materia matrimoniale </a:t>
            </a:r>
            <a:r>
              <a:rPr lang="it-IT" dirty="0"/>
              <a:t>(certificato n. II), in materia </a:t>
            </a:r>
            <a:r>
              <a:rPr lang="it-IT" b="1" dirty="0"/>
              <a:t>di responsabilità genitoriale </a:t>
            </a:r>
            <a:r>
              <a:rPr lang="it-IT" dirty="0"/>
              <a:t>(n. III) e </a:t>
            </a:r>
            <a:r>
              <a:rPr lang="it-IT" b="1" dirty="0"/>
              <a:t>di diritto di visita (n. V),</a:t>
            </a:r>
            <a:r>
              <a:rPr lang="it-IT" dirty="0"/>
              <a:t> in materia </a:t>
            </a:r>
            <a:r>
              <a:rPr lang="it-IT" b="1" dirty="0"/>
              <a:t>di ritorno del minore, </a:t>
            </a:r>
            <a:r>
              <a:rPr lang="it-IT" dirty="0"/>
              <a:t>differenziati in base al provvedimento che concede o rifiuta il ritorno e alle norme applicate (n. I, IV, VI e VII); i modelli contenuti negli allegati VIII e IX riguardano, infine, </a:t>
            </a:r>
            <a:r>
              <a:rPr lang="it-IT" b="1" dirty="0"/>
              <a:t>gli atti pubblici e gli accordi in materia, rispettivamente, matrimoniale e di responsabilità genitoriale</a:t>
            </a:r>
            <a:r>
              <a:rPr lang="it-IT" dirty="0"/>
              <a:t>.</a:t>
            </a:r>
            <a:endParaRPr lang="it-IT" b="1" dirty="0"/>
          </a:p>
        </p:txBody>
      </p:sp>
      <p:sp>
        <p:nvSpPr>
          <p:cNvPr id="5" name="Segnaposto numero diapositiva 4"/>
          <p:cNvSpPr>
            <a:spLocks noGrp="1"/>
          </p:cNvSpPr>
          <p:nvPr>
            <p:ph type="sldNum" sz="quarter" idx="12"/>
          </p:nvPr>
        </p:nvSpPr>
        <p:spPr/>
        <p:txBody>
          <a:bodyPr/>
          <a:lstStyle/>
          <a:p>
            <a:pPr>
              <a:defRPr/>
            </a:pPr>
            <a:fld id="{ABEBB2CC-4F0F-490B-B97B-729F8EB479EC}" type="slidenum">
              <a:rPr lang="it-IT" smtClean="0"/>
              <a:pPr>
                <a:defRPr/>
              </a:pPr>
              <a:t>34</a:t>
            </a:fld>
            <a:endParaRPr lang="it-IT"/>
          </a:p>
        </p:txBody>
      </p:sp>
      <p:sp>
        <p:nvSpPr>
          <p:cNvPr id="19463" name="Titolo 1"/>
          <p:cNvSpPr>
            <a:spLocks/>
          </p:cNvSpPr>
          <p:nvPr/>
        </p:nvSpPr>
        <p:spPr bwMode="auto">
          <a:xfrm>
            <a:off x="423333" y="490538"/>
            <a:ext cx="8229600" cy="1143000"/>
          </a:xfrm>
          <a:prstGeom prst="rect">
            <a:avLst/>
          </a:prstGeom>
          <a:ln>
            <a:headEnd/>
            <a:tailEnd/>
          </a:ln>
        </p:spPr>
        <p:style>
          <a:lnRef idx="1">
            <a:schemeClr val="accent4"/>
          </a:lnRef>
          <a:fillRef idx="3">
            <a:schemeClr val="accent4"/>
          </a:fillRef>
          <a:effectRef idx="2">
            <a:schemeClr val="accent4"/>
          </a:effectRef>
          <a:fontRef idx="minor">
            <a:schemeClr val="lt1"/>
          </a:fontRef>
        </p:style>
        <p:txBody>
          <a:bodyPr anchor="ctr"/>
          <a:lstStyle/>
          <a:p>
            <a:pPr algn="just"/>
            <a:r>
              <a:rPr lang="it-IT" sz="3600" dirty="0">
                <a:latin typeface="Calibri" pitchFamily="34" charset="0"/>
              </a:rPr>
              <a:t>ALTRE NOVITA’ DEL REGOLAMENTO 1111/2019</a:t>
            </a:r>
          </a:p>
        </p:txBody>
      </p:sp>
      <p:sp>
        <p:nvSpPr>
          <p:cNvPr id="2" name="Segnaposto piè di pagina 1">
            <a:extLst>
              <a:ext uri="{FF2B5EF4-FFF2-40B4-BE49-F238E27FC236}">
                <a16:creationId xmlns:a16="http://schemas.microsoft.com/office/drawing/2014/main" id="{1291A736-9DC0-3B42-B5CA-4E13BEA74C59}"/>
              </a:ext>
            </a:extLst>
          </p:cNvPr>
          <p:cNvSpPr>
            <a:spLocks noGrp="1"/>
          </p:cNvSpPr>
          <p:nvPr>
            <p:ph type="ftr" sz="quarter" idx="11"/>
          </p:nvPr>
        </p:nvSpPr>
        <p:spPr/>
        <p:txBody>
          <a:bodyPr/>
          <a:lstStyle/>
          <a:p>
            <a:pPr>
              <a:defRPr/>
            </a:pPr>
            <a:endParaRPr lang="it-IT"/>
          </a:p>
        </p:txBody>
      </p:sp>
    </p:spTree>
    <p:extLst>
      <p:ext uri="{BB962C8B-B14F-4D97-AF65-F5344CB8AC3E}">
        <p14:creationId xmlns:p14="http://schemas.microsoft.com/office/powerpoint/2010/main" val="1563313204"/>
      </p:ext>
    </p:extLst>
  </p:cSld>
  <p:clrMapOvr>
    <a:masterClrMapping/>
  </p:clrMapOvr>
  <mc:AlternateContent xmlns:mc="http://schemas.openxmlformats.org/markup-compatibility/2006" xmlns:p14="http://schemas.microsoft.com/office/powerpoint/2010/main">
    <mc:Choice Requires="p14">
      <p:transition spd="slow" p14:dur="2000" advTm="125917"/>
    </mc:Choice>
    <mc:Fallback xmlns="">
      <p:transition spd="slow" advTm="12591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6" presetClass="emph" presetSubtype="0" fill="hold" grpId="0" nodeType="clickEffect">
                                  <p:stCondLst>
                                    <p:cond delay="0"/>
                                  </p:stCondLst>
                                  <p:iterate type="lt">
                                    <p:tmPct val="10000"/>
                                  </p:iterate>
                                  <p:childTnLst>
                                    <p:animScale>
                                      <p:cBhvr>
                                        <p:cTn id="6" dur="250" autoRev="1" fill="hold">
                                          <p:stCondLst>
                                            <p:cond delay="0"/>
                                          </p:stCondLst>
                                        </p:cTn>
                                        <p:tgtEl>
                                          <p:spTgt spid="3">
                                            <p:txEl>
                                              <p:pRg st="0" end="0"/>
                                            </p:txEl>
                                          </p:spTgt>
                                        </p:tgtEl>
                                      </p:cBhvr>
                                      <p:to x="80000" y="100000"/>
                                    </p:animScale>
                                    <p:anim by="(#ppt_w*0.10)" calcmode="lin" valueType="num">
                                      <p:cBhvr>
                                        <p:cTn id="7" dur="250" autoRev="1" fill="hold">
                                          <p:stCondLst>
                                            <p:cond delay="0"/>
                                          </p:stCondLst>
                                        </p:cTn>
                                        <p:tgtEl>
                                          <p:spTgt spid="3">
                                            <p:txEl>
                                              <p:pRg st="0" end="0"/>
                                            </p:txEl>
                                          </p:spTgt>
                                        </p:tgtEl>
                                        <p:attrNameLst>
                                          <p:attrName>ppt_x</p:attrName>
                                        </p:attrNameLst>
                                      </p:cBhvr>
                                    </p:anim>
                                    <p:anim by="(-#ppt_w*0.10)" calcmode="lin" valueType="num">
                                      <p:cBhvr>
                                        <p:cTn id="8" dur="250" autoRev="1" fill="hold">
                                          <p:stCondLst>
                                            <p:cond delay="0"/>
                                          </p:stCondLst>
                                        </p:cTn>
                                        <p:tgtEl>
                                          <p:spTgt spid="3">
                                            <p:txEl>
                                              <p:pRg st="0" end="0"/>
                                            </p:txEl>
                                          </p:spTgt>
                                        </p:tgtEl>
                                        <p:attrNameLst>
                                          <p:attrName>ppt_y</p:attrName>
                                        </p:attrNameLst>
                                      </p:cBhvr>
                                    </p:anim>
                                    <p:animRot by="-480000">
                                      <p:cBhvr>
                                        <p:cTn id="9" dur="250" autoRev="1" fill="hold">
                                          <p:stCondLst>
                                            <p:cond delay="0"/>
                                          </p:stCondLst>
                                        </p:cTn>
                                        <p:tgtEl>
                                          <p:spTgt spid="3">
                                            <p:txEl>
                                              <p:pRg st="0" end="0"/>
                                            </p:txEl>
                                          </p:spTgt>
                                        </p:tgtEl>
                                        <p:attrNameLst>
                                          <p:attrName>r</p:attrName>
                                        </p:attrNameLst>
                                      </p:cBhvr>
                                    </p:animRo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1" nodeType="clickEffect">
                                  <p:stCondLst>
                                    <p:cond delay="0"/>
                                  </p:stCondLst>
                                  <p:iterate type="lt">
                                    <p:tmAbs val="0"/>
                                  </p:iterate>
                                  <p:childTnLst>
                                    <p:set>
                                      <p:cBhvr>
                                        <p:cTn id="13"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09600" y="2404533"/>
            <a:ext cx="7620000" cy="4316942"/>
          </a:xfrm>
        </p:spPr>
        <p:txBody>
          <a:bodyPr>
            <a:normAutofit lnSpcReduction="10000"/>
          </a:bodyPr>
          <a:lstStyle/>
          <a:p>
            <a:pPr algn="just" eaLnBrk="1" hangingPunct="1"/>
            <a:r>
              <a:rPr lang="it-IT" sz="2800" dirty="0"/>
              <a:t>Regolamento 1347/2000- </a:t>
            </a:r>
            <a:r>
              <a:rPr lang="it-IT" sz="2800" b="1" dirty="0"/>
              <a:t>Bruxelles II</a:t>
            </a:r>
          </a:p>
          <a:p>
            <a:pPr algn="just" eaLnBrk="1" hangingPunct="1"/>
            <a:r>
              <a:rPr lang="it-IT" sz="2800" dirty="0"/>
              <a:t>Regolamento 2201/2003 – </a:t>
            </a:r>
            <a:r>
              <a:rPr lang="it-IT" sz="2800" b="1" dirty="0"/>
              <a:t>Bruxelles II bis</a:t>
            </a:r>
          </a:p>
          <a:p>
            <a:pPr algn="just" eaLnBrk="1" hangingPunct="1"/>
            <a:r>
              <a:rPr lang="it-IT" sz="2800" dirty="0"/>
              <a:t>Regolamento 1111/2019 </a:t>
            </a:r>
            <a:r>
              <a:rPr lang="it-IT" sz="2800" b="1" dirty="0"/>
              <a:t>Bruxelles II ter </a:t>
            </a:r>
            <a:r>
              <a:rPr lang="it-IT" sz="2800" dirty="0"/>
              <a:t>che sostituisce il Reg Bruxelles II bis giurisdizione e riconoscimento delle sentenze in materia familiare – </a:t>
            </a:r>
            <a:r>
              <a:rPr lang="it-IT" sz="2800" b="1" dirty="0"/>
              <a:t>da agosto 2022</a:t>
            </a:r>
          </a:p>
          <a:p>
            <a:pPr algn="just" eaLnBrk="1" hangingPunct="1"/>
            <a:r>
              <a:rPr lang="it-IT" sz="2800" dirty="0"/>
              <a:t>Regolamento 1259/2010 cooperazione rafforzata su </a:t>
            </a:r>
            <a:r>
              <a:rPr lang="it-IT" sz="2800" b="1" dirty="0"/>
              <a:t>legge applicabile al divorzio e alla separazione personale </a:t>
            </a:r>
            <a:r>
              <a:rPr lang="it-IT" sz="2800" dirty="0"/>
              <a:t>– </a:t>
            </a:r>
            <a:r>
              <a:rPr lang="it-IT" sz="2800" b="1" dirty="0"/>
              <a:t>Roma III</a:t>
            </a:r>
          </a:p>
          <a:p>
            <a:pPr eaLnBrk="1" hangingPunct="1"/>
            <a:r>
              <a:rPr lang="it-IT" sz="2800" b="1" dirty="0"/>
              <a:t>Legge 218/95 di diritto internazionale privato</a:t>
            </a:r>
          </a:p>
          <a:p>
            <a:pPr eaLnBrk="1" hangingPunct="1">
              <a:buNone/>
            </a:pPr>
            <a:endParaRPr lang="it-IT" dirty="0"/>
          </a:p>
        </p:txBody>
      </p:sp>
      <p:sp>
        <p:nvSpPr>
          <p:cNvPr id="5" name="Segnaposto numero diapositiva 4"/>
          <p:cNvSpPr>
            <a:spLocks noGrp="1"/>
          </p:cNvSpPr>
          <p:nvPr>
            <p:ph type="sldNum" sz="quarter" idx="12"/>
          </p:nvPr>
        </p:nvSpPr>
        <p:spPr>
          <a:xfrm flipV="1">
            <a:off x="6553200" y="6721475"/>
            <a:ext cx="2133600" cy="1550170"/>
          </a:xfrm>
        </p:spPr>
        <p:txBody>
          <a:bodyPr/>
          <a:lstStyle/>
          <a:p>
            <a:pPr>
              <a:defRPr/>
            </a:pPr>
            <a:fld id="{E25268BE-6649-4CBB-934C-18CAA1120BE7}" type="slidenum">
              <a:rPr lang="it-IT" smtClean="0"/>
              <a:pPr>
                <a:defRPr/>
              </a:pPr>
              <a:t>4</a:t>
            </a:fld>
            <a:endParaRPr lang="it-IT" dirty="0"/>
          </a:p>
        </p:txBody>
      </p:sp>
      <p:sp>
        <p:nvSpPr>
          <p:cNvPr id="17409" name="Titolo 1"/>
          <p:cNvSpPr>
            <a:spLocks noGrp="1"/>
          </p:cNvSpPr>
          <p:nvPr>
            <p:ph type="title"/>
          </p:nvPr>
        </p:nvSpPr>
        <p:spPr>
          <a:xfrm>
            <a:off x="508000" y="320877"/>
            <a:ext cx="7772400" cy="1143000"/>
          </a:xfrm>
        </p:spPr>
        <p:txBody>
          <a:bodyPr/>
          <a:lstStyle/>
          <a:p>
            <a:pPr eaLnBrk="1" hangingPunct="1"/>
            <a:r>
              <a:rPr lang="it-IT" sz="3600" dirty="0"/>
              <a:t>FONTI RILEVANTI</a:t>
            </a:r>
          </a:p>
        </p:txBody>
      </p:sp>
      <p:sp>
        <p:nvSpPr>
          <p:cNvPr id="4" name="Segnaposto piè di pagina 3">
            <a:extLst>
              <a:ext uri="{FF2B5EF4-FFF2-40B4-BE49-F238E27FC236}">
                <a16:creationId xmlns:a16="http://schemas.microsoft.com/office/drawing/2014/main" id="{AB56FD52-3716-5748-BDB5-6566220F9500}"/>
              </a:ext>
            </a:extLst>
          </p:cNvPr>
          <p:cNvSpPr>
            <a:spLocks noGrp="1"/>
          </p:cNvSpPr>
          <p:nvPr>
            <p:ph type="ftr" sz="quarter" idx="11"/>
          </p:nvPr>
        </p:nvSpPr>
        <p:spPr/>
        <p:txBody>
          <a:bodyPr/>
          <a:lstStyle/>
          <a:p>
            <a:pPr>
              <a:defRPr/>
            </a:pPr>
            <a:r>
              <a:rPr lang="it-IT" dirty="0"/>
              <a:t>4</a:t>
            </a:r>
          </a:p>
          <a:p>
            <a:pPr>
              <a:defRPr/>
            </a:pPr>
            <a:endParaRPr lang="it-IT" dirty="0"/>
          </a:p>
        </p:txBody>
      </p:sp>
    </p:spTree>
    <p:custDataLst>
      <p:tags r:id="rId1"/>
    </p:custDataLst>
    <p:extLst>
      <p:ext uri="{BB962C8B-B14F-4D97-AF65-F5344CB8AC3E}">
        <p14:creationId xmlns:p14="http://schemas.microsoft.com/office/powerpoint/2010/main" val="608091645"/>
      </p:ext>
    </p:extLst>
  </p:cSld>
  <p:clrMapOvr>
    <a:masterClrMapping/>
  </p:clrMapOvr>
  <mc:AlternateContent xmlns:mc="http://schemas.openxmlformats.org/markup-compatibility/2006" xmlns:p14="http://schemas.microsoft.com/office/powerpoint/2010/main">
    <mc:Choice Requires="p14">
      <p:transition spd="slow" p14:dur="2000" advTm="236266"/>
    </mc:Choice>
    <mc:Fallback xmlns="">
      <p:transition spd="slow" advTm="23626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1"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1"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2" nodeType="clickEffect">
                                  <p:stCondLst>
                                    <p:cond delay="0"/>
                                  </p:stCondLst>
                                  <p:childTnLst>
                                    <p:set>
                                      <p:cBhvr>
                                        <p:cTn id="4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2" nodeType="clickEffect">
                                  <p:stCondLst>
                                    <p:cond delay="0"/>
                                  </p:stCondLst>
                                  <p:childTnLst>
                                    <p:set>
                                      <p:cBhvr>
                                        <p:cTn id="5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2" nodeType="clickEffect">
                                  <p:stCondLst>
                                    <p:cond delay="0"/>
                                  </p:stCondLst>
                                  <p:childTnLst>
                                    <p:set>
                                      <p:cBhvr>
                                        <p:cTn id="5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2" nodeType="clickEffect">
                                  <p:stCondLst>
                                    <p:cond delay="0"/>
                                  </p:stCondLst>
                                  <p:childTnLst>
                                    <p:set>
                                      <p:cBhvr>
                                        <p:cTn id="5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2" nodeType="clickEffect">
                                  <p:stCondLst>
                                    <p:cond delay="0"/>
                                  </p:stCondLst>
                                  <p:childTnLst>
                                    <p:set>
                                      <p:cBhvr>
                                        <p:cTn id="6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09600" y="2404533"/>
            <a:ext cx="7620000" cy="4316942"/>
          </a:xfrm>
        </p:spPr>
        <p:txBody>
          <a:bodyPr>
            <a:normAutofit/>
          </a:bodyPr>
          <a:lstStyle/>
          <a:p>
            <a:pPr eaLnBrk="1" hangingPunct="1"/>
            <a:r>
              <a:rPr lang="it-IT" sz="2800" dirty="0"/>
              <a:t>Legge 218/95 di diritto internazionale privato</a:t>
            </a:r>
          </a:p>
          <a:p>
            <a:pPr eaLnBrk="1" hangingPunct="1"/>
            <a:endParaRPr lang="it-IT" sz="2800" dirty="0"/>
          </a:p>
          <a:p>
            <a:pPr eaLnBrk="1" hangingPunct="1"/>
            <a:r>
              <a:rPr lang="it-IT" sz="2800" dirty="0"/>
              <a:t>Possibile/Opportuna riforma della stessa?</a:t>
            </a:r>
          </a:p>
          <a:p>
            <a:pPr eaLnBrk="1" hangingPunct="1">
              <a:buNone/>
            </a:pPr>
            <a:endParaRPr lang="it-IT" dirty="0"/>
          </a:p>
        </p:txBody>
      </p:sp>
      <p:sp>
        <p:nvSpPr>
          <p:cNvPr id="5" name="Segnaposto numero diapositiva 4"/>
          <p:cNvSpPr>
            <a:spLocks noGrp="1"/>
          </p:cNvSpPr>
          <p:nvPr>
            <p:ph type="sldNum" sz="quarter" idx="12"/>
          </p:nvPr>
        </p:nvSpPr>
        <p:spPr>
          <a:xfrm flipV="1">
            <a:off x="6553200" y="6721475"/>
            <a:ext cx="2133600" cy="1550170"/>
          </a:xfrm>
        </p:spPr>
        <p:txBody>
          <a:bodyPr/>
          <a:lstStyle/>
          <a:p>
            <a:pPr>
              <a:defRPr/>
            </a:pPr>
            <a:fld id="{E25268BE-6649-4CBB-934C-18CAA1120BE7}" type="slidenum">
              <a:rPr lang="it-IT" smtClean="0"/>
              <a:pPr>
                <a:defRPr/>
              </a:pPr>
              <a:t>5</a:t>
            </a:fld>
            <a:endParaRPr lang="it-IT" dirty="0"/>
          </a:p>
        </p:txBody>
      </p:sp>
      <p:sp>
        <p:nvSpPr>
          <p:cNvPr id="17409" name="Titolo 1"/>
          <p:cNvSpPr>
            <a:spLocks noGrp="1"/>
          </p:cNvSpPr>
          <p:nvPr>
            <p:ph type="title"/>
          </p:nvPr>
        </p:nvSpPr>
        <p:spPr>
          <a:xfrm>
            <a:off x="508000" y="320877"/>
            <a:ext cx="7772400" cy="1143000"/>
          </a:xfrm>
        </p:spPr>
        <p:txBody>
          <a:bodyPr/>
          <a:lstStyle/>
          <a:p>
            <a:pPr eaLnBrk="1" hangingPunct="1"/>
            <a:r>
              <a:rPr lang="it-IT" sz="3600" dirty="0"/>
              <a:t>FONTI RILEVANTI</a:t>
            </a:r>
          </a:p>
        </p:txBody>
      </p:sp>
      <p:sp>
        <p:nvSpPr>
          <p:cNvPr id="4" name="Segnaposto piè di pagina 3">
            <a:extLst>
              <a:ext uri="{FF2B5EF4-FFF2-40B4-BE49-F238E27FC236}">
                <a16:creationId xmlns:a16="http://schemas.microsoft.com/office/drawing/2014/main" id="{5D5F3CE0-D1ED-6043-BBBB-304AA2FD2AD7}"/>
              </a:ext>
            </a:extLst>
          </p:cNvPr>
          <p:cNvSpPr>
            <a:spLocks noGrp="1"/>
          </p:cNvSpPr>
          <p:nvPr>
            <p:ph type="ftr" sz="quarter" idx="11"/>
          </p:nvPr>
        </p:nvSpPr>
        <p:spPr/>
        <p:txBody>
          <a:bodyPr/>
          <a:lstStyle/>
          <a:p>
            <a:pPr>
              <a:defRPr/>
            </a:pPr>
            <a:r>
              <a:rPr lang="it-IT" dirty="0"/>
              <a:t>5</a:t>
            </a:r>
          </a:p>
          <a:p>
            <a:pPr>
              <a:defRPr/>
            </a:pPr>
            <a:endParaRPr lang="it-IT" dirty="0"/>
          </a:p>
        </p:txBody>
      </p:sp>
    </p:spTree>
    <p:custDataLst>
      <p:tags r:id="rId1"/>
    </p:custDataLst>
    <p:extLst>
      <p:ext uri="{BB962C8B-B14F-4D97-AF65-F5344CB8AC3E}">
        <p14:creationId xmlns:p14="http://schemas.microsoft.com/office/powerpoint/2010/main" val="2977046554"/>
      </p:ext>
    </p:extLst>
  </p:cSld>
  <p:clrMapOvr>
    <a:masterClrMapping/>
  </p:clrMapOvr>
  <mc:AlternateContent xmlns:mc="http://schemas.openxmlformats.org/markup-compatibility/2006" xmlns:p14="http://schemas.microsoft.com/office/powerpoint/2010/main">
    <mc:Choice Requires="p14">
      <p:transition spd="slow" p14:dur="2000" advTm="62243"/>
    </mc:Choice>
    <mc:Fallback xmlns="">
      <p:transition spd="slow" advTm="6224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744133"/>
            <a:ext cx="8229600" cy="5113867"/>
          </a:xfrm>
        </p:spPr>
        <p:txBody>
          <a:bodyPr>
            <a:normAutofit/>
          </a:bodyPr>
          <a:lstStyle/>
          <a:p>
            <a:pPr eaLnBrk="1" hangingPunct="1"/>
            <a:r>
              <a:rPr lang="it-IT" dirty="0"/>
              <a:t>Coordinamento previsto entro le fonti stesse: considerando 18 del Reg </a:t>
            </a:r>
            <a:r>
              <a:rPr lang="it-IT" dirty="0" err="1"/>
              <a:t>Brux</a:t>
            </a:r>
            <a:r>
              <a:rPr lang="it-IT" dirty="0"/>
              <a:t>. </a:t>
            </a:r>
            <a:r>
              <a:rPr lang="it-IT" dirty="0" err="1"/>
              <a:t>IIbis</a:t>
            </a:r>
            <a:r>
              <a:rPr lang="it-IT" dirty="0"/>
              <a:t> e Bruxelles </a:t>
            </a:r>
            <a:r>
              <a:rPr lang="it-IT" dirty="0" err="1"/>
              <a:t>IIter</a:t>
            </a:r>
            <a:endParaRPr lang="it-IT" dirty="0"/>
          </a:p>
          <a:p>
            <a:pPr lvl="1"/>
            <a:r>
              <a:rPr lang="it-IT" dirty="0"/>
              <a:t>Regolamenti</a:t>
            </a:r>
          </a:p>
          <a:p>
            <a:pPr lvl="1"/>
            <a:r>
              <a:rPr lang="it-IT" dirty="0"/>
              <a:t>Convenzioni internazionali</a:t>
            </a:r>
          </a:p>
          <a:p>
            <a:pPr lvl="1"/>
            <a:r>
              <a:rPr lang="it-IT" dirty="0"/>
              <a:t>Legge interna</a:t>
            </a:r>
          </a:p>
          <a:p>
            <a:pPr marL="301943" lvl="1" indent="0" eaLnBrk="1" hangingPunct="1">
              <a:buNone/>
            </a:pPr>
            <a:endParaRPr lang="it-IT" dirty="0"/>
          </a:p>
          <a:p>
            <a:pPr eaLnBrk="1" hangingPunct="1">
              <a:buNone/>
            </a:pPr>
            <a:endParaRPr lang="it-IT" dirty="0"/>
          </a:p>
          <a:p>
            <a:pPr eaLnBrk="1" hangingPunct="1">
              <a:buNone/>
            </a:pPr>
            <a:endParaRPr lang="it-IT" dirty="0"/>
          </a:p>
        </p:txBody>
      </p:sp>
      <p:sp>
        <p:nvSpPr>
          <p:cNvPr id="5" name="Segnaposto numero diapositiva 4"/>
          <p:cNvSpPr>
            <a:spLocks noGrp="1"/>
          </p:cNvSpPr>
          <p:nvPr>
            <p:ph type="sldNum" sz="quarter" idx="12"/>
          </p:nvPr>
        </p:nvSpPr>
        <p:spPr>
          <a:xfrm flipV="1">
            <a:off x="6553200" y="6721475"/>
            <a:ext cx="2133600" cy="1550170"/>
          </a:xfrm>
        </p:spPr>
        <p:txBody>
          <a:bodyPr/>
          <a:lstStyle/>
          <a:p>
            <a:pPr>
              <a:defRPr/>
            </a:pPr>
            <a:fld id="{E25268BE-6649-4CBB-934C-18CAA1120BE7}" type="slidenum">
              <a:rPr lang="it-IT" smtClean="0"/>
              <a:pPr>
                <a:defRPr/>
              </a:pPr>
              <a:t>6</a:t>
            </a:fld>
            <a:endParaRPr lang="it-IT" dirty="0"/>
          </a:p>
        </p:txBody>
      </p:sp>
      <p:sp>
        <p:nvSpPr>
          <p:cNvPr id="17409" name="Titolo 1"/>
          <p:cNvSpPr>
            <a:spLocks noGrp="1"/>
          </p:cNvSpPr>
          <p:nvPr>
            <p:ph type="title"/>
          </p:nvPr>
        </p:nvSpPr>
        <p:spPr>
          <a:xfrm>
            <a:off x="575732" y="558799"/>
            <a:ext cx="7653867" cy="934711"/>
          </a:xfrm>
        </p:spPr>
        <p:txBody>
          <a:bodyPr/>
          <a:lstStyle/>
          <a:p>
            <a:pPr eaLnBrk="1" hangingPunct="1"/>
            <a:r>
              <a:rPr lang="it-IT" sz="3600" dirty="0"/>
              <a:t>COORDINAMENTO DELLE FONTI</a:t>
            </a:r>
          </a:p>
        </p:txBody>
      </p:sp>
      <p:sp>
        <p:nvSpPr>
          <p:cNvPr id="4" name="Segnaposto piè di pagina 3">
            <a:extLst>
              <a:ext uri="{FF2B5EF4-FFF2-40B4-BE49-F238E27FC236}">
                <a16:creationId xmlns:a16="http://schemas.microsoft.com/office/drawing/2014/main" id="{CB2BE1C0-1A5A-E340-8093-6895B34409D5}"/>
              </a:ext>
            </a:extLst>
          </p:cNvPr>
          <p:cNvSpPr>
            <a:spLocks noGrp="1"/>
          </p:cNvSpPr>
          <p:nvPr>
            <p:ph type="ftr" sz="quarter" idx="11"/>
          </p:nvPr>
        </p:nvSpPr>
        <p:spPr/>
        <p:txBody>
          <a:bodyPr/>
          <a:lstStyle/>
          <a:p>
            <a:pPr>
              <a:defRPr/>
            </a:pPr>
            <a:r>
              <a:rPr lang="it-IT" dirty="0"/>
              <a:t>6</a:t>
            </a:r>
          </a:p>
        </p:txBody>
      </p:sp>
    </p:spTree>
    <p:custDataLst>
      <p:tags r:id="rId1"/>
    </p:custDataLst>
    <p:extLst>
      <p:ext uri="{BB962C8B-B14F-4D97-AF65-F5344CB8AC3E}">
        <p14:creationId xmlns:p14="http://schemas.microsoft.com/office/powerpoint/2010/main" val="1438755027"/>
      </p:ext>
    </p:extLst>
  </p:cSld>
  <p:clrMapOvr>
    <a:masterClrMapping/>
  </p:clrMapOvr>
  <mc:AlternateContent xmlns:mc="http://schemas.openxmlformats.org/markup-compatibility/2006" xmlns:p14="http://schemas.microsoft.com/office/powerpoint/2010/main">
    <mc:Choice Requires="p14">
      <p:transition spd="slow" p14:dur="2000" advTm="71116"/>
    </mc:Choice>
    <mc:Fallback xmlns="">
      <p:transition spd="slow" advTm="7111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childTnLst>
                                </p:cTn>
                              </p:par>
                              <p:par>
                                <p:cTn id="27" presetID="1" presetClass="entr" presetSubtype="0" fill="hold" grpId="2" nodeType="with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childTnLst>
                                </p:cTn>
                              </p:par>
                              <p:par>
                                <p:cTn id="29" presetID="1" presetClass="entr" presetSubtype="0" fill="hold" grpId="2" nodeType="with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childTnLst>
                                </p:cTn>
                              </p:par>
                              <p:par>
                                <p:cTn id="31" presetID="1" presetClass="entr" presetSubtype="0" fill="hold" grpId="2" nodeType="with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744133"/>
            <a:ext cx="8229600" cy="5113867"/>
          </a:xfrm>
        </p:spPr>
        <p:txBody>
          <a:bodyPr>
            <a:normAutofit fontScale="92500" lnSpcReduction="10000"/>
          </a:bodyPr>
          <a:lstStyle/>
          <a:p>
            <a:pPr algn="just" eaLnBrk="1" hangingPunct="1"/>
            <a:r>
              <a:rPr lang="it-IT" dirty="0"/>
              <a:t>CONSIDERANDO 17 </a:t>
            </a:r>
            <a:r>
              <a:rPr lang="it-IT" dirty="0" err="1"/>
              <a:t>RBIIter</a:t>
            </a:r>
            <a:r>
              <a:rPr lang="it-IT" dirty="0"/>
              <a:t> «Il presente regolamento, </a:t>
            </a:r>
            <a:r>
              <a:rPr lang="it-IT" b="1" dirty="0"/>
              <a:t>analogamente </a:t>
            </a:r>
            <a:r>
              <a:rPr lang="it-IT" dirty="0"/>
              <a:t>alla </a:t>
            </a:r>
            <a:r>
              <a:rPr lang="it-IT" b="1" dirty="0"/>
              <a:t>Convenzione dell’</a:t>
            </a:r>
            <a:r>
              <a:rPr lang="it-IT" b="1" dirty="0" err="1"/>
              <a:t>Aja</a:t>
            </a:r>
            <a:r>
              <a:rPr lang="it-IT" b="1" dirty="0"/>
              <a:t> del 19 ottobre 1996 </a:t>
            </a:r>
            <a:r>
              <a:rPr lang="it-IT" dirty="0"/>
              <a:t>sulla competenza giurisdizionale, la legge applicabile, il riconoscimento e l’esecuzione e la cooperazione in materia di responsabilità genitoriale e di misure di protezione dei minori …dovrebbe applicarsi a tutti i minori </a:t>
            </a:r>
            <a:r>
              <a:rPr lang="it-IT" b="1" dirty="0"/>
              <a:t>fino al raggiungimento dell’età di 18 anni</a:t>
            </a:r>
            <a:r>
              <a:rPr lang="it-IT" dirty="0"/>
              <a:t>….Ciò dovrebbe consentire di evitare una sovrapposizione con l’ambito di applicazione della </a:t>
            </a:r>
            <a:r>
              <a:rPr lang="it-IT" b="1" dirty="0"/>
              <a:t>Convenzione dell’</a:t>
            </a:r>
            <a:r>
              <a:rPr lang="it-IT" b="1" dirty="0" err="1"/>
              <a:t>Aja</a:t>
            </a:r>
            <a:r>
              <a:rPr lang="it-IT" b="1" dirty="0"/>
              <a:t> del 13 gennaio 2000 </a:t>
            </a:r>
            <a:r>
              <a:rPr lang="it-IT" dirty="0"/>
              <a:t>sulla protezione internazionale degli adulti che si applica alle persone a partire dall’età di 18 anni </a:t>
            </a:r>
            <a:r>
              <a:rPr lang="it-IT" u="sng" dirty="0"/>
              <a:t>e al contempo di evitare vuoti tra i due strumenti</a:t>
            </a:r>
            <a:r>
              <a:rPr lang="it-IT" dirty="0"/>
              <a:t>. La Convenzione dell’</a:t>
            </a:r>
            <a:r>
              <a:rPr lang="it-IT" dirty="0" err="1"/>
              <a:t>Aja</a:t>
            </a:r>
            <a:r>
              <a:rPr lang="it-IT" dirty="0"/>
              <a:t> del 1980 (sulla </a:t>
            </a:r>
            <a:r>
              <a:rPr lang="it-IT" dirty="0" err="1"/>
              <a:t>sottraz</a:t>
            </a:r>
            <a:r>
              <a:rPr lang="it-IT" dirty="0"/>
              <a:t> minori) e, di conseguenza, il capo III del presente regolamento che integra l’applicazione della Convenzione dell’</a:t>
            </a:r>
            <a:r>
              <a:rPr lang="it-IT" dirty="0" err="1"/>
              <a:t>Aja</a:t>
            </a:r>
            <a:r>
              <a:rPr lang="it-IT" dirty="0"/>
              <a:t> del 1980 nei rapporti tra gli Stati membri che ne sono parti, dovrebbero continuare ad applicarsi ai minori fino al </a:t>
            </a:r>
            <a:r>
              <a:rPr lang="it-IT" b="1" dirty="0"/>
              <a:t>raggiungimento dell’età di 16 anni</a:t>
            </a:r>
            <a:r>
              <a:rPr lang="it-IT" dirty="0"/>
              <a:t>».</a:t>
            </a:r>
          </a:p>
          <a:p>
            <a:pPr algn="just" eaLnBrk="1" hangingPunct="1"/>
            <a:endParaRPr lang="it-IT" dirty="0"/>
          </a:p>
          <a:p>
            <a:pPr marL="301943" lvl="1" indent="0" eaLnBrk="1" hangingPunct="1">
              <a:buNone/>
            </a:pPr>
            <a:endParaRPr lang="it-IT" dirty="0"/>
          </a:p>
          <a:p>
            <a:pPr eaLnBrk="1" hangingPunct="1">
              <a:buNone/>
            </a:pPr>
            <a:endParaRPr lang="it-IT" dirty="0"/>
          </a:p>
        </p:txBody>
      </p:sp>
      <p:sp>
        <p:nvSpPr>
          <p:cNvPr id="5" name="Segnaposto numero diapositiva 4"/>
          <p:cNvSpPr>
            <a:spLocks noGrp="1"/>
          </p:cNvSpPr>
          <p:nvPr>
            <p:ph type="sldNum" sz="quarter" idx="12"/>
          </p:nvPr>
        </p:nvSpPr>
        <p:spPr>
          <a:xfrm flipV="1">
            <a:off x="6553200" y="6721475"/>
            <a:ext cx="2133600" cy="1550170"/>
          </a:xfrm>
        </p:spPr>
        <p:txBody>
          <a:bodyPr/>
          <a:lstStyle/>
          <a:p>
            <a:pPr>
              <a:defRPr/>
            </a:pPr>
            <a:fld id="{E25268BE-6649-4CBB-934C-18CAA1120BE7}" type="slidenum">
              <a:rPr lang="it-IT" smtClean="0"/>
              <a:pPr>
                <a:defRPr/>
              </a:pPr>
              <a:t>7</a:t>
            </a:fld>
            <a:endParaRPr lang="it-IT" dirty="0"/>
          </a:p>
        </p:txBody>
      </p:sp>
      <p:sp>
        <p:nvSpPr>
          <p:cNvPr id="17409" name="Titolo 1"/>
          <p:cNvSpPr>
            <a:spLocks noGrp="1"/>
          </p:cNvSpPr>
          <p:nvPr>
            <p:ph type="title"/>
          </p:nvPr>
        </p:nvSpPr>
        <p:spPr>
          <a:xfrm>
            <a:off x="575732" y="558799"/>
            <a:ext cx="7653867" cy="934711"/>
          </a:xfrm>
        </p:spPr>
        <p:txBody>
          <a:bodyPr/>
          <a:lstStyle/>
          <a:p>
            <a:pPr eaLnBrk="1" hangingPunct="1"/>
            <a:r>
              <a:rPr lang="it-IT" sz="3600" dirty="0"/>
              <a:t>COORDINAMENTO DELLE FONTI</a:t>
            </a:r>
          </a:p>
        </p:txBody>
      </p:sp>
      <p:sp>
        <p:nvSpPr>
          <p:cNvPr id="6" name="Segnaposto piè di pagina 5">
            <a:extLst>
              <a:ext uri="{FF2B5EF4-FFF2-40B4-BE49-F238E27FC236}">
                <a16:creationId xmlns:a16="http://schemas.microsoft.com/office/drawing/2014/main" id="{EAA9C7EE-94CA-4B47-A443-F73506486E46}"/>
              </a:ext>
            </a:extLst>
          </p:cNvPr>
          <p:cNvSpPr>
            <a:spLocks noGrp="1"/>
          </p:cNvSpPr>
          <p:nvPr>
            <p:ph type="ftr" sz="quarter" idx="11"/>
          </p:nvPr>
        </p:nvSpPr>
        <p:spPr/>
        <p:txBody>
          <a:bodyPr/>
          <a:lstStyle/>
          <a:p>
            <a:pPr>
              <a:defRPr/>
            </a:pPr>
            <a:r>
              <a:rPr lang="it-IT" dirty="0"/>
              <a:t>7</a:t>
            </a:r>
          </a:p>
          <a:p>
            <a:pPr>
              <a:defRPr/>
            </a:pPr>
            <a:endParaRPr lang="it-IT" dirty="0"/>
          </a:p>
        </p:txBody>
      </p:sp>
    </p:spTree>
    <p:custDataLst>
      <p:tags r:id="rId1"/>
    </p:custDataLst>
    <p:extLst>
      <p:ext uri="{BB962C8B-B14F-4D97-AF65-F5344CB8AC3E}">
        <p14:creationId xmlns:p14="http://schemas.microsoft.com/office/powerpoint/2010/main" val="2097471107"/>
      </p:ext>
    </p:extLst>
  </p:cSld>
  <p:clrMapOvr>
    <a:masterClrMapping/>
  </p:clrMapOvr>
  <mc:AlternateContent xmlns:mc="http://schemas.openxmlformats.org/markup-compatibility/2006" xmlns:p14="http://schemas.microsoft.com/office/powerpoint/2010/main">
    <mc:Choice Requires="p14">
      <p:transition spd="slow" p14:dur="2000" advTm="179412"/>
    </mc:Choice>
    <mc:Fallback xmlns="">
      <p:transition spd="slow" advTm="17941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744133"/>
            <a:ext cx="8229600" cy="5113867"/>
          </a:xfrm>
        </p:spPr>
        <p:txBody>
          <a:bodyPr>
            <a:normAutofit/>
          </a:bodyPr>
          <a:lstStyle/>
          <a:p>
            <a:pPr eaLnBrk="1" hangingPunct="1"/>
            <a:r>
              <a:rPr lang="it-IT" dirty="0"/>
              <a:t>Cooperazione internazionale</a:t>
            </a:r>
          </a:p>
          <a:p>
            <a:pPr lvl="1" algn="just" eaLnBrk="1" hangingPunct="1"/>
            <a:r>
              <a:rPr lang="it-IT" dirty="0"/>
              <a:t>Rete giudiziaria europea in materia civile e commerciale istituita con la decisione del Consiglio del 28 maggio 2001,</a:t>
            </a:r>
            <a:r>
              <a:rPr lang="it-IT" dirty="0" err="1"/>
              <a:t>n</a:t>
            </a:r>
            <a:r>
              <a:rPr lang="it-IT" dirty="0"/>
              <a:t> 2001/470 CE</a:t>
            </a:r>
          </a:p>
          <a:p>
            <a:pPr marL="301943" lvl="1" indent="0" eaLnBrk="1" hangingPunct="1">
              <a:buNone/>
            </a:pPr>
            <a:endParaRPr lang="it-IT" dirty="0"/>
          </a:p>
          <a:p>
            <a:pPr eaLnBrk="1" hangingPunct="1">
              <a:buNone/>
            </a:pPr>
            <a:endParaRPr lang="it-IT" dirty="0"/>
          </a:p>
          <a:p>
            <a:pPr eaLnBrk="1" hangingPunct="1">
              <a:buNone/>
            </a:pPr>
            <a:endParaRPr lang="it-IT" dirty="0"/>
          </a:p>
        </p:txBody>
      </p:sp>
      <p:sp>
        <p:nvSpPr>
          <p:cNvPr id="5" name="Segnaposto numero diapositiva 4"/>
          <p:cNvSpPr>
            <a:spLocks noGrp="1"/>
          </p:cNvSpPr>
          <p:nvPr>
            <p:ph type="sldNum" sz="quarter" idx="12"/>
          </p:nvPr>
        </p:nvSpPr>
        <p:spPr>
          <a:xfrm flipV="1">
            <a:off x="6553200" y="6721475"/>
            <a:ext cx="2133600" cy="1550170"/>
          </a:xfrm>
        </p:spPr>
        <p:txBody>
          <a:bodyPr/>
          <a:lstStyle/>
          <a:p>
            <a:pPr>
              <a:defRPr/>
            </a:pPr>
            <a:fld id="{E25268BE-6649-4CBB-934C-18CAA1120BE7}" type="slidenum">
              <a:rPr lang="it-IT" smtClean="0"/>
              <a:pPr>
                <a:defRPr/>
              </a:pPr>
              <a:t>8</a:t>
            </a:fld>
            <a:endParaRPr lang="it-IT" dirty="0"/>
          </a:p>
        </p:txBody>
      </p:sp>
      <p:sp>
        <p:nvSpPr>
          <p:cNvPr id="17409" name="Titolo 1"/>
          <p:cNvSpPr>
            <a:spLocks noGrp="1"/>
          </p:cNvSpPr>
          <p:nvPr>
            <p:ph type="title"/>
          </p:nvPr>
        </p:nvSpPr>
        <p:spPr>
          <a:xfrm>
            <a:off x="575732" y="558799"/>
            <a:ext cx="7653867" cy="934711"/>
          </a:xfrm>
        </p:spPr>
        <p:txBody>
          <a:bodyPr/>
          <a:lstStyle/>
          <a:p>
            <a:pPr eaLnBrk="1" hangingPunct="1"/>
            <a:r>
              <a:rPr lang="it-IT" sz="3600" dirty="0"/>
              <a:t>COORDINAMENTO DELLE FONTI</a:t>
            </a:r>
          </a:p>
        </p:txBody>
      </p:sp>
      <p:sp>
        <p:nvSpPr>
          <p:cNvPr id="4" name="Segnaposto piè di pagina 3">
            <a:extLst>
              <a:ext uri="{FF2B5EF4-FFF2-40B4-BE49-F238E27FC236}">
                <a16:creationId xmlns:a16="http://schemas.microsoft.com/office/drawing/2014/main" id="{31EE8FF3-2D1E-1341-9649-693535E17CD2}"/>
              </a:ext>
            </a:extLst>
          </p:cNvPr>
          <p:cNvSpPr>
            <a:spLocks noGrp="1"/>
          </p:cNvSpPr>
          <p:nvPr>
            <p:ph type="ftr" sz="quarter" idx="11"/>
          </p:nvPr>
        </p:nvSpPr>
        <p:spPr/>
        <p:txBody>
          <a:bodyPr/>
          <a:lstStyle/>
          <a:p>
            <a:pPr>
              <a:defRPr/>
            </a:pPr>
            <a:r>
              <a:rPr lang="it-IT" dirty="0"/>
              <a:t>8</a:t>
            </a:r>
          </a:p>
        </p:txBody>
      </p:sp>
    </p:spTree>
    <p:custDataLst>
      <p:tags r:id="rId1"/>
    </p:custDataLst>
    <p:extLst>
      <p:ext uri="{BB962C8B-B14F-4D97-AF65-F5344CB8AC3E}">
        <p14:creationId xmlns:p14="http://schemas.microsoft.com/office/powerpoint/2010/main" val="1112357789"/>
      </p:ext>
    </p:extLst>
  </p:cSld>
  <p:clrMapOvr>
    <a:masterClrMapping/>
  </p:clrMapOvr>
  <mc:AlternateContent xmlns:mc="http://schemas.openxmlformats.org/markup-compatibility/2006" xmlns:p14="http://schemas.microsoft.com/office/powerpoint/2010/main">
    <mc:Choice Requires="p14">
      <p:transition spd="slow" p14:dur="2000" advTm="60720"/>
    </mc:Choice>
    <mc:Fallback xmlns="">
      <p:transition spd="slow" advTm="6072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par>
                                <p:cTn id="13" presetID="1" presetClass="entr" presetSubtype="0" fill="hold" grpId="1"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2"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par>
                                <p:cTn id="19" presetID="1" presetClass="entr" presetSubtype="0" fill="hold" grpId="2" nodeType="with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2540000"/>
            <a:ext cx="8229600" cy="3911599"/>
          </a:xfrm>
        </p:spPr>
        <p:txBody>
          <a:bodyPr/>
          <a:lstStyle/>
          <a:p>
            <a:pPr algn="just" eaLnBrk="1" hangingPunct="1"/>
            <a:r>
              <a:rPr lang="it-IT" b="1" dirty="0"/>
              <a:t>Regolamento 1111/2019 sulla competenza e il riconoscimento delle decisioni in materia matrimoniale e in materia di responsabilità genitoriale </a:t>
            </a:r>
            <a:r>
              <a:rPr lang="it-IT" b="1" u="sng" dirty="0"/>
              <a:t>e alla sottrazione internazionale di minori</a:t>
            </a:r>
            <a:r>
              <a:rPr lang="it-IT" b="1" dirty="0"/>
              <a:t> </a:t>
            </a:r>
            <a:r>
              <a:rPr lang="it-IT" dirty="0"/>
              <a:t>adottato il </a:t>
            </a:r>
            <a:r>
              <a:rPr lang="it-IT" b="1" dirty="0"/>
              <a:t>25.6.2019</a:t>
            </a:r>
            <a:r>
              <a:rPr lang="it-IT" dirty="0"/>
              <a:t> con nuova procedura prevista dall’art. 81 TFUE: unanimità dei membri del Consiglio e consultazione del Parlamento europeo.</a:t>
            </a:r>
          </a:p>
          <a:p>
            <a:pPr algn="just" eaLnBrk="1" hangingPunct="1">
              <a:buNone/>
            </a:pPr>
            <a:endParaRPr lang="it-IT" dirty="0"/>
          </a:p>
        </p:txBody>
      </p:sp>
      <p:sp>
        <p:nvSpPr>
          <p:cNvPr id="5" name="Segnaposto numero diapositiva 4"/>
          <p:cNvSpPr>
            <a:spLocks noGrp="1"/>
          </p:cNvSpPr>
          <p:nvPr>
            <p:ph type="sldNum" sz="quarter" idx="12"/>
          </p:nvPr>
        </p:nvSpPr>
        <p:spPr>
          <a:xfrm flipV="1">
            <a:off x="6553200" y="6721475"/>
            <a:ext cx="2133600" cy="1550170"/>
          </a:xfrm>
        </p:spPr>
        <p:txBody>
          <a:bodyPr/>
          <a:lstStyle/>
          <a:p>
            <a:pPr>
              <a:defRPr/>
            </a:pPr>
            <a:fld id="{E25268BE-6649-4CBB-934C-18CAA1120BE7}" type="slidenum">
              <a:rPr lang="it-IT" smtClean="0"/>
              <a:pPr>
                <a:defRPr/>
              </a:pPr>
              <a:t>9</a:t>
            </a:fld>
            <a:endParaRPr lang="it-IT" dirty="0"/>
          </a:p>
        </p:txBody>
      </p:sp>
      <p:sp>
        <p:nvSpPr>
          <p:cNvPr id="17409" name="Titolo 1"/>
          <p:cNvSpPr>
            <a:spLocks noGrp="1"/>
          </p:cNvSpPr>
          <p:nvPr>
            <p:ph type="title"/>
          </p:nvPr>
        </p:nvSpPr>
        <p:spPr>
          <a:xfrm>
            <a:off x="457200" y="423334"/>
            <a:ext cx="7772400" cy="1143000"/>
          </a:xfrm>
        </p:spPr>
        <p:style>
          <a:lnRef idx="0">
            <a:schemeClr val="accent6"/>
          </a:lnRef>
          <a:fillRef idx="3">
            <a:schemeClr val="accent6"/>
          </a:fillRef>
          <a:effectRef idx="3">
            <a:schemeClr val="accent6"/>
          </a:effectRef>
          <a:fontRef idx="minor">
            <a:schemeClr val="lt1"/>
          </a:fontRef>
        </p:style>
        <p:txBody>
          <a:bodyPr>
            <a:normAutofit/>
          </a:bodyPr>
          <a:lstStyle/>
          <a:p>
            <a:pPr algn="just" eaLnBrk="1" hangingPunct="1"/>
            <a:r>
              <a:rPr lang="it-IT" sz="3600" dirty="0">
                <a:solidFill>
                  <a:schemeClr val="tx1"/>
                </a:solidFill>
              </a:rPr>
              <a:t>IL REGOLAMENTO 1111/2019</a:t>
            </a:r>
          </a:p>
        </p:txBody>
      </p:sp>
      <p:sp>
        <p:nvSpPr>
          <p:cNvPr id="4" name="Segnaposto piè di pagina 3">
            <a:extLst>
              <a:ext uri="{FF2B5EF4-FFF2-40B4-BE49-F238E27FC236}">
                <a16:creationId xmlns:a16="http://schemas.microsoft.com/office/drawing/2014/main" id="{8AF5C87E-9F17-DB43-BDEF-56771EA565A4}"/>
              </a:ext>
            </a:extLst>
          </p:cNvPr>
          <p:cNvSpPr>
            <a:spLocks noGrp="1"/>
          </p:cNvSpPr>
          <p:nvPr>
            <p:ph type="ftr" sz="quarter" idx="11"/>
          </p:nvPr>
        </p:nvSpPr>
        <p:spPr/>
        <p:txBody>
          <a:bodyPr/>
          <a:lstStyle/>
          <a:p>
            <a:pPr>
              <a:defRPr/>
            </a:pPr>
            <a:r>
              <a:rPr lang="it-IT" dirty="0"/>
              <a:t>2</a:t>
            </a:r>
          </a:p>
          <a:p>
            <a:pPr>
              <a:defRPr/>
            </a:pPr>
            <a:endParaRPr lang="it-IT" dirty="0"/>
          </a:p>
        </p:txBody>
      </p:sp>
    </p:spTree>
    <p:custDataLst>
      <p:tags r:id="rId1"/>
    </p:custDataLst>
    <p:extLst>
      <p:ext uri="{BB962C8B-B14F-4D97-AF65-F5344CB8AC3E}">
        <p14:creationId xmlns:p14="http://schemas.microsoft.com/office/powerpoint/2010/main" val="3949763086"/>
      </p:ext>
    </p:extLst>
  </p:cSld>
  <p:clrMapOvr>
    <a:masterClrMapping/>
  </p:clrMapOvr>
  <mc:AlternateContent xmlns:mc="http://schemas.openxmlformats.org/markup-compatibility/2006" xmlns:p14="http://schemas.microsoft.com/office/powerpoint/2010/main">
    <mc:Choice Requires="p14">
      <p:transition spd="slow" p14:dur="2000" advTm="200802"/>
    </mc:Choice>
    <mc:Fallback xmlns="">
      <p:transition spd="slow" advTm="20080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2|9.2|13.7"/>
</p:tagLst>
</file>

<file path=ppt/tags/tag10.xml><?xml version="1.0" encoding="utf-8"?>
<p:tagLst xmlns:a="http://schemas.openxmlformats.org/drawingml/2006/main" xmlns:r="http://schemas.openxmlformats.org/officeDocument/2006/relationships" xmlns:p="http://schemas.openxmlformats.org/presentationml/2006/main">
  <p:tag name="TIMING" val="|1.1"/>
</p:tagLst>
</file>

<file path=ppt/tags/tag11.xml><?xml version="1.0" encoding="utf-8"?>
<p:tagLst xmlns:a="http://schemas.openxmlformats.org/drawingml/2006/main" xmlns:r="http://schemas.openxmlformats.org/officeDocument/2006/relationships" xmlns:p="http://schemas.openxmlformats.org/presentationml/2006/main">
  <p:tag name="TIMING" val="|2.5"/>
</p:tagLst>
</file>

<file path=ppt/tags/tag12.xml><?xml version="1.0" encoding="utf-8"?>
<p:tagLst xmlns:a="http://schemas.openxmlformats.org/drawingml/2006/main" xmlns:r="http://schemas.openxmlformats.org/officeDocument/2006/relationships" xmlns:p="http://schemas.openxmlformats.org/presentationml/2006/main">
  <p:tag name="TIMING" val="|2.1|3.8"/>
</p:tagLst>
</file>

<file path=ppt/tags/tag13.xml><?xml version="1.0" encoding="utf-8"?>
<p:tagLst xmlns:a="http://schemas.openxmlformats.org/drawingml/2006/main" xmlns:r="http://schemas.openxmlformats.org/officeDocument/2006/relationships" xmlns:p="http://schemas.openxmlformats.org/presentationml/2006/main">
  <p:tag name="TIMING" val="|2.4"/>
</p:tagLst>
</file>

<file path=ppt/tags/tag14.xml><?xml version="1.0" encoding="utf-8"?>
<p:tagLst xmlns:a="http://schemas.openxmlformats.org/drawingml/2006/main" xmlns:r="http://schemas.openxmlformats.org/officeDocument/2006/relationships" xmlns:p="http://schemas.openxmlformats.org/presentationml/2006/main">
  <p:tag name="TIMING" val="|0.9"/>
</p:tagLst>
</file>

<file path=ppt/tags/tag15.xml><?xml version="1.0" encoding="utf-8"?>
<p:tagLst xmlns:a="http://schemas.openxmlformats.org/drawingml/2006/main" xmlns:r="http://schemas.openxmlformats.org/officeDocument/2006/relationships" xmlns:p="http://schemas.openxmlformats.org/presentationml/2006/main">
  <p:tag name="TIMING" val="|1.8|2.9"/>
</p:tagLst>
</file>

<file path=ppt/tags/tag16.xml><?xml version="1.0" encoding="utf-8"?>
<p:tagLst xmlns:a="http://schemas.openxmlformats.org/drawingml/2006/main" xmlns:r="http://schemas.openxmlformats.org/officeDocument/2006/relationships" xmlns:p="http://schemas.openxmlformats.org/presentationml/2006/main">
  <p:tag name="TIMING" val="|1.9|1.8"/>
</p:tagLst>
</file>

<file path=ppt/tags/tag17.xml><?xml version="1.0" encoding="utf-8"?>
<p:tagLst xmlns:a="http://schemas.openxmlformats.org/drawingml/2006/main" xmlns:r="http://schemas.openxmlformats.org/officeDocument/2006/relationships" xmlns:p="http://schemas.openxmlformats.org/presentationml/2006/main">
  <p:tag name="TIMING" val="|1.6"/>
</p:tagLst>
</file>

<file path=ppt/tags/tag18.xml><?xml version="1.0" encoding="utf-8"?>
<p:tagLst xmlns:a="http://schemas.openxmlformats.org/drawingml/2006/main" xmlns:r="http://schemas.openxmlformats.org/officeDocument/2006/relationships" xmlns:p="http://schemas.openxmlformats.org/presentationml/2006/main">
  <p:tag name="TIMING" val="|2.1"/>
</p:tagLst>
</file>

<file path=ppt/tags/tag19.xml><?xml version="1.0" encoding="utf-8"?>
<p:tagLst xmlns:a="http://schemas.openxmlformats.org/drawingml/2006/main" xmlns:r="http://schemas.openxmlformats.org/officeDocument/2006/relationships" xmlns:p="http://schemas.openxmlformats.org/presentationml/2006/main">
  <p:tag name="TIMING" val="|3.3|2.3"/>
</p:tagLst>
</file>

<file path=ppt/tags/tag2.xml><?xml version="1.0" encoding="utf-8"?>
<p:tagLst xmlns:a="http://schemas.openxmlformats.org/drawingml/2006/main" xmlns:r="http://schemas.openxmlformats.org/officeDocument/2006/relationships" xmlns:p="http://schemas.openxmlformats.org/presentationml/2006/main">
  <p:tag name="TIMING" val="|2.6"/>
</p:tagLst>
</file>

<file path=ppt/tags/tag20.xml><?xml version="1.0" encoding="utf-8"?>
<p:tagLst xmlns:a="http://schemas.openxmlformats.org/drawingml/2006/main" xmlns:r="http://schemas.openxmlformats.org/officeDocument/2006/relationships" xmlns:p="http://schemas.openxmlformats.org/presentationml/2006/main">
  <p:tag name="TIMING" val="|1.8|2.2|10.8"/>
</p:tagLst>
</file>

<file path=ppt/tags/tag21.xml><?xml version="1.0" encoding="utf-8"?>
<p:tagLst xmlns:a="http://schemas.openxmlformats.org/drawingml/2006/main" xmlns:r="http://schemas.openxmlformats.org/officeDocument/2006/relationships" xmlns:p="http://schemas.openxmlformats.org/presentationml/2006/main">
  <p:tag name="TIMING" val="|2.3"/>
</p:tagLst>
</file>

<file path=ppt/tags/tag22.xml><?xml version="1.0" encoding="utf-8"?>
<p:tagLst xmlns:a="http://schemas.openxmlformats.org/drawingml/2006/main" xmlns:r="http://schemas.openxmlformats.org/officeDocument/2006/relationships" xmlns:p="http://schemas.openxmlformats.org/presentationml/2006/main">
  <p:tag name="TIMING" val="|2.3"/>
</p:tagLst>
</file>

<file path=ppt/tags/tag23.xml><?xml version="1.0" encoding="utf-8"?>
<p:tagLst xmlns:a="http://schemas.openxmlformats.org/drawingml/2006/main" xmlns:r="http://schemas.openxmlformats.org/officeDocument/2006/relationships" xmlns:p="http://schemas.openxmlformats.org/presentationml/2006/main">
  <p:tag name="TIMING" val="|1.2"/>
</p:tagLst>
</file>

<file path=ppt/tags/tag24.xml><?xml version="1.0" encoding="utf-8"?>
<p:tagLst xmlns:a="http://schemas.openxmlformats.org/drawingml/2006/main" xmlns:r="http://schemas.openxmlformats.org/officeDocument/2006/relationships" xmlns:p="http://schemas.openxmlformats.org/presentationml/2006/main">
  <p:tag name="TIMING" val="|1.9"/>
</p:tagLst>
</file>

<file path=ppt/tags/tag25.xml><?xml version="1.0" encoding="utf-8"?>
<p:tagLst xmlns:a="http://schemas.openxmlformats.org/drawingml/2006/main" xmlns:r="http://schemas.openxmlformats.org/officeDocument/2006/relationships" xmlns:p="http://schemas.openxmlformats.org/presentationml/2006/main">
  <p:tag name="TIMING" val="|0.6"/>
</p:tagLst>
</file>

<file path=ppt/tags/tag26.xml><?xml version="1.0" encoding="utf-8"?>
<p:tagLst xmlns:a="http://schemas.openxmlformats.org/drawingml/2006/main" xmlns:r="http://schemas.openxmlformats.org/officeDocument/2006/relationships" xmlns:p="http://schemas.openxmlformats.org/presentationml/2006/main">
  <p:tag name="TIMING" val="|1.7"/>
</p:tagLst>
</file>

<file path=ppt/tags/tag27.xml><?xml version="1.0" encoding="utf-8"?>
<p:tagLst xmlns:a="http://schemas.openxmlformats.org/drawingml/2006/main" xmlns:r="http://schemas.openxmlformats.org/officeDocument/2006/relationships" xmlns:p="http://schemas.openxmlformats.org/presentationml/2006/main">
  <p:tag name="TIMING" val="|1.4"/>
</p:tagLst>
</file>

<file path=ppt/tags/tag28.xml><?xml version="1.0" encoding="utf-8"?>
<p:tagLst xmlns:a="http://schemas.openxmlformats.org/drawingml/2006/main" xmlns:r="http://schemas.openxmlformats.org/officeDocument/2006/relationships" xmlns:p="http://schemas.openxmlformats.org/presentationml/2006/main">
  <p:tag name="TIMING" val="|3.2"/>
</p:tagLst>
</file>

<file path=ppt/tags/tag3.xml><?xml version="1.0" encoding="utf-8"?>
<p:tagLst xmlns:a="http://schemas.openxmlformats.org/drawingml/2006/main" xmlns:r="http://schemas.openxmlformats.org/officeDocument/2006/relationships" xmlns:p="http://schemas.openxmlformats.org/presentationml/2006/main">
  <p:tag name="TIMING" val="|0.6|2|2.4|1.8"/>
</p:tagLst>
</file>

<file path=ppt/tags/tag4.xml><?xml version="1.0" encoding="utf-8"?>
<p:tagLst xmlns:a="http://schemas.openxmlformats.org/drawingml/2006/main" xmlns:r="http://schemas.openxmlformats.org/officeDocument/2006/relationships" xmlns:p="http://schemas.openxmlformats.org/presentationml/2006/main">
  <p:tag name="TIMING" val="|0.7|5.9"/>
</p:tagLst>
</file>

<file path=ppt/tags/tag5.xml><?xml version="1.0" encoding="utf-8"?>
<p:tagLst xmlns:a="http://schemas.openxmlformats.org/drawingml/2006/main" xmlns:r="http://schemas.openxmlformats.org/officeDocument/2006/relationships" xmlns:p="http://schemas.openxmlformats.org/presentationml/2006/main">
  <p:tag name="TIMING" val="|3.5"/>
</p:tagLst>
</file>

<file path=ppt/tags/tag6.xml><?xml version="1.0" encoding="utf-8"?>
<p:tagLst xmlns:a="http://schemas.openxmlformats.org/drawingml/2006/main" xmlns:r="http://schemas.openxmlformats.org/officeDocument/2006/relationships" xmlns:p="http://schemas.openxmlformats.org/presentationml/2006/main">
  <p:tag name="TIMING" val="|2.5"/>
</p:tagLst>
</file>

<file path=ppt/tags/tag7.xml><?xml version="1.0" encoding="utf-8"?>
<p:tagLst xmlns:a="http://schemas.openxmlformats.org/drawingml/2006/main" xmlns:r="http://schemas.openxmlformats.org/officeDocument/2006/relationships" xmlns:p="http://schemas.openxmlformats.org/presentationml/2006/main">
  <p:tag name="TIMING" val="|1.3|2"/>
</p:tagLst>
</file>

<file path=ppt/tags/tag8.xml><?xml version="1.0" encoding="utf-8"?>
<p:tagLst xmlns:a="http://schemas.openxmlformats.org/drawingml/2006/main" xmlns:r="http://schemas.openxmlformats.org/officeDocument/2006/relationships" xmlns:p="http://schemas.openxmlformats.org/presentationml/2006/main">
  <p:tag name="TIMING" val="|2.4"/>
</p:tagLst>
</file>

<file path=ppt/tags/tag9.xml><?xml version="1.0" encoding="utf-8"?>
<p:tagLst xmlns:a="http://schemas.openxmlformats.org/drawingml/2006/main" xmlns:r="http://schemas.openxmlformats.org/officeDocument/2006/relationships" xmlns:p="http://schemas.openxmlformats.org/presentationml/2006/main">
  <p:tag name="TIMING" val="|10.5|37.8|19.3"/>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rma d'onda">
  <a:themeElements>
    <a:clrScheme name="Forma d'onda">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Forma d'onda">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orma d'onda">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Forma d'onda.thmx</Template>
  <TotalTime>1902</TotalTime>
  <Words>2267</Words>
  <Application>Microsoft Macintosh PowerPoint</Application>
  <PresentationFormat>Presentazione su schermo (4:3)</PresentationFormat>
  <Paragraphs>176</Paragraphs>
  <Slides>34</Slides>
  <Notes>1</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34</vt:i4>
      </vt:variant>
    </vt:vector>
  </HeadingPairs>
  <TitlesOfParts>
    <vt:vector size="40" baseType="lpstr">
      <vt:lpstr>Arial</vt:lpstr>
      <vt:lpstr>Calibri</vt:lpstr>
      <vt:lpstr>Candara</vt:lpstr>
      <vt:lpstr>Symbol</vt:lpstr>
      <vt:lpstr>Wingdings</vt:lpstr>
      <vt:lpstr>Forma d'onda</vt:lpstr>
      <vt:lpstr>____________________  GIURISDIZIONE IN MATERIA DI RAPPORTI DI FAMIGLIA ________________</vt:lpstr>
      <vt:lpstr>GIURISDIZIONE E DIRITTO INTERNAZIONALE PRIVATO DELLA FAMIGLIA</vt:lpstr>
      <vt:lpstr>FONTI RILEVANTI</vt:lpstr>
      <vt:lpstr>FONTI RILEVANTI</vt:lpstr>
      <vt:lpstr>FONTI RILEVANTI</vt:lpstr>
      <vt:lpstr>COORDINAMENTO DELLE FONTI</vt:lpstr>
      <vt:lpstr>COORDINAMENTO DELLE FONTI</vt:lpstr>
      <vt:lpstr>COORDINAMENTO DELLE FONTI</vt:lpstr>
      <vt:lpstr>IL REGOLAMENTO 1111/2019</vt:lpstr>
      <vt:lpstr>Presentazione standard di PowerPoint</vt:lpstr>
      <vt:lpstr>Presentazione standard di PowerPoint</vt:lpstr>
      <vt:lpstr>VERSO L’ABOLIZIONE DELL’EXEQUATUR</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HAL 9000</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riconoscimento di atti e provvedimenti stranieri concernenti il diritto al nome nell’ordinamento italiano </dc:title>
  <dc:creator>Giuseppe Sacco</dc:creator>
  <cp:lastModifiedBy>TONOLO SARA</cp:lastModifiedBy>
  <cp:revision>151</cp:revision>
  <cp:lastPrinted>2011-03-08T14:19:00Z</cp:lastPrinted>
  <dcterms:created xsi:type="dcterms:W3CDTF">2010-10-25T09:20:41Z</dcterms:created>
  <dcterms:modified xsi:type="dcterms:W3CDTF">2023-03-22T13:51:12Z</dcterms:modified>
</cp:coreProperties>
</file>