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  <p:sldId id="263" r:id="rId7"/>
    <p:sldId id="264" r:id="rId8"/>
    <p:sldId id="258" r:id="rId9"/>
    <p:sldId id="261" r:id="rId10"/>
    <p:sldId id="262" r:id="rId11"/>
    <p:sldId id="259" r:id="rId12"/>
    <p:sldId id="265" r:id="rId13"/>
    <p:sldId id="260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9549CE7-735C-4CC6-A7B0-9AE166992032}" type="datetimeFigureOut">
              <a:rPr lang="it-IT" smtClean="0"/>
              <a:t>22/03/2023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44AE5E-0E9A-4425-A057-A91439B56F7D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789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49CE7-735C-4CC6-A7B0-9AE166992032}" type="datetimeFigureOut">
              <a:rPr lang="it-IT" smtClean="0"/>
              <a:t>22/03/2023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AE5E-0E9A-4425-A057-A91439B56F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8860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49CE7-735C-4CC6-A7B0-9AE166992032}" type="datetimeFigureOut">
              <a:rPr lang="it-IT" smtClean="0"/>
              <a:t>22/03/2023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AE5E-0E9A-4425-A057-A91439B56F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5071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49CE7-735C-4CC6-A7B0-9AE166992032}" type="datetimeFigureOut">
              <a:rPr lang="it-IT" smtClean="0"/>
              <a:t>22/03/2023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AE5E-0E9A-4425-A057-A91439B56F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4471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49CE7-735C-4CC6-A7B0-9AE166992032}" type="datetimeFigureOut">
              <a:rPr lang="it-IT" smtClean="0"/>
              <a:t>22/03/2023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AE5E-0E9A-4425-A057-A91439B56F7D}" type="slidenum">
              <a:rPr lang="it-IT" smtClean="0"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010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49CE7-735C-4CC6-A7B0-9AE166992032}" type="datetimeFigureOut">
              <a:rPr lang="it-IT" smtClean="0"/>
              <a:t>22/03/2023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AE5E-0E9A-4425-A057-A91439B56F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3114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49CE7-735C-4CC6-A7B0-9AE166992032}" type="datetimeFigureOut">
              <a:rPr lang="it-IT" smtClean="0"/>
              <a:t>22/03/2023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AE5E-0E9A-4425-A057-A91439B56F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8425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49CE7-735C-4CC6-A7B0-9AE166992032}" type="datetimeFigureOut">
              <a:rPr lang="it-IT" smtClean="0"/>
              <a:t>22/03/2023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AE5E-0E9A-4425-A057-A91439B56F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4339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49CE7-735C-4CC6-A7B0-9AE166992032}" type="datetimeFigureOut">
              <a:rPr lang="it-IT" smtClean="0"/>
              <a:t>22/03/2023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AE5E-0E9A-4425-A057-A91439B56F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1584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49CE7-735C-4CC6-A7B0-9AE166992032}" type="datetimeFigureOut">
              <a:rPr lang="it-IT" smtClean="0"/>
              <a:t>22/03/2023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AE5E-0E9A-4425-A057-A91439B56F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2372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49CE7-735C-4CC6-A7B0-9AE166992032}" type="datetimeFigureOut">
              <a:rPr lang="it-IT" smtClean="0"/>
              <a:t>22/03/2023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AE5E-0E9A-4425-A057-A91439B56F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3868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29549CE7-735C-4CC6-A7B0-9AE166992032}" type="datetimeFigureOut">
              <a:rPr lang="it-IT" smtClean="0"/>
              <a:t>22/03/2023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0C44AE5E-0E9A-4425-A057-A91439B56F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172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3600">
                <a:latin typeface="Palatino Linotype" panose="02040502050505030304" pitchFamily="18" charset="0"/>
              </a:rPr>
              <a:t>Retorica e comunicazione nella letteratura latina</a:t>
            </a:r>
            <a:br>
              <a:rPr lang="it-IT" sz="3600"/>
            </a:br>
            <a:br>
              <a:rPr lang="it-IT" sz="3600"/>
            </a:br>
            <a:r>
              <a:rPr lang="it-IT" sz="2400">
                <a:latin typeface="Palatino Linotype" panose="02040502050505030304" pitchFamily="18" charset="0"/>
              </a:rPr>
              <a:t>docente: Marco Fernandelli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2400">
                <a:solidFill>
                  <a:schemeClr val="accent2">
                    <a:lumMod val="75000"/>
                  </a:schemeClr>
                </a:solidFill>
              </a:rPr>
              <a:t>mfernandelli@units.it</a:t>
            </a:r>
          </a:p>
        </p:txBody>
      </p:sp>
    </p:spTree>
    <p:extLst>
      <p:ext uri="{BB962C8B-B14F-4D97-AF65-F5344CB8AC3E}">
        <p14:creationId xmlns:p14="http://schemas.microsoft.com/office/powerpoint/2010/main" val="313991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La tenzone tra Dante e Forese Donati e lo stile comico - WeSchoo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413" y="1489937"/>
            <a:ext cx="4088267" cy="370908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 txBox="1"/>
          <p:nvPr/>
        </p:nvSpPr>
        <p:spPr>
          <a:xfrm>
            <a:off x="2495413" y="885473"/>
            <a:ext cx="1952586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it-IT" sz="2400" b="1" i="1">
                <a:solidFill>
                  <a:srgbClr val="00B0F0"/>
                </a:solidFill>
                <a:latin typeface="Palatino Linotype"/>
              </a:rPr>
              <a:t>Rota </a:t>
            </a:r>
            <a:r>
              <a:rPr lang="it-IT" sz="2400" b="1" i="1" err="1">
                <a:solidFill>
                  <a:srgbClr val="00B0F0"/>
                </a:solidFill>
                <a:latin typeface="Palatino Linotype"/>
              </a:rPr>
              <a:t>Vergilii</a:t>
            </a:r>
            <a:endParaRPr lang="it-IT" sz="2400" b="1" i="1">
              <a:solidFill>
                <a:srgbClr val="00B0F0"/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152342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125994" y="2442754"/>
            <a:ext cx="2307042" cy="95410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endParaRPr lang="it-IT" sz="3200">
              <a:latin typeface="Palatino Linotype" panose="02040502050505030304" pitchFamily="18" charset="0"/>
            </a:endParaRPr>
          </a:p>
          <a:p>
            <a:pPr algn="ctr"/>
            <a:r>
              <a:rPr lang="it-IT" sz="2400" i="1">
                <a:latin typeface="Palatino Linotype" panose="02040502050505030304" pitchFamily="18" charset="0"/>
              </a:rPr>
              <a:t>Orator</a:t>
            </a:r>
            <a:r>
              <a:rPr lang="it-IT" sz="2400">
                <a:latin typeface="Palatino Linotype" panose="02040502050505030304" pitchFamily="18" charset="0"/>
              </a:rPr>
              <a:t>, i tre stili</a:t>
            </a:r>
          </a:p>
        </p:txBody>
      </p:sp>
    </p:spTree>
    <p:extLst>
      <p:ext uri="{BB962C8B-B14F-4D97-AF65-F5344CB8AC3E}">
        <p14:creationId xmlns:p14="http://schemas.microsoft.com/office/powerpoint/2010/main" val="1928582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63" r="35217"/>
          <a:stretch/>
        </p:blipFill>
        <p:spPr>
          <a:xfrm rot="5400000">
            <a:off x="3823753" y="2563439"/>
            <a:ext cx="3370220" cy="4696393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19" r="8713"/>
          <a:stretch/>
        </p:blipFill>
        <p:spPr>
          <a:xfrm rot="5400000">
            <a:off x="4016416" y="-542240"/>
            <a:ext cx="2984893" cy="469639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13953" y="862149"/>
            <a:ext cx="168828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cap="small">
                <a:solidFill>
                  <a:srgbClr val="002060"/>
                </a:solidFill>
                <a:latin typeface="Palatino Linotype" panose="02040502050505030304" pitchFamily="18" charset="0"/>
              </a:rPr>
              <a:t>Cicerone</a:t>
            </a:r>
          </a:p>
          <a:p>
            <a:r>
              <a:rPr lang="it-IT" i="1" cap="small">
                <a:solidFill>
                  <a:srgbClr val="002060"/>
                </a:solidFill>
                <a:latin typeface="Palatino Linotype" panose="02040502050505030304" pitchFamily="18" charset="0"/>
              </a:rPr>
              <a:t>Orator </a:t>
            </a:r>
            <a:r>
              <a:rPr lang="it-IT" cap="small">
                <a:solidFill>
                  <a:srgbClr val="002060"/>
                </a:solidFill>
                <a:latin typeface="Palatino Linotype" panose="02040502050505030304" pitchFamily="18" charset="0"/>
              </a:rPr>
              <a:t>69-71</a:t>
            </a:r>
          </a:p>
          <a:p>
            <a:r>
              <a:rPr lang="it-IT" sz="1600" cap="small">
                <a:solidFill>
                  <a:srgbClr val="002060"/>
                </a:solidFill>
                <a:latin typeface="Palatino Linotype" panose="02040502050505030304" pitchFamily="18" charset="0"/>
              </a:rPr>
              <a:t>(</a:t>
            </a:r>
            <a:r>
              <a:rPr lang="it-IT" sz="1600">
                <a:solidFill>
                  <a:srgbClr val="002060"/>
                </a:solidFill>
                <a:latin typeface="Palatino Linotype" panose="02040502050505030304" pitchFamily="18" charset="0"/>
              </a:rPr>
              <a:t>trad.  G.Norcio</a:t>
            </a:r>
            <a:r>
              <a:rPr lang="it-IT" sz="1600" cap="small">
                <a:solidFill>
                  <a:srgbClr val="002060"/>
                </a:solidFill>
                <a:latin typeface="Palatino Linotype" panose="0204050205050503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12969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61258" y="1077405"/>
            <a:ext cx="8438605" cy="55707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it-IT" sz="1600" b="1">
                <a:latin typeface="Palatino Linotype"/>
              </a:rPr>
              <a:t>[69] </a:t>
            </a:r>
            <a:r>
              <a:rPr lang="it-IT" sz="1600" err="1">
                <a:latin typeface="Palatino Linotype"/>
              </a:rPr>
              <a:t>Erit</a:t>
            </a:r>
            <a:r>
              <a:rPr lang="it-IT" sz="1600">
                <a:latin typeface="Palatino Linotype"/>
              </a:rPr>
              <a:t> </a:t>
            </a:r>
            <a:r>
              <a:rPr lang="it-IT" sz="1600" err="1">
                <a:latin typeface="Palatino Linotype"/>
              </a:rPr>
              <a:t>igitur</a:t>
            </a:r>
            <a:r>
              <a:rPr lang="it-IT" sz="1600">
                <a:latin typeface="Palatino Linotype"/>
              </a:rPr>
              <a:t> </a:t>
            </a:r>
            <a:r>
              <a:rPr lang="it-IT" sz="1600" cap="small" err="1">
                <a:latin typeface="Palatino Linotype"/>
              </a:rPr>
              <a:t>eloquens</a:t>
            </a:r>
            <a:r>
              <a:rPr lang="it-IT" sz="1600">
                <a:latin typeface="Palatino Linotype"/>
              </a:rPr>
              <a:t>—</a:t>
            </a:r>
            <a:r>
              <a:rPr lang="it-IT" sz="1600" err="1">
                <a:latin typeface="Palatino Linotype"/>
              </a:rPr>
              <a:t>hunc</a:t>
            </a:r>
            <a:r>
              <a:rPr lang="it-IT" sz="1600">
                <a:latin typeface="Palatino Linotype"/>
              </a:rPr>
              <a:t> </a:t>
            </a:r>
            <a:r>
              <a:rPr lang="it-IT" sz="1600" err="1">
                <a:latin typeface="Palatino Linotype"/>
              </a:rPr>
              <a:t>enim</a:t>
            </a:r>
            <a:r>
              <a:rPr lang="it-IT" sz="1600">
                <a:latin typeface="Palatino Linotype"/>
              </a:rPr>
              <a:t> </a:t>
            </a:r>
            <a:r>
              <a:rPr lang="it-IT" sz="1600" err="1">
                <a:latin typeface="Palatino Linotype"/>
              </a:rPr>
              <a:t>auctore</a:t>
            </a:r>
            <a:r>
              <a:rPr lang="it-IT" sz="1600">
                <a:latin typeface="Palatino Linotype"/>
              </a:rPr>
              <a:t> Antonio </a:t>
            </a:r>
            <a:r>
              <a:rPr lang="it-IT" sz="1600" err="1">
                <a:latin typeface="Palatino Linotype"/>
              </a:rPr>
              <a:t>quaerimus</a:t>
            </a:r>
            <a:r>
              <a:rPr lang="it-IT" sz="1600">
                <a:latin typeface="Palatino Linotype"/>
              </a:rPr>
              <a:t>—</a:t>
            </a:r>
            <a:r>
              <a:rPr lang="it-IT" sz="1600" err="1">
                <a:latin typeface="Palatino Linotype"/>
              </a:rPr>
              <a:t>is</a:t>
            </a:r>
            <a:r>
              <a:rPr lang="it-IT" sz="1600">
                <a:latin typeface="Palatino Linotype"/>
              </a:rPr>
              <a:t> qui in foro </a:t>
            </a:r>
            <a:r>
              <a:rPr lang="it-IT" sz="1600" err="1">
                <a:latin typeface="Palatino Linotype"/>
              </a:rPr>
              <a:t>causisque</a:t>
            </a:r>
            <a:r>
              <a:rPr lang="it-IT" sz="1600">
                <a:latin typeface="Palatino Linotype"/>
              </a:rPr>
              <a:t> </a:t>
            </a:r>
            <a:r>
              <a:rPr lang="it-IT" sz="1600" err="1">
                <a:latin typeface="Palatino Linotype"/>
              </a:rPr>
              <a:t>civilibus</a:t>
            </a:r>
            <a:r>
              <a:rPr lang="it-IT" sz="1600">
                <a:latin typeface="Palatino Linotype"/>
              </a:rPr>
              <a:t> ita </a:t>
            </a:r>
            <a:r>
              <a:rPr lang="it-IT" sz="1600" err="1">
                <a:latin typeface="Palatino Linotype"/>
              </a:rPr>
              <a:t>dicet</a:t>
            </a:r>
            <a:r>
              <a:rPr lang="it-IT" sz="1600">
                <a:latin typeface="Palatino Linotype"/>
              </a:rPr>
              <a:t>, ut </a:t>
            </a:r>
            <a:r>
              <a:rPr lang="it-IT" sz="1600" err="1">
                <a:solidFill>
                  <a:srgbClr val="0070C0"/>
                </a:solidFill>
                <a:latin typeface="Palatino Linotype"/>
              </a:rPr>
              <a:t>probet</a:t>
            </a:r>
            <a:r>
              <a:rPr lang="it-IT" sz="1600">
                <a:latin typeface="Palatino Linotype"/>
              </a:rPr>
              <a:t>, ut </a:t>
            </a:r>
            <a:r>
              <a:rPr lang="it-IT" sz="1600" err="1">
                <a:solidFill>
                  <a:srgbClr val="0070C0"/>
                </a:solidFill>
                <a:latin typeface="Palatino Linotype"/>
              </a:rPr>
              <a:t>delectet</a:t>
            </a:r>
            <a:r>
              <a:rPr lang="it-IT" sz="1600">
                <a:latin typeface="Palatino Linotype"/>
              </a:rPr>
              <a:t>, ut </a:t>
            </a:r>
            <a:r>
              <a:rPr lang="it-IT" sz="1600" err="1">
                <a:solidFill>
                  <a:srgbClr val="0070C0"/>
                </a:solidFill>
                <a:latin typeface="Palatino Linotype"/>
              </a:rPr>
              <a:t>flectat</a:t>
            </a:r>
            <a:r>
              <a:rPr lang="it-IT" sz="1600">
                <a:latin typeface="Palatino Linotype"/>
              </a:rPr>
              <a:t>. </a:t>
            </a:r>
            <a:r>
              <a:rPr lang="it-IT" sz="1600" err="1">
                <a:latin typeface="Palatino Linotype"/>
              </a:rPr>
              <a:t>Probare</a:t>
            </a:r>
            <a:r>
              <a:rPr lang="it-IT" sz="1600">
                <a:latin typeface="Palatino Linotype"/>
              </a:rPr>
              <a:t> </a:t>
            </a:r>
            <a:r>
              <a:rPr lang="it-IT" sz="1600" b="1" err="1">
                <a:solidFill>
                  <a:srgbClr val="00B050"/>
                </a:solidFill>
                <a:latin typeface="Palatino Linotype"/>
              </a:rPr>
              <a:t>necessitatis</a:t>
            </a:r>
            <a:r>
              <a:rPr lang="it-IT" sz="1600">
                <a:latin typeface="Palatino Linotype"/>
              </a:rPr>
              <a:t> est, </a:t>
            </a:r>
            <a:r>
              <a:rPr lang="it-IT" sz="1600" err="1">
                <a:latin typeface="Palatino Linotype"/>
              </a:rPr>
              <a:t>delectare</a:t>
            </a:r>
            <a:r>
              <a:rPr lang="it-IT" sz="1600">
                <a:latin typeface="Palatino Linotype"/>
              </a:rPr>
              <a:t> </a:t>
            </a:r>
            <a:r>
              <a:rPr lang="it-IT" sz="1600" b="1" err="1">
                <a:solidFill>
                  <a:srgbClr val="00B050"/>
                </a:solidFill>
                <a:latin typeface="Palatino Linotype"/>
              </a:rPr>
              <a:t>suavitatis</a:t>
            </a:r>
            <a:r>
              <a:rPr lang="it-IT" sz="1600">
                <a:latin typeface="Palatino Linotype"/>
              </a:rPr>
              <a:t>, </a:t>
            </a:r>
            <a:r>
              <a:rPr lang="it-IT" sz="1600" err="1">
                <a:latin typeface="Palatino Linotype"/>
              </a:rPr>
              <a:t>flectere</a:t>
            </a:r>
            <a:r>
              <a:rPr lang="it-IT" sz="1600">
                <a:latin typeface="Palatino Linotype"/>
              </a:rPr>
              <a:t> </a:t>
            </a:r>
            <a:r>
              <a:rPr lang="it-IT" sz="1600" b="1" err="1">
                <a:solidFill>
                  <a:srgbClr val="00B050"/>
                </a:solidFill>
                <a:latin typeface="Palatino Linotype"/>
              </a:rPr>
              <a:t>victoriae</a:t>
            </a:r>
            <a:r>
              <a:rPr lang="it-IT" sz="1600">
                <a:latin typeface="Palatino Linotype"/>
              </a:rPr>
              <a:t>: </a:t>
            </a:r>
            <a:r>
              <a:rPr lang="it-IT" sz="1600" err="1">
                <a:latin typeface="Palatino Linotype"/>
              </a:rPr>
              <a:t>nam</a:t>
            </a:r>
            <a:r>
              <a:rPr lang="it-IT" sz="1600">
                <a:latin typeface="Palatino Linotype"/>
              </a:rPr>
              <a:t> id unum ex omnibus ad </a:t>
            </a:r>
            <a:r>
              <a:rPr lang="it-IT" sz="1600" err="1">
                <a:latin typeface="Palatino Linotype"/>
              </a:rPr>
              <a:t>obtinendas</a:t>
            </a:r>
            <a:r>
              <a:rPr lang="it-IT" sz="1600">
                <a:latin typeface="Palatino Linotype"/>
              </a:rPr>
              <a:t> </a:t>
            </a:r>
            <a:r>
              <a:rPr lang="it-IT" sz="1600" err="1">
                <a:latin typeface="Palatino Linotype"/>
              </a:rPr>
              <a:t>causas</a:t>
            </a:r>
            <a:r>
              <a:rPr lang="it-IT" sz="1600">
                <a:latin typeface="Palatino Linotype"/>
              </a:rPr>
              <a:t> </a:t>
            </a:r>
            <a:r>
              <a:rPr lang="it-IT" sz="1600" err="1">
                <a:latin typeface="Palatino Linotype"/>
              </a:rPr>
              <a:t>potest</a:t>
            </a:r>
            <a:r>
              <a:rPr lang="it-IT" sz="1600">
                <a:latin typeface="Palatino Linotype"/>
              </a:rPr>
              <a:t> </a:t>
            </a:r>
            <a:r>
              <a:rPr lang="it-IT" sz="1600" err="1">
                <a:latin typeface="Palatino Linotype"/>
              </a:rPr>
              <a:t>plurimum</a:t>
            </a:r>
            <a:r>
              <a:rPr lang="it-IT" sz="1600">
                <a:latin typeface="Palatino Linotype"/>
              </a:rPr>
              <a:t>. Sed </a:t>
            </a:r>
            <a:r>
              <a:rPr lang="it-IT" sz="1600" err="1">
                <a:latin typeface="Palatino Linotype"/>
              </a:rPr>
              <a:t>quot</a:t>
            </a:r>
            <a:r>
              <a:rPr lang="it-IT" sz="1600">
                <a:latin typeface="Palatino Linotype"/>
              </a:rPr>
              <a:t> </a:t>
            </a:r>
            <a:r>
              <a:rPr lang="it-IT" sz="1600">
                <a:solidFill>
                  <a:srgbClr val="0070C0"/>
                </a:solidFill>
                <a:latin typeface="Palatino Linotype"/>
              </a:rPr>
              <a:t>officia </a:t>
            </a:r>
            <a:r>
              <a:rPr lang="it-IT" sz="1600" err="1">
                <a:solidFill>
                  <a:srgbClr val="0070C0"/>
                </a:solidFill>
                <a:latin typeface="Palatino Linotype"/>
              </a:rPr>
              <a:t>oratoris</a:t>
            </a:r>
            <a:r>
              <a:rPr lang="it-IT" sz="1600">
                <a:latin typeface="Palatino Linotype"/>
              </a:rPr>
              <a:t>, tot </a:t>
            </a:r>
            <a:r>
              <a:rPr lang="it-IT" sz="1600" err="1">
                <a:latin typeface="Palatino Linotype"/>
              </a:rPr>
              <a:t>sunt</a:t>
            </a:r>
            <a:r>
              <a:rPr lang="it-IT" sz="1600">
                <a:latin typeface="Palatino Linotype"/>
              </a:rPr>
              <a:t> </a:t>
            </a:r>
            <a:r>
              <a:rPr lang="it-IT" sz="1600">
                <a:solidFill>
                  <a:srgbClr val="0070C0"/>
                </a:solidFill>
                <a:latin typeface="Palatino Linotype"/>
              </a:rPr>
              <a:t>genera </a:t>
            </a:r>
            <a:r>
              <a:rPr lang="it-IT" sz="1600" err="1">
                <a:solidFill>
                  <a:srgbClr val="0070C0"/>
                </a:solidFill>
                <a:latin typeface="Palatino Linotype"/>
              </a:rPr>
              <a:t>dicendi</a:t>
            </a:r>
            <a:r>
              <a:rPr lang="it-IT" sz="1600">
                <a:latin typeface="Palatino Linotype"/>
              </a:rPr>
              <a:t>: </a:t>
            </a:r>
            <a:r>
              <a:rPr lang="it-IT" sz="1600" err="1">
                <a:solidFill>
                  <a:srgbClr val="0070C0"/>
                </a:solidFill>
                <a:latin typeface="Palatino Linotype"/>
              </a:rPr>
              <a:t>subtile</a:t>
            </a:r>
            <a:r>
              <a:rPr lang="it-IT" sz="1600">
                <a:solidFill>
                  <a:srgbClr val="0070C0"/>
                </a:solidFill>
                <a:latin typeface="Palatino Linotype"/>
              </a:rPr>
              <a:t> in probando, </a:t>
            </a:r>
            <a:r>
              <a:rPr lang="it-IT" sz="1600" err="1">
                <a:solidFill>
                  <a:srgbClr val="0070C0"/>
                </a:solidFill>
                <a:latin typeface="Palatino Linotype"/>
              </a:rPr>
              <a:t>modicum</a:t>
            </a:r>
            <a:r>
              <a:rPr lang="it-IT" sz="1600">
                <a:solidFill>
                  <a:srgbClr val="0070C0"/>
                </a:solidFill>
                <a:latin typeface="Palatino Linotype"/>
              </a:rPr>
              <a:t> in </a:t>
            </a:r>
            <a:r>
              <a:rPr lang="it-IT" sz="1600" err="1">
                <a:solidFill>
                  <a:srgbClr val="0070C0"/>
                </a:solidFill>
                <a:latin typeface="Palatino Linotype"/>
              </a:rPr>
              <a:t>delectando</a:t>
            </a:r>
            <a:r>
              <a:rPr lang="it-IT" sz="1600">
                <a:solidFill>
                  <a:srgbClr val="0070C0"/>
                </a:solidFill>
                <a:latin typeface="Palatino Linotype"/>
              </a:rPr>
              <a:t>, </a:t>
            </a:r>
            <a:r>
              <a:rPr lang="it-IT" sz="1600" err="1">
                <a:solidFill>
                  <a:srgbClr val="0070C0"/>
                </a:solidFill>
                <a:latin typeface="Palatino Linotype"/>
              </a:rPr>
              <a:t>vehemens</a:t>
            </a:r>
            <a:r>
              <a:rPr lang="it-IT" sz="1600">
                <a:solidFill>
                  <a:srgbClr val="0070C0"/>
                </a:solidFill>
                <a:latin typeface="Palatino Linotype"/>
              </a:rPr>
              <a:t> in </a:t>
            </a:r>
            <a:r>
              <a:rPr lang="it-IT" sz="1600" err="1">
                <a:solidFill>
                  <a:srgbClr val="0070C0"/>
                </a:solidFill>
                <a:latin typeface="Palatino Linotype"/>
              </a:rPr>
              <a:t>flectendo</a:t>
            </a:r>
            <a:r>
              <a:rPr lang="it-IT" sz="1600">
                <a:latin typeface="Palatino Linotype"/>
              </a:rPr>
              <a:t>; in quo uno vis omnis </a:t>
            </a:r>
            <a:r>
              <a:rPr lang="it-IT" sz="1600" err="1">
                <a:latin typeface="Palatino Linotype"/>
              </a:rPr>
              <a:t>oratoris</a:t>
            </a:r>
            <a:r>
              <a:rPr lang="it-IT" sz="1600">
                <a:latin typeface="Palatino Linotype"/>
              </a:rPr>
              <a:t> est.</a:t>
            </a:r>
            <a:endParaRPr lang="it-IT">
              <a:latin typeface="Corbel" panose="020B0503020204020204"/>
            </a:endParaRPr>
          </a:p>
          <a:p>
            <a:pPr algn="just"/>
            <a:endParaRPr lang="it-IT"/>
          </a:p>
          <a:p>
            <a:pPr algn="just"/>
            <a:r>
              <a:rPr lang="it-IT" sz="1600" b="1">
                <a:latin typeface="Palatino Linotype"/>
              </a:rPr>
              <a:t>[70]</a:t>
            </a:r>
            <a:r>
              <a:rPr lang="it-IT" sz="1600">
                <a:latin typeface="Palatino Linotype"/>
              </a:rPr>
              <a:t>Magni </a:t>
            </a:r>
            <a:r>
              <a:rPr lang="it-IT" sz="1600" err="1">
                <a:latin typeface="Palatino Linotype"/>
              </a:rPr>
              <a:t>igitur</a:t>
            </a:r>
            <a:r>
              <a:rPr lang="it-IT" sz="1600">
                <a:latin typeface="Palatino Linotype"/>
              </a:rPr>
              <a:t> </a:t>
            </a:r>
            <a:r>
              <a:rPr lang="it-IT" sz="1600" cap="small" err="1">
                <a:latin typeface="Palatino Linotype"/>
              </a:rPr>
              <a:t>iudici</a:t>
            </a:r>
            <a:r>
              <a:rPr lang="it-IT" sz="1600">
                <a:latin typeface="Palatino Linotype"/>
              </a:rPr>
              <a:t>, </a:t>
            </a:r>
            <a:r>
              <a:rPr lang="it-IT" sz="1600" err="1">
                <a:latin typeface="Palatino Linotype"/>
              </a:rPr>
              <a:t>summae</a:t>
            </a:r>
            <a:r>
              <a:rPr lang="it-IT" sz="1600">
                <a:latin typeface="Palatino Linotype"/>
              </a:rPr>
              <a:t> </a:t>
            </a:r>
            <a:r>
              <a:rPr lang="it-IT" sz="1600" err="1">
                <a:latin typeface="Palatino Linotype"/>
              </a:rPr>
              <a:t>etiam</a:t>
            </a:r>
            <a:r>
              <a:rPr lang="it-IT" sz="1600">
                <a:latin typeface="Palatino Linotype"/>
              </a:rPr>
              <a:t> </a:t>
            </a:r>
            <a:r>
              <a:rPr lang="it-IT" sz="1600" cap="small" err="1">
                <a:latin typeface="Palatino Linotype"/>
              </a:rPr>
              <a:t>facultatis</a:t>
            </a:r>
            <a:r>
              <a:rPr lang="it-IT" sz="1600">
                <a:latin typeface="Palatino Linotype"/>
              </a:rPr>
              <a:t> esse </a:t>
            </a:r>
            <a:r>
              <a:rPr lang="it-IT" sz="1600" err="1">
                <a:latin typeface="Palatino Linotype"/>
              </a:rPr>
              <a:t>debebit</a:t>
            </a:r>
            <a:r>
              <a:rPr lang="it-IT" sz="1600">
                <a:latin typeface="Palatino Linotype"/>
              </a:rPr>
              <a:t> </a:t>
            </a:r>
            <a:r>
              <a:rPr lang="it-IT" sz="1600">
                <a:solidFill>
                  <a:srgbClr val="0070C0"/>
                </a:solidFill>
                <a:latin typeface="Palatino Linotype"/>
              </a:rPr>
              <a:t>moderator</a:t>
            </a:r>
            <a:r>
              <a:rPr lang="it-IT" sz="1600">
                <a:latin typeface="Palatino Linotype"/>
              </a:rPr>
              <a:t> </a:t>
            </a:r>
            <a:r>
              <a:rPr lang="it-IT" sz="1600" err="1">
                <a:latin typeface="Palatino Linotype"/>
              </a:rPr>
              <a:t>ille</a:t>
            </a:r>
            <a:r>
              <a:rPr lang="it-IT" sz="1600">
                <a:latin typeface="Palatino Linotype"/>
              </a:rPr>
              <a:t> et quasi </a:t>
            </a:r>
            <a:r>
              <a:rPr lang="it-IT" sz="1600">
                <a:solidFill>
                  <a:srgbClr val="0070C0"/>
                </a:solidFill>
                <a:latin typeface="Palatino Linotype"/>
              </a:rPr>
              <a:t>temperator</a:t>
            </a:r>
            <a:r>
              <a:rPr lang="it-IT" sz="1600">
                <a:latin typeface="Palatino Linotype"/>
              </a:rPr>
              <a:t> </a:t>
            </a:r>
            <a:r>
              <a:rPr lang="it-IT" sz="1600" err="1">
                <a:latin typeface="Palatino Linotype"/>
              </a:rPr>
              <a:t>huius</a:t>
            </a:r>
            <a:r>
              <a:rPr lang="it-IT" sz="1600">
                <a:latin typeface="Palatino Linotype"/>
              </a:rPr>
              <a:t> </a:t>
            </a:r>
            <a:r>
              <a:rPr lang="it-IT" sz="1600" err="1">
                <a:solidFill>
                  <a:srgbClr val="0070C0"/>
                </a:solidFill>
                <a:latin typeface="Palatino Linotype"/>
              </a:rPr>
              <a:t>tripertitae</a:t>
            </a:r>
            <a:r>
              <a:rPr lang="it-IT" sz="1600">
                <a:solidFill>
                  <a:srgbClr val="0070C0"/>
                </a:solidFill>
                <a:latin typeface="Palatino Linotype"/>
              </a:rPr>
              <a:t> </a:t>
            </a:r>
            <a:r>
              <a:rPr lang="it-IT" sz="1600" err="1">
                <a:solidFill>
                  <a:srgbClr val="0070C0"/>
                </a:solidFill>
                <a:latin typeface="Palatino Linotype"/>
              </a:rPr>
              <a:t>varietatis</a:t>
            </a:r>
            <a:r>
              <a:rPr lang="it-IT" sz="1600">
                <a:latin typeface="Palatino Linotype"/>
              </a:rPr>
              <a:t>; </a:t>
            </a:r>
            <a:r>
              <a:rPr lang="it-IT" sz="1600" err="1">
                <a:latin typeface="Palatino Linotype"/>
              </a:rPr>
              <a:t>nam</a:t>
            </a:r>
            <a:r>
              <a:rPr lang="it-IT" sz="1600">
                <a:latin typeface="Palatino Linotype"/>
              </a:rPr>
              <a:t> et </a:t>
            </a:r>
            <a:r>
              <a:rPr lang="it-IT" sz="1600" err="1">
                <a:latin typeface="Palatino Linotype"/>
              </a:rPr>
              <a:t>iudicabit</a:t>
            </a:r>
            <a:r>
              <a:rPr lang="it-IT" sz="1600">
                <a:latin typeface="Palatino Linotype"/>
              </a:rPr>
              <a:t> quid </a:t>
            </a:r>
            <a:r>
              <a:rPr lang="it-IT" sz="1600" err="1">
                <a:latin typeface="Palatino Linotype"/>
              </a:rPr>
              <a:t>cuique</a:t>
            </a:r>
            <a:r>
              <a:rPr lang="it-IT" sz="1600">
                <a:latin typeface="Palatino Linotype"/>
              </a:rPr>
              <a:t> opus </a:t>
            </a:r>
            <a:r>
              <a:rPr lang="it-IT" sz="1600" err="1">
                <a:latin typeface="Palatino Linotype"/>
              </a:rPr>
              <a:t>sit</a:t>
            </a:r>
            <a:r>
              <a:rPr lang="it-IT" sz="1600">
                <a:latin typeface="Palatino Linotype"/>
              </a:rPr>
              <a:t> et </a:t>
            </a:r>
            <a:r>
              <a:rPr lang="it-IT" sz="1600" err="1">
                <a:latin typeface="Palatino Linotype"/>
              </a:rPr>
              <a:t>poterit</a:t>
            </a:r>
            <a:r>
              <a:rPr lang="it-IT" sz="1600">
                <a:latin typeface="Palatino Linotype"/>
              </a:rPr>
              <a:t> </a:t>
            </a:r>
            <a:r>
              <a:rPr lang="it-IT" sz="1600" err="1">
                <a:latin typeface="Palatino Linotype"/>
              </a:rPr>
              <a:t>quocumque</a:t>
            </a:r>
            <a:r>
              <a:rPr lang="it-IT" sz="1600">
                <a:latin typeface="Palatino Linotype"/>
              </a:rPr>
              <a:t> modo </a:t>
            </a:r>
            <a:r>
              <a:rPr lang="it-IT" sz="1600" err="1">
                <a:latin typeface="Palatino Linotype"/>
              </a:rPr>
              <a:t>postulabit</a:t>
            </a:r>
            <a:r>
              <a:rPr lang="it-IT" sz="1600">
                <a:latin typeface="Palatino Linotype"/>
              </a:rPr>
              <a:t> causa </a:t>
            </a:r>
            <a:r>
              <a:rPr lang="it-IT" sz="1600" err="1">
                <a:latin typeface="Palatino Linotype"/>
              </a:rPr>
              <a:t>dicere</a:t>
            </a:r>
            <a:r>
              <a:rPr lang="it-IT" sz="1600">
                <a:latin typeface="Palatino Linotype"/>
              </a:rPr>
              <a:t>. </a:t>
            </a:r>
            <a:endParaRPr lang="it-IT"/>
          </a:p>
          <a:p>
            <a:pPr algn="just"/>
            <a:r>
              <a:rPr lang="it-IT" sz="1600">
                <a:latin typeface="Palatino Linotype"/>
              </a:rPr>
              <a:t>Sed est </a:t>
            </a:r>
            <a:r>
              <a:rPr lang="it-IT" sz="1600" err="1">
                <a:latin typeface="Palatino Linotype"/>
              </a:rPr>
              <a:t>eloquentiae</a:t>
            </a:r>
            <a:r>
              <a:rPr lang="it-IT" sz="1600">
                <a:latin typeface="Palatino Linotype"/>
              </a:rPr>
              <a:t> </a:t>
            </a:r>
            <a:r>
              <a:rPr lang="it-IT" sz="1600" err="1">
                <a:latin typeface="Palatino Linotype"/>
              </a:rPr>
              <a:t>sicut</a:t>
            </a:r>
            <a:r>
              <a:rPr lang="it-IT" sz="1600">
                <a:latin typeface="Palatino Linotype"/>
              </a:rPr>
              <a:t> </a:t>
            </a:r>
            <a:r>
              <a:rPr lang="it-IT" sz="1600" err="1">
                <a:latin typeface="Palatino Linotype"/>
              </a:rPr>
              <a:t>reliquarum</a:t>
            </a:r>
            <a:r>
              <a:rPr lang="it-IT" sz="1600">
                <a:latin typeface="Palatino Linotype"/>
              </a:rPr>
              <a:t> rerum </a:t>
            </a:r>
            <a:r>
              <a:rPr lang="it-IT" sz="1600" err="1">
                <a:latin typeface="Palatino Linotype"/>
              </a:rPr>
              <a:t>fundamentum</a:t>
            </a:r>
            <a:r>
              <a:rPr lang="it-IT" sz="1600">
                <a:latin typeface="Palatino Linotype"/>
              </a:rPr>
              <a:t> </a:t>
            </a:r>
            <a:r>
              <a:rPr lang="it-IT" sz="1600" cap="small" err="1">
                <a:latin typeface="Palatino Linotype"/>
              </a:rPr>
              <a:t>sapientia</a:t>
            </a:r>
            <a:r>
              <a:rPr lang="it-IT" sz="1600">
                <a:latin typeface="Palatino Linotype"/>
              </a:rPr>
              <a:t>. </a:t>
            </a:r>
            <a:r>
              <a:rPr lang="it-IT" sz="1600" err="1">
                <a:latin typeface="Palatino Linotype"/>
              </a:rPr>
              <a:t>Vt</a:t>
            </a:r>
            <a:r>
              <a:rPr lang="it-IT" sz="1600">
                <a:latin typeface="Palatino Linotype"/>
              </a:rPr>
              <a:t> </a:t>
            </a:r>
            <a:r>
              <a:rPr lang="it-IT" sz="1600" err="1">
                <a:latin typeface="Palatino Linotype"/>
              </a:rPr>
              <a:t>enim</a:t>
            </a:r>
            <a:r>
              <a:rPr lang="it-IT" sz="1600">
                <a:latin typeface="Palatino Linotype"/>
              </a:rPr>
              <a:t> in vita sic in </a:t>
            </a:r>
            <a:r>
              <a:rPr lang="it-IT" sz="1600" err="1">
                <a:latin typeface="Palatino Linotype"/>
              </a:rPr>
              <a:t>oratione</a:t>
            </a:r>
            <a:r>
              <a:rPr lang="it-IT" sz="1600">
                <a:latin typeface="Palatino Linotype"/>
              </a:rPr>
              <a:t> </a:t>
            </a:r>
            <a:r>
              <a:rPr lang="it-IT" sz="1600" err="1">
                <a:latin typeface="Palatino Linotype"/>
              </a:rPr>
              <a:t>nihil</a:t>
            </a:r>
            <a:r>
              <a:rPr lang="it-IT" sz="1600">
                <a:latin typeface="Palatino Linotype"/>
              </a:rPr>
              <a:t> est </a:t>
            </a:r>
            <a:r>
              <a:rPr lang="it-IT" sz="1600" err="1">
                <a:latin typeface="Palatino Linotype"/>
              </a:rPr>
              <a:t>difficilius</a:t>
            </a:r>
            <a:r>
              <a:rPr lang="it-IT" sz="1600">
                <a:latin typeface="Palatino Linotype"/>
              </a:rPr>
              <a:t> </a:t>
            </a:r>
            <a:r>
              <a:rPr lang="it-IT" sz="1600" err="1">
                <a:latin typeface="Palatino Linotype"/>
              </a:rPr>
              <a:t>quam</a:t>
            </a:r>
            <a:r>
              <a:rPr lang="it-IT" sz="1600">
                <a:latin typeface="Palatino Linotype"/>
              </a:rPr>
              <a:t> quid </a:t>
            </a:r>
            <a:r>
              <a:rPr lang="it-IT" sz="1600" b="1" err="1">
                <a:solidFill>
                  <a:srgbClr val="C00000"/>
                </a:solidFill>
                <a:latin typeface="Palatino Linotype"/>
              </a:rPr>
              <a:t>deceat</a:t>
            </a:r>
            <a:r>
              <a:rPr lang="it-IT" sz="1600">
                <a:latin typeface="Palatino Linotype"/>
              </a:rPr>
              <a:t> </a:t>
            </a:r>
            <a:r>
              <a:rPr lang="it-IT" sz="1600" err="1">
                <a:latin typeface="Palatino Linotype"/>
              </a:rPr>
              <a:t>videre</a:t>
            </a:r>
            <a:r>
              <a:rPr lang="it-IT" sz="1600">
                <a:latin typeface="Palatino Linotype"/>
              </a:rPr>
              <a:t>. </a:t>
            </a:r>
            <a:r>
              <a:rPr lang="it-IT" sz="1600" b="1" err="1">
                <a:solidFill>
                  <a:srgbClr val="C00000"/>
                </a:solidFill>
                <a:latin typeface="Palatino Linotype"/>
              </a:rPr>
              <a:t>Prepon</a:t>
            </a:r>
            <a:r>
              <a:rPr lang="it-IT" sz="1600">
                <a:latin typeface="Palatino Linotype"/>
              </a:rPr>
              <a:t> </a:t>
            </a:r>
            <a:r>
              <a:rPr lang="it-IT" sz="1600" err="1">
                <a:latin typeface="Palatino Linotype"/>
              </a:rPr>
              <a:t>appellant</a:t>
            </a:r>
            <a:r>
              <a:rPr lang="it-IT" sz="1600">
                <a:latin typeface="Palatino Linotype"/>
              </a:rPr>
              <a:t> hoc </a:t>
            </a:r>
            <a:r>
              <a:rPr lang="it-IT" sz="1600" err="1">
                <a:latin typeface="Palatino Linotype"/>
              </a:rPr>
              <a:t>Graeci</a:t>
            </a:r>
            <a:r>
              <a:rPr lang="it-IT" sz="1600">
                <a:latin typeface="Palatino Linotype"/>
              </a:rPr>
              <a:t>, nos </a:t>
            </a:r>
            <a:r>
              <a:rPr lang="it-IT" sz="1600" err="1">
                <a:latin typeface="Palatino Linotype"/>
              </a:rPr>
              <a:t>dicamus</a:t>
            </a:r>
            <a:r>
              <a:rPr lang="it-IT" sz="1600">
                <a:latin typeface="Palatino Linotype"/>
              </a:rPr>
              <a:t> sane </a:t>
            </a:r>
            <a:r>
              <a:rPr lang="it-IT" sz="1600" b="1" err="1">
                <a:solidFill>
                  <a:srgbClr val="C00000"/>
                </a:solidFill>
                <a:latin typeface="Palatino Linotype"/>
              </a:rPr>
              <a:t>decorum</a:t>
            </a:r>
            <a:r>
              <a:rPr lang="it-IT" sz="1600">
                <a:latin typeface="Palatino Linotype"/>
              </a:rPr>
              <a:t>; de quo </a:t>
            </a:r>
            <a:r>
              <a:rPr lang="it-IT" sz="1600" err="1">
                <a:latin typeface="Palatino Linotype"/>
              </a:rPr>
              <a:t>praeclare</a:t>
            </a:r>
            <a:r>
              <a:rPr lang="it-IT" sz="1600">
                <a:latin typeface="Palatino Linotype"/>
              </a:rPr>
              <a:t> et multa </a:t>
            </a:r>
            <a:r>
              <a:rPr lang="it-IT" sz="1600" err="1">
                <a:latin typeface="Palatino Linotype"/>
              </a:rPr>
              <a:t>praecipiuntur</a:t>
            </a:r>
            <a:r>
              <a:rPr lang="it-IT" sz="1600">
                <a:latin typeface="Palatino Linotype"/>
              </a:rPr>
              <a:t> et res est </a:t>
            </a:r>
            <a:r>
              <a:rPr lang="it-IT" sz="1600" err="1">
                <a:latin typeface="Palatino Linotype"/>
              </a:rPr>
              <a:t>cognitione</a:t>
            </a:r>
            <a:r>
              <a:rPr lang="it-IT" sz="1600">
                <a:latin typeface="Palatino Linotype"/>
              </a:rPr>
              <a:t> </a:t>
            </a:r>
            <a:r>
              <a:rPr lang="it-IT" sz="1600" err="1">
                <a:latin typeface="Palatino Linotype"/>
              </a:rPr>
              <a:t>dignissima</a:t>
            </a:r>
            <a:r>
              <a:rPr lang="it-IT" sz="1600">
                <a:latin typeface="Palatino Linotype"/>
              </a:rPr>
              <a:t>; </a:t>
            </a:r>
            <a:r>
              <a:rPr lang="it-IT" sz="1600" err="1">
                <a:latin typeface="Palatino Linotype"/>
              </a:rPr>
              <a:t>huius</a:t>
            </a:r>
            <a:r>
              <a:rPr lang="it-IT" sz="1600">
                <a:latin typeface="Palatino Linotype"/>
              </a:rPr>
              <a:t> </a:t>
            </a:r>
            <a:r>
              <a:rPr lang="it-IT" sz="1600" err="1">
                <a:latin typeface="Palatino Linotype"/>
              </a:rPr>
              <a:t>ignoratione</a:t>
            </a:r>
            <a:r>
              <a:rPr lang="it-IT" sz="1600">
                <a:latin typeface="Palatino Linotype"/>
              </a:rPr>
              <a:t> non modo in vita sed </a:t>
            </a:r>
            <a:r>
              <a:rPr lang="it-IT" sz="1600" err="1">
                <a:latin typeface="Palatino Linotype"/>
              </a:rPr>
              <a:t>saepissime</a:t>
            </a:r>
            <a:r>
              <a:rPr lang="it-IT" sz="1600">
                <a:latin typeface="Palatino Linotype"/>
              </a:rPr>
              <a:t> et in </a:t>
            </a:r>
            <a:r>
              <a:rPr lang="it-IT" sz="1600" err="1">
                <a:latin typeface="Palatino Linotype"/>
              </a:rPr>
              <a:t>poematis</a:t>
            </a:r>
            <a:r>
              <a:rPr lang="it-IT" sz="1600">
                <a:latin typeface="Palatino Linotype"/>
              </a:rPr>
              <a:t> et in </a:t>
            </a:r>
            <a:r>
              <a:rPr lang="it-IT" sz="1600" err="1">
                <a:latin typeface="Palatino Linotype"/>
              </a:rPr>
              <a:t>oratione</a:t>
            </a:r>
            <a:r>
              <a:rPr lang="it-IT" sz="1600">
                <a:latin typeface="Palatino Linotype"/>
              </a:rPr>
              <a:t> </a:t>
            </a:r>
            <a:r>
              <a:rPr lang="it-IT" sz="1600" err="1">
                <a:latin typeface="Palatino Linotype"/>
              </a:rPr>
              <a:t>peccatur</a:t>
            </a:r>
            <a:r>
              <a:rPr lang="it-IT" sz="1600">
                <a:latin typeface="Palatino Linotype"/>
              </a:rPr>
              <a:t>. </a:t>
            </a:r>
          </a:p>
          <a:p>
            <a:pPr algn="just"/>
            <a:endParaRPr lang="it-IT" sz="1600" b="1">
              <a:latin typeface="Palatino Linotype"/>
            </a:endParaRPr>
          </a:p>
          <a:p>
            <a:pPr algn="just"/>
            <a:r>
              <a:rPr lang="it-IT" sz="1600" b="1">
                <a:latin typeface="Palatino Linotype"/>
              </a:rPr>
              <a:t>[71] </a:t>
            </a:r>
            <a:r>
              <a:rPr lang="it-IT" sz="1600">
                <a:latin typeface="Palatino Linotype"/>
              </a:rPr>
              <a:t>Est </a:t>
            </a:r>
            <a:r>
              <a:rPr lang="it-IT" sz="1600" err="1">
                <a:latin typeface="Palatino Linotype"/>
              </a:rPr>
              <a:t>autem</a:t>
            </a:r>
            <a:r>
              <a:rPr lang="it-IT" sz="1600">
                <a:latin typeface="Palatino Linotype"/>
              </a:rPr>
              <a:t> quid </a:t>
            </a:r>
            <a:r>
              <a:rPr lang="it-IT" sz="1600" b="1" err="1">
                <a:solidFill>
                  <a:srgbClr val="C00000"/>
                </a:solidFill>
                <a:latin typeface="Palatino Linotype"/>
              </a:rPr>
              <a:t>deceat</a:t>
            </a:r>
            <a:r>
              <a:rPr lang="it-IT" sz="1600">
                <a:latin typeface="Palatino Linotype"/>
              </a:rPr>
              <a:t> oratori </a:t>
            </a:r>
            <a:r>
              <a:rPr lang="it-IT" sz="1600" err="1">
                <a:latin typeface="Palatino Linotype"/>
              </a:rPr>
              <a:t>videndum</a:t>
            </a:r>
            <a:r>
              <a:rPr lang="it-IT" sz="1600">
                <a:latin typeface="Palatino Linotype"/>
              </a:rPr>
              <a:t> </a:t>
            </a:r>
            <a:r>
              <a:rPr lang="it-IT" sz="1600" cap="small">
                <a:latin typeface="Palatino Linotype"/>
              </a:rPr>
              <a:t>non in </a:t>
            </a:r>
            <a:r>
              <a:rPr lang="it-IT" sz="1600" cap="small" err="1">
                <a:latin typeface="Palatino Linotype"/>
              </a:rPr>
              <a:t>sententiis</a:t>
            </a:r>
            <a:r>
              <a:rPr lang="it-IT" sz="1600" cap="small">
                <a:latin typeface="Palatino Linotype"/>
              </a:rPr>
              <a:t> </a:t>
            </a:r>
            <a:r>
              <a:rPr lang="it-IT" sz="1600" cap="small" err="1">
                <a:latin typeface="Palatino Linotype"/>
              </a:rPr>
              <a:t>solum</a:t>
            </a:r>
            <a:r>
              <a:rPr lang="it-IT" sz="1600" cap="small">
                <a:latin typeface="Palatino Linotype"/>
              </a:rPr>
              <a:t> sed </a:t>
            </a:r>
            <a:r>
              <a:rPr lang="it-IT" sz="1600" cap="small" err="1">
                <a:latin typeface="Palatino Linotype"/>
              </a:rPr>
              <a:t>etiam</a:t>
            </a:r>
            <a:r>
              <a:rPr lang="it-IT" sz="1600" cap="small">
                <a:latin typeface="Palatino Linotype"/>
              </a:rPr>
              <a:t> in </a:t>
            </a:r>
            <a:r>
              <a:rPr lang="it-IT" sz="1600" cap="small" err="1">
                <a:latin typeface="Palatino Linotype"/>
              </a:rPr>
              <a:t>verbis</a:t>
            </a:r>
            <a:r>
              <a:rPr lang="it-IT" sz="1600">
                <a:latin typeface="Palatino Linotype"/>
              </a:rPr>
              <a:t>. Non </a:t>
            </a:r>
            <a:r>
              <a:rPr lang="it-IT" sz="1600" err="1">
                <a:latin typeface="Palatino Linotype"/>
              </a:rPr>
              <a:t>enim</a:t>
            </a:r>
            <a:r>
              <a:rPr lang="it-IT" sz="1600">
                <a:latin typeface="Palatino Linotype"/>
              </a:rPr>
              <a:t> omnis fortuna, non omnis </a:t>
            </a:r>
            <a:r>
              <a:rPr lang="it-IT" sz="1600" err="1">
                <a:latin typeface="Palatino Linotype"/>
              </a:rPr>
              <a:t>honos</a:t>
            </a:r>
            <a:r>
              <a:rPr lang="it-IT" sz="1600">
                <a:latin typeface="Palatino Linotype"/>
              </a:rPr>
              <a:t>, non omnis </a:t>
            </a:r>
            <a:r>
              <a:rPr lang="it-IT" sz="1600" err="1">
                <a:latin typeface="Palatino Linotype"/>
              </a:rPr>
              <a:t>auctoritas</a:t>
            </a:r>
            <a:r>
              <a:rPr lang="it-IT" sz="1600">
                <a:latin typeface="Palatino Linotype"/>
              </a:rPr>
              <a:t>, non omnis </a:t>
            </a:r>
            <a:r>
              <a:rPr lang="it-IT" sz="1600" err="1">
                <a:latin typeface="Palatino Linotype"/>
              </a:rPr>
              <a:t>aetas</a:t>
            </a:r>
            <a:r>
              <a:rPr lang="it-IT" sz="1600">
                <a:latin typeface="Palatino Linotype"/>
              </a:rPr>
              <a:t> </a:t>
            </a:r>
            <a:r>
              <a:rPr lang="it-IT" sz="1600" err="1">
                <a:latin typeface="Palatino Linotype"/>
              </a:rPr>
              <a:t>nec</a:t>
            </a:r>
            <a:r>
              <a:rPr lang="it-IT" sz="1600">
                <a:latin typeface="Palatino Linotype"/>
              </a:rPr>
              <a:t> vero locus aut tempus aut auditor omnis </a:t>
            </a:r>
            <a:r>
              <a:rPr lang="it-IT" sz="1600" err="1">
                <a:latin typeface="Palatino Linotype"/>
              </a:rPr>
              <a:t>eodem</a:t>
            </a:r>
            <a:r>
              <a:rPr lang="it-IT" sz="1600">
                <a:latin typeface="Palatino Linotype"/>
              </a:rPr>
              <a:t> aut </a:t>
            </a:r>
            <a:r>
              <a:rPr lang="it-IT" sz="1600" err="1">
                <a:latin typeface="Palatino Linotype"/>
              </a:rPr>
              <a:t>verborum</a:t>
            </a:r>
            <a:r>
              <a:rPr lang="it-IT" sz="1600">
                <a:latin typeface="Palatino Linotype"/>
              </a:rPr>
              <a:t> genere </a:t>
            </a:r>
            <a:r>
              <a:rPr lang="it-IT" sz="1600" err="1">
                <a:latin typeface="Palatino Linotype"/>
              </a:rPr>
              <a:t>tractandus</a:t>
            </a:r>
            <a:r>
              <a:rPr lang="it-IT" sz="1600">
                <a:latin typeface="Palatino Linotype"/>
              </a:rPr>
              <a:t> est aut </a:t>
            </a:r>
            <a:r>
              <a:rPr lang="it-IT" sz="1600" err="1">
                <a:latin typeface="Palatino Linotype"/>
              </a:rPr>
              <a:t>sententiarum</a:t>
            </a:r>
            <a:r>
              <a:rPr lang="it-IT" sz="1600">
                <a:latin typeface="Palatino Linotype"/>
              </a:rPr>
              <a:t> </a:t>
            </a:r>
            <a:r>
              <a:rPr lang="it-IT" sz="1600" err="1">
                <a:latin typeface="Palatino Linotype"/>
              </a:rPr>
              <a:t>semperque</a:t>
            </a:r>
            <a:r>
              <a:rPr lang="it-IT" sz="1600">
                <a:latin typeface="Palatino Linotype"/>
              </a:rPr>
              <a:t> in </a:t>
            </a:r>
            <a:r>
              <a:rPr lang="it-IT" sz="1600" err="1">
                <a:latin typeface="Palatino Linotype"/>
              </a:rPr>
              <a:t>omni</a:t>
            </a:r>
            <a:r>
              <a:rPr lang="it-IT" sz="1600">
                <a:latin typeface="Palatino Linotype"/>
              </a:rPr>
              <a:t> parte </a:t>
            </a:r>
            <a:r>
              <a:rPr lang="it-IT" sz="1600" err="1">
                <a:latin typeface="Palatino Linotype"/>
              </a:rPr>
              <a:t>orationis</a:t>
            </a:r>
            <a:r>
              <a:rPr lang="it-IT" sz="1600">
                <a:latin typeface="Palatino Linotype"/>
              </a:rPr>
              <a:t> ut vitae quid </a:t>
            </a:r>
            <a:r>
              <a:rPr lang="it-IT" sz="1600" b="1" err="1">
                <a:solidFill>
                  <a:srgbClr val="C00000"/>
                </a:solidFill>
                <a:latin typeface="Palatino Linotype"/>
              </a:rPr>
              <a:t>deceat</a:t>
            </a:r>
            <a:r>
              <a:rPr lang="it-IT" sz="1600">
                <a:latin typeface="Palatino Linotype"/>
              </a:rPr>
              <a:t> est </a:t>
            </a:r>
            <a:r>
              <a:rPr lang="it-IT" sz="1600" err="1">
                <a:latin typeface="Palatino Linotype"/>
              </a:rPr>
              <a:t>considerandum</a:t>
            </a:r>
            <a:r>
              <a:rPr lang="it-IT" sz="1600">
                <a:latin typeface="Palatino Linotype"/>
              </a:rPr>
              <a:t>; </a:t>
            </a:r>
            <a:r>
              <a:rPr lang="it-IT" sz="1600" err="1">
                <a:latin typeface="Palatino Linotype"/>
              </a:rPr>
              <a:t>quod</a:t>
            </a:r>
            <a:r>
              <a:rPr lang="it-IT" sz="1600">
                <a:latin typeface="Palatino Linotype"/>
              </a:rPr>
              <a:t> et </a:t>
            </a:r>
            <a:r>
              <a:rPr lang="it-IT" sz="1600">
                <a:solidFill>
                  <a:srgbClr val="0070C0"/>
                </a:solidFill>
                <a:latin typeface="Palatino Linotype"/>
              </a:rPr>
              <a:t>in re </a:t>
            </a:r>
            <a:r>
              <a:rPr lang="it-IT" sz="1600">
                <a:latin typeface="Palatino Linotype"/>
              </a:rPr>
              <a:t>de qua </a:t>
            </a:r>
            <a:r>
              <a:rPr lang="it-IT" sz="1600" err="1">
                <a:latin typeface="Palatino Linotype"/>
              </a:rPr>
              <a:t>agitur</a:t>
            </a:r>
            <a:r>
              <a:rPr lang="it-IT" sz="1600">
                <a:latin typeface="Palatino Linotype"/>
              </a:rPr>
              <a:t> </a:t>
            </a:r>
            <a:r>
              <a:rPr lang="it-IT" sz="1600" err="1">
                <a:latin typeface="Palatino Linotype"/>
              </a:rPr>
              <a:t>positum</a:t>
            </a:r>
            <a:r>
              <a:rPr lang="it-IT" sz="1600">
                <a:latin typeface="Palatino Linotype"/>
              </a:rPr>
              <a:t> est et </a:t>
            </a:r>
            <a:r>
              <a:rPr lang="it-IT" sz="1600">
                <a:solidFill>
                  <a:srgbClr val="0070C0"/>
                </a:solidFill>
                <a:latin typeface="Palatino Linotype"/>
              </a:rPr>
              <a:t>in </a:t>
            </a:r>
            <a:r>
              <a:rPr lang="it-IT" sz="1600" err="1">
                <a:solidFill>
                  <a:srgbClr val="0070C0"/>
                </a:solidFill>
                <a:latin typeface="Palatino Linotype"/>
              </a:rPr>
              <a:t>personis</a:t>
            </a:r>
            <a:r>
              <a:rPr lang="it-IT" sz="1600">
                <a:solidFill>
                  <a:srgbClr val="0070C0"/>
                </a:solidFill>
                <a:latin typeface="Palatino Linotype"/>
              </a:rPr>
              <a:t> </a:t>
            </a:r>
            <a:r>
              <a:rPr lang="it-IT" sz="1600" b="1">
                <a:solidFill>
                  <a:srgbClr val="00B050"/>
                </a:solidFill>
                <a:latin typeface="Palatino Linotype"/>
              </a:rPr>
              <a:t>et </a:t>
            </a:r>
            <a:r>
              <a:rPr lang="it-IT" sz="1600" b="1" err="1">
                <a:solidFill>
                  <a:srgbClr val="00B050"/>
                </a:solidFill>
                <a:latin typeface="Palatino Linotype"/>
              </a:rPr>
              <a:t>eorum</a:t>
            </a:r>
            <a:r>
              <a:rPr lang="it-IT" sz="1600" b="1">
                <a:solidFill>
                  <a:srgbClr val="00B050"/>
                </a:solidFill>
                <a:latin typeface="Palatino Linotype"/>
              </a:rPr>
              <a:t> qui </a:t>
            </a:r>
            <a:r>
              <a:rPr lang="it-IT" sz="1600" b="1" err="1">
                <a:solidFill>
                  <a:srgbClr val="00B050"/>
                </a:solidFill>
                <a:latin typeface="Palatino Linotype"/>
              </a:rPr>
              <a:t>dicunt</a:t>
            </a:r>
            <a:r>
              <a:rPr lang="it-IT" sz="1600" b="1">
                <a:solidFill>
                  <a:srgbClr val="00B050"/>
                </a:solidFill>
                <a:latin typeface="Palatino Linotype"/>
              </a:rPr>
              <a:t> et </a:t>
            </a:r>
            <a:r>
              <a:rPr lang="it-IT" sz="1600" b="1" err="1">
                <a:solidFill>
                  <a:srgbClr val="00B050"/>
                </a:solidFill>
                <a:latin typeface="Palatino Linotype"/>
              </a:rPr>
              <a:t>eorum</a:t>
            </a:r>
            <a:r>
              <a:rPr lang="it-IT" sz="1600" b="1">
                <a:solidFill>
                  <a:srgbClr val="00B050"/>
                </a:solidFill>
                <a:latin typeface="Palatino Linotype"/>
              </a:rPr>
              <a:t> qui </a:t>
            </a:r>
            <a:r>
              <a:rPr lang="it-IT" sz="1600" b="1" err="1">
                <a:solidFill>
                  <a:srgbClr val="00B050"/>
                </a:solidFill>
                <a:latin typeface="Palatino Linotype"/>
              </a:rPr>
              <a:t>audiun</a:t>
            </a:r>
            <a:r>
              <a:rPr lang="it-IT" sz="1600" err="1">
                <a:latin typeface="Palatino Linotype"/>
              </a:rPr>
              <a:t>t</a:t>
            </a:r>
            <a:r>
              <a:rPr lang="it-IT" sz="1600">
                <a:latin typeface="Palatino Linotype"/>
              </a:rPr>
              <a:t>.</a:t>
            </a:r>
            <a:endParaRPr lang="it-IT"/>
          </a:p>
          <a:p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61258" y="431074"/>
            <a:ext cx="2105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cap="small">
                <a:solidFill>
                  <a:srgbClr val="002060"/>
                </a:solidFill>
                <a:latin typeface="Palatino Linotype" panose="02040502050505030304" pitchFamily="18" charset="0"/>
              </a:rPr>
              <a:t>M. Tvllivs Cicero</a:t>
            </a:r>
          </a:p>
          <a:p>
            <a:r>
              <a:rPr lang="it-IT" i="1" cap="small">
                <a:solidFill>
                  <a:srgbClr val="002060"/>
                </a:solidFill>
                <a:latin typeface="Palatino Linotype" panose="02040502050505030304" pitchFamily="18" charset="0"/>
              </a:rPr>
              <a:t>Orator</a:t>
            </a:r>
            <a:r>
              <a:rPr lang="it-IT" cap="small">
                <a:solidFill>
                  <a:srgbClr val="002060"/>
                </a:solidFill>
                <a:latin typeface="Palatino Linotype" panose="02040502050505030304" pitchFamily="18" charset="0"/>
              </a:rPr>
              <a:t> 69-71</a:t>
            </a:r>
          </a:p>
        </p:txBody>
      </p:sp>
    </p:spTree>
    <p:extLst>
      <p:ext uri="{BB962C8B-B14F-4D97-AF65-F5344CB8AC3E}">
        <p14:creationId xmlns:p14="http://schemas.microsoft.com/office/powerpoint/2010/main" val="3552040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09897" y="1075900"/>
            <a:ext cx="75895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>
                <a:latin typeface="Palatino Linotype" panose="02040502050505030304" pitchFamily="18" charset="0"/>
              </a:rPr>
              <a:t>Come titolo di questi libri, per designarne carattere e argomenti e riassumerne in una parola il contenuto, ho scelto quello di </a:t>
            </a:r>
            <a:r>
              <a:rPr lang="it-IT" i="1">
                <a:latin typeface="Palatino Linotype" panose="02040502050505030304" pitchFamily="18" charset="0"/>
              </a:rPr>
              <a:t>Variae</a:t>
            </a:r>
            <a:r>
              <a:rPr lang="it-IT">
                <a:latin typeface="Palatino Linotype" panose="02040502050505030304" pitchFamily="18" charset="0"/>
              </a:rPr>
              <a:t>, poiché fui costretto a non usare un solo stile, dovendomi rivolgere a persone diverse. Diversamente, infatti, bisogna parlare a persone rimpinzate da molte letture, o a gente di cultura mediocre, o a chi è del tutto digiuno di lettere se li si vuole persuadere, tanto che a volte è una forma di perizia letteraria evitare quel che piace ai dotti. Non invano, infatti, la saggia Antichità ha distinto tre generi d'eloquenza: l’umile, che per il suo stesso carattere di linguaggio comune sembra strisciare terra terra; il medio, che non si eleva alla grandiosità né decade nella sciatteria, ma si mantiene entro i propri limiti, fra l'uno e l'altro estremo, dotato, però, d'una sua grazia; e un terzo genere, che per l'elevatezza dei concetti e delle forme si innalza alle vette più eccelse del dissertare; certo affinché ogni varietà di persone potesse disporre d'un linguaggio a lei proprio, ed esso, pur sgorgando da un solo petto, scorresse tuttavia per alvei diversi, dato che non può essere detto eloquente se non chi, armato di questa triplice virtù, è pronto ad affrontare vigorosamente le situazioni che si presentano.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809897" y="283199"/>
            <a:ext cx="5721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cap="small">
                <a:solidFill>
                  <a:srgbClr val="00B0F0"/>
                </a:solidFill>
                <a:latin typeface="Palatino Linotype" panose="02040502050505030304" pitchFamily="18" charset="0"/>
              </a:rPr>
              <a:t>Magni Aurelii Cassiodori</a:t>
            </a:r>
            <a:r>
              <a:rPr lang="it-IT" b="1">
                <a:solidFill>
                  <a:srgbClr val="00B0F0"/>
                </a:solidFill>
                <a:latin typeface="Palatino Linotype" panose="02040502050505030304" pitchFamily="18" charset="0"/>
              </a:rPr>
              <a:t> </a:t>
            </a:r>
            <a:r>
              <a:rPr lang="it-IT" b="1" i="1">
                <a:solidFill>
                  <a:srgbClr val="00B0F0"/>
                </a:solidFill>
                <a:latin typeface="Palatino Linotype" panose="02040502050505030304" pitchFamily="18" charset="0"/>
              </a:rPr>
              <a:t>Variae</a:t>
            </a:r>
            <a:r>
              <a:rPr lang="it-IT" b="1">
                <a:solidFill>
                  <a:srgbClr val="00B0F0"/>
                </a:solidFill>
                <a:latin typeface="Palatino Linotype" panose="02040502050505030304" pitchFamily="18" charset="0"/>
              </a:rPr>
              <a:t>, </a:t>
            </a:r>
            <a:r>
              <a:rPr lang="it-IT" b="1" i="1">
                <a:solidFill>
                  <a:srgbClr val="00B0F0"/>
                </a:solidFill>
                <a:latin typeface="Palatino Linotype" panose="02040502050505030304" pitchFamily="18" charset="0"/>
              </a:rPr>
              <a:t>Praefatio</a:t>
            </a:r>
            <a:r>
              <a:rPr lang="it-IT" b="1">
                <a:solidFill>
                  <a:srgbClr val="00B0F0"/>
                </a:solidFill>
                <a:latin typeface="Palatino Linotype" panose="02040502050505030304" pitchFamily="18" charset="0"/>
              </a:rPr>
              <a:t>, 15-18</a:t>
            </a:r>
          </a:p>
          <a:p>
            <a:r>
              <a:rPr lang="it-IT" b="1">
                <a:solidFill>
                  <a:srgbClr val="00B0F0"/>
                </a:solidFill>
                <a:latin typeface="Palatino Linotype" panose="02040502050505030304" pitchFamily="18" charset="0"/>
              </a:rPr>
              <a:t>(ca 537-40 d.C.)</a:t>
            </a:r>
          </a:p>
        </p:txBody>
      </p:sp>
    </p:spTree>
    <p:extLst>
      <p:ext uri="{BB962C8B-B14F-4D97-AF65-F5344CB8AC3E}">
        <p14:creationId xmlns:p14="http://schemas.microsoft.com/office/powerpoint/2010/main" val="1313006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78823" y="979715"/>
            <a:ext cx="8399417" cy="535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sz="160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Come titolo di questi libri, per designarne carattere e argomenti e riassumerne in una parola il contenuto, ho scelto quello di </a:t>
            </a:r>
            <a:r>
              <a:rPr lang="it-IT" sz="1600" i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Variae</a:t>
            </a:r>
            <a:r>
              <a:rPr lang="it-IT" sz="160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poiché fui costretto a non usare un solo stile, dovendomi rivolgere a persone diverse. </a:t>
            </a:r>
            <a:endParaRPr lang="it-IT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sz="160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Diversamente, infatti, bisogna parlare </a:t>
            </a:r>
            <a:endParaRPr lang="it-IT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it-IT" sz="160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persone rimpinzate da molte letture, </a:t>
            </a:r>
            <a:endParaRPr lang="it-IT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it-IT" sz="160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a gente di cultura mediocre, </a:t>
            </a:r>
            <a:endParaRPr lang="it-IT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it-IT" sz="160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a chi è del tutto digiuno di lettere </a:t>
            </a:r>
            <a:endParaRPr lang="it-IT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sz="160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li si vuole persuadere, tanto che a volte è una forma di perizia letteraria evitare quel che piace ai dotti. </a:t>
            </a:r>
            <a:endParaRPr lang="it-IT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sz="160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 invano, infatti, la saggia Antichità ha distinto tre generi d'eloquenza: </a:t>
            </a:r>
            <a:endParaRPr lang="it-IT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it-IT" sz="160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l’umile, che per il suo stesso carattere di linguaggio comune sembra strisciare terra terra; </a:t>
            </a:r>
            <a:endParaRPr lang="it-IT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it-IT" sz="160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medio, che non si eleva alla grandiosità né decade nella sciatteria, ma si mantiene entro i propri limiti, fra l'uno e l'altro estremo, dotato, però, d'una sua grazia; </a:t>
            </a:r>
            <a:endParaRPr lang="it-IT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it-IT" sz="160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un terzo genere, che per l'elevatezza dei concetti e delle forme si innalza alle vette più eccelse del dissertare; </a:t>
            </a:r>
            <a:endParaRPr lang="it-IT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sz="160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certo affinché ogni varietà di persone potesse disporre d'un linguaggio a lei proprio, ed esso, pur sgorgando da un solo petto, scorresse tuttavia per alvei diversi, dato che non può essere detto eloquente se non chi, armato di questa triplice virtù, è pronto ad affrontare vigorosamente le situazioni che si presentano.</a:t>
            </a:r>
            <a:endParaRPr lang="it-IT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95125" y="462780"/>
            <a:ext cx="5617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cap="small">
                <a:solidFill>
                  <a:srgbClr val="00B0F0"/>
                </a:solidFill>
                <a:latin typeface="Palatino Linotype" panose="02040502050505030304" pitchFamily="18" charset="0"/>
              </a:rPr>
              <a:t>Magni Aurelii Cassiodori</a:t>
            </a:r>
            <a:r>
              <a:rPr lang="it-IT" b="1">
                <a:solidFill>
                  <a:srgbClr val="00B0F0"/>
                </a:solidFill>
                <a:latin typeface="Palatino Linotype" panose="02040502050505030304" pitchFamily="18" charset="0"/>
              </a:rPr>
              <a:t> </a:t>
            </a:r>
            <a:r>
              <a:rPr lang="it-IT" b="1" i="1">
                <a:solidFill>
                  <a:srgbClr val="00B0F0"/>
                </a:solidFill>
                <a:latin typeface="Palatino Linotype" panose="02040502050505030304" pitchFamily="18" charset="0"/>
              </a:rPr>
              <a:t>Variae</a:t>
            </a:r>
            <a:r>
              <a:rPr lang="it-IT" b="1">
                <a:solidFill>
                  <a:srgbClr val="00B0F0"/>
                </a:solidFill>
                <a:latin typeface="Palatino Linotype" panose="02040502050505030304" pitchFamily="18" charset="0"/>
              </a:rPr>
              <a:t>, </a:t>
            </a:r>
            <a:r>
              <a:rPr lang="it-IT" b="1" i="1">
                <a:solidFill>
                  <a:srgbClr val="00B0F0"/>
                </a:solidFill>
                <a:latin typeface="Palatino Linotype" panose="02040502050505030304" pitchFamily="18" charset="0"/>
              </a:rPr>
              <a:t>Praefatio</a:t>
            </a:r>
            <a:r>
              <a:rPr lang="it-IT" b="1">
                <a:solidFill>
                  <a:srgbClr val="00B0F0"/>
                </a:solidFill>
                <a:latin typeface="Palatino Linotype" panose="02040502050505030304" pitchFamily="18" charset="0"/>
              </a:rPr>
              <a:t>, 15-16</a:t>
            </a:r>
          </a:p>
          <a:p>
            <a:r>
              <a:rPr lang="it-IT" b="1">
                <a:solidFill>
                  <a:srgbClr val="00B0F0"/>
                </a:solidFill>
                <a:latin typeface="Palatino Linotype" panose="02040502050505030304" pitchFamily="18" charset="0"/>
              </a:rPr>
              <a:t>(ca 537-40 d.C.)</a:t>
            </a:r>
          </a:p>
        </p:txBody>
      </p:sp>
    </p:spTree>
    <p:extLst>
      <p:ext uri="{BB962C8B-B14F-4D97-AF65-F5344CB8AC3E}">
        <p14:creationId xmlns:p14="http://schemas.microsoft.com/office/powerpoint/2010/main" val="1778701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65759" y="1456407"/>
            <a:ext cx="8334103" cy="424731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[15]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Librorum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vero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titulum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,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operis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indicem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,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causarum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praeconem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,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totius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orationis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brevissimam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vocem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,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variarum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nomine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praenotavi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, quia necesse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nobis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fuit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</a:t>
            </a:r>
            <a:r>
              <a:rPr lang="it-IT" b="1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stilum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non unum sumere, qui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personas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varias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suscepimus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ammonere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.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aliter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enim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multa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lectione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satiatis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,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aliter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mediocri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gustatione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suspensis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,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aliter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a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litterarum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sapore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ieiunis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persuasionis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causa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loquendum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est, ut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interdum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genus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sit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peritiae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vitare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quod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doctis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placeat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. [16]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Proinde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maiorum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pulchra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definitio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est sic </a:t>
            </a:r>
            <a:r>
              <a:rPr lang="it-IT" b="1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apte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dicere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, ut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audientibus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possis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concepta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vota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suadere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.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neque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enim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</a:t>
            </a:r>
            <a:r>
              <a:rPr lang="it-IT" b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tria genera </a:t>
            </a:r>
            <a:r>
              <a:rPr lang="it-IT" b="1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dicendi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in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cassum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prudens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definivit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antiquitas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: </a:t>
            </a:r>
            <a:r>
              <a:rPr lang="it-IT" b="1" err="1">
                <a:solidFill>
                  <a:srgbClr val="C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humile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,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quod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communione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ipsa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serpere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videatur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: </a:t>
            </a:r>
            <a:r>
              <a:rPr lang="it-IT" b="1">
                <a:solidFill>
                  <a:srgbClr val="C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medium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,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quod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nec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magnitudine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tumescit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nec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parvitate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tenuatur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, sed inter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utrumque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positum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, propria venustate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ditatum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suis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finibus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continetur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: </a:t>
            </a:r>
            <a:r>
              <a:rPr lang="it-IT" b="1" err="1">
                <a:solidFill>
                  <a:srgbClr val="C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tertium</a:t>
            </a:r>
            <a:r>
              <a:rPr lang="it-IT" b="1">
                <a:solidFill>
                  <a:srgbClr val="C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</a:t>
            </a:r>
            <a:r>
              <a:rPr lang="it-IT" b="1" err="1">
                <a:solidFill>
                  <a:srgbClr val="C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genus</a:t>
            </a:r>
            <a:r>
              <a:rPr lang="it-IT" b="1">
                <a:solidFill>
                  <a:srgbClr val="C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, </a:t>
            </a:r>
            <a:r>
              <a:rPr lang="it-IT" b="1" err="1">
                <a:solidFill>
                  <a:srgbClr val="C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quod</a:t>
            </a:r>
            <a:r>
              <a:rPr lang="it-IT" b="1">
                <a:solidFill>
                  <a:srgbClr val="C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ad </a:t>
            </a:r>
            <a:r>
              <a:rPr lang="it-IT" b="1" err="1">
                <a:solidFill>
                  <a:srgbClr val="C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summum</a:t>
            </a:r>
            <a:r>
              <a:rPr lang="it-IT" b="1">
                <a:solidFill>
                  <a:srgbClr val="C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</a:t>
            </a:r>
            <a:r>
              <a:rPr lang="it-IT" b="1" err="1">
                <a:solidFill>
                  <a:srgbClr val="C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apicem</a:t>
            </a:r>
            <a:r>
              <a:rPr lang="it-IT" b="1">
                <a:solidFill>
                  <a:srgbClr val="C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</a:t>
            </a:r>
            <a:r>
              <a:rPr lang="it-IT" b="1" err="1">
                <a:solidFill>
                  <a:srgbClr val="C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disputationis</a:t>
            </a:r>
            <a:r>
              <a:rPr lang="it-IT" b="1">
                <a:solidFill>
                  <a:srgbClr val="C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</a:t>
            </a:r>
            <a:r>
              <a:rPr lang="it-IT" b="1" err="1">
                <a:solidFill>
                  <a:srgbClr val="C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exquisitis</a:t>
            </a:r>
            <a:r>
              <a:rPr lang="it-IT" b="1">
                <a:solidFill>
                  <a:srgbClr val="C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</a:t>
            </a:r>
            <a:r>
              <a:rPr lang="it-IT" b="1" err="1">
                <a:solidFill>
                  <a:srgbClr val="C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sensibus</a:t>
            </a:r>
            <a:r>
              <a:rPr lang="it-IT" b="1">
                <a:solidFill>
                  <a:srgbClr val="C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</a:t>
            </a:r>
            <a:r>
              <a:rPr lang="it-IT" b="1" err="1">
                <a:solidFill>
                  <a:srgbClr val="C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elevatur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: videlicet, ut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varietas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personarum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</a:t>
            </a:r>
            <a:r>
              <a:rPr lang="it-IT" b="1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congruum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sortiretur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eloquium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et, licet ab uno pectore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proflueret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,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diversis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tamen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alveis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emanaret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, quando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nullus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eloquentis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obtinet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nomen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,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nisi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qui trina ista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virtute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succinctus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causis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emergentibus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viriliter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est </a:t>
            </a:r>
            <a:r>
              <a:rPr lang="it-IT" err="1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paratus</a:t>
            </a:r>
            <a:r>
              <a:rPr lang="it-IT">
                <a:solidFill>
                  <a:srgbClr val="00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. </a:t>
            </a: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365759" y="640080"/>
            <a:ext cx="56175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cap="small">
                <a:solidFill>
                  <a:srgbClr val="00B0F0"/>
                </a:solidFill>
                <a:latin typeface="Palatino Linotype" panose="02040502050505030304" pitchFamily="18" charset="0"/>
              </a:rPr>
              <a:t>Magni Aurelii Cassiodori</a:t>
            </a:r>
            <a:r>
              <a:rPr lang="it-IT" b="1">
                <a:solidFill>
                  <a:srgbClr val="00B0F0"/>
                </a:solidFill>
                <a:latin typeface="Palatino Linotype" panose="02040502050505030304" pitchFamily="18" charset="0"/>
              </a:rPr>
              <a:t> </a:t>
            </a:r>
            <a:r>
              <a:rPr lang="it-IT" b="1" i="1">
                <a:solidFill>
                  <a:srgbClr val="00B0F0"/>
                </a:solidFill>
                <a:latin typeface="Palatino Linotype" panose="02040502050505030304" pitchFamily="18" charset="0"/>
              </a:rPr>
              <a:t>Variae</a:t>
            </a:r>
            <a:r>
              <a:rPr lang="it-IT" b="1">
                <a:solidFill>
                  <a:srgbClr val="00B0F0"/>
                </a:solidFill>
                <a:latin typeface="Palatino Linotype" panose="02040502050505030304" pitchFamily="18" charset="0"/>
              </a:rPr>
              <a:t>, </a:t>
            </a:r>
            <a:r>
              <a:rPr lang="it-IT" b="1" i="1">
                <a:solidFill>
                  <a:srgbClr val="00B0F0"/>
                </a:solidFill>
                <a:latin typeface="Palatino Linotype" panose="02040502050505030304" pitchFamily="18" charset="0"/>
              </a:rPr>
              <a:t>Praefatio</a:t>
            </a:r>
            <a:r>
              <a:rPr lang="it-IT" b="1">
                <a:solidFill>
                  <a:srgbClr val="00B0F0"/>
                </a:solidFill>
                <a:latin typeface="Palatino Linotype" panose="02040502050505030304" pitchFamily="18" charset="0"/>
              </a:rPr>
              <a:t>, 15-16</a:t>
            </a:r>
          </a:p>
          <a:p>
            <a:r>
              <a:rPr lang="it-IT" b="1">
                <a:solidFill>
                  <a:srgbClr val="00B0F0"/>
                </a:solidFill>
                <a:latin typeface="Palatino Linotype" panose="02040502050505030304" pitchFamily="18" charset="0"/>
              </a:rPr>
              <a:t>(ca 537-40 d.C.)</a:t>
            </a: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287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60497" y="1433107"/>
            <a:ext cx="8615919" cy="3693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2800" b="1" i="1" cap="small" dirty="0">
                <a:solidFill>
                  <a:srgbClr val="00B0F0"/>
                </a:solidFill>
                <a:latin typeface="Palatino Linotype"/>
              </a:rPr>
              <a:t>genera </a:t>
            </a:r>
            <a:r>
              <a:rPr lang="it-IT" sz="2800" b="1" i="1" cap="small" dirty="0" err="1">
                <a:solidFill>
                  <a:srgbClr val="00B0F0"/>
                </a:solidFill>
                <a:latin typeface="Palatino Linotype"/>
              </a:rPr>
              <a:t>elocutionis</a:t>
            </a:r>
            <a:endParaRPr lang="it-IT" sz="2800" b="1" i="1" cap="small" dirty="0">
              <a:solidFill>
                <a:srgbClr val="00B0F0"/>
              </a:solidFill>
              <a:latin typeface="Palatino Linotype"/>
            </a:endParaRPr>
          </a:p>
          <a:p>
            <a:endParaRPr lang="it-IT" sz="2600">
              <a:latin typeface="Palatino Linotype" panose="02040502050505030304" pitchFamily="18" charset="0"/>
            </a:endParaRPr>
          </a:p>
          <a:p>
            <a:r>
              <a:rPr lang="it-IT" sz="2600" i="1" dirty="0" err="1">
                <a:latin typeface="Palatino Linotype"/>
              </a:rPr>
              <a:t>genus</a:t>
            </a:r>
            <a:r>
              <a:rPr lang="it-IT" sz="2600" i="1" dirty="0">
                <a:latin typeface="Palatino Linotype"/>
              </a:rPr>
              <a:t> </a:t>
            </a:r>
            <a:r>
              <a:rPr lang="it-IT" sz="2600" i="1" dirty="0" err="1">
                <a:latin typeface="Palatino Linotype"/>
              </a:rPr>
              <a:t>subtile</a:t>
            </a:r>
            <a:r>
              <a:rPr lang="it-IT" sz="2600" i="1" dirty="0">
                <a:latin typeface="Palatino Linotype"/>
              </a:rPr>
              <a:t>/</a:t>
            </a:r>
            <a:r>
              <a:rPr lang="it-IT" sz="2600" i="1" dirty="0" err="1">
                <a:latin typeface="Palatino Linotype"/>
              </a:rPr>
              <a:t>humile</a:t>
            </a:r>
            <a:r>
              <a:rPr lang="it-IT" sz="2600" i="1" dirty="0">
                <a:latin typeface="Palatino Linotype"/>
              </a:rPr>
              <a:t>/tenue</a:t>
            </a:r>
            <a:r>
              <a:rPr lang="it-IT" sz="2600" dirty="0">
                <a:latin typeface="Palatino Linotype"/>
              </a:rPr>
              <a:t> → </a:t>
            </a:r>
            <a:r>
              <a:rPr lang="it-IT" sz="2600" i="1" dirty="0" err="1">
                <a:solidFill>
                  <a:srgbClr val="C00000"/>
                </a:solidFill>
                <a:latin typeface="Palatino Linotype"/>
              </a:rPr>
              <a:t>docere</a:t>
            </a:r>
            <a:r>
              <a:rPr lang="it-IT" sz="2600" i="1" dirty="0">
                <a:solidFill>
                  <a:srgbClr val="C00000"/>
                </a:solidFill>
                <a:latin typeface="Palatino Linotype"/>
              </a:rPr>
              <a:t>/</a:t>
            </a:r>
            <a:r>
              <a:rPr lang="it-IT" sz="2600" i="1" dirty="0" err="1">
                <a:solidFill>
                  <a:srgbClr val="C00000"/>
                </a:solidFill>
                <a:latin typeface="Palatino Linotype"/>
              </a:rPr>
              <a:t>probare</a:t>
            </a:r>
            <a:r>
              <a:rPr lang="it-IT" sz="2600" dirty="0">
                <a:latin typeface="Palatino Linotype"/>
              </a:rPr>
              <a:t> </a:t>
            </a:r>
            <a:endParaRPr lang="it-IT" sz="2600" dirty="0">
              <a:latin typeface="Palatino Linotype" panose="02040502050505030304" pitchFamily="18" charset="0"/>
            </a:endParaRPr>
          </a:p>
          <a:p>
            <a:r>
              <a:rPr lang="it-IT" sz="2600" i="1" dirty="0" err="1">
                <a:latin typeface="Palatino Linotype"/>
              </a:rPr>
              <a:t>genus</a:t>
            </a:r>
            <a:r>
              <a:rPr lang="it-IT" sz="2600" i="1" dirty="0">
                <a:latin typeface="Palatino Linotype"/>
              </a:rPr>
              <a:t> medium/</a:t>
            </a:r>
            <a:r>
              <a:rPr lang="it-IT" sz="2600" i="1" dirty="0" err="1">
                <a:latin typeface="Palatino Linotype"/>
              </a:rPr>
              <a:t>modicum</a:t>
            </a:r>
            <a:r>
              <a:rPr lang="it-IT" sz="2600" i="1" dirty="0">
                <a:latin typeface="Palatino Linotype"/>
              </a:rPr>
              <a:t>/mediocre </a:t>
            </a:r>
            <a:r>
              <a:rPr lang="it-IT" sz="2600" dirty="0">
                <a:latin typeface="Palatino Linotype"/>
              </a:rPr>
              <a:t>→ </a:t>
            </a:r>
            <a:r>
              <a:rPr lang="it-IT" sz="2600" i="1" dirty="0" err="1">
                <a:solidFill>
                  <a:srgbClr val="C00000"/>
                </a:solidFill>
                <a:latin typeface="Palatino Linotype"/>
              </a:rPr>
              <a:t>delectare</a:t>
            </a:r>
            <a:endParaRPr lang="it-IT" sz="2600" i="1" dirty="0">
              <a:solidFill>
                <a:srgbClr val="C00000"/>
              </a:solidFill>
              <a:latin typeface="Palatino Linotype"/>
            </a:endParaRPr>
          </a:p>
          <a:p>
            <a:r>
              <a:rPr lang="it-IT" sz="2600" i="1" dirty="0" err="1">
                <a:latin typeface="Palatino Linotype"/>
              </a:rPr>
              <a:t>genus</a:t>
            </a:r>
            <a:r>
              <a:rPr lang="it-IT" sz="2600" i="1" dirty="0">
                <a:latin typeface="Palatino Linotype"/>
              </a:rPr>
              <a:t> grande/sublime/</a:t>
            </a:r>
            <a:r>
              <a:rPr lang="it-IT" sz="2600" i="1" dirty="0" err="1">
                <a:latin typeface="Palatino Linotype"/>
              </a:rPr>
              <a:t>robustum</a:t>
            </a:r>
            <a:r>
              <a:rPr lang="it-IT" sz="2600" i="1" dirty="0">
                <a:latin typeface="Palatino Linotype"/>
              </a:rPr>
              <a:t> </a:t>
            </a:r>
            <a:r>
              <a:rPr lang="it-IT" sz="2600" dirty="0">
                <a:latin typeface="Palatino Linotype"/>
              </a:rPr>
              <a:t>→ </a:t>
            </a:r>
            <a:r>
              <a:rPr lang="it-IT" sz="2600" i="1" dirty="0" err="1">
                <a:solidFill>
                  <a:srgbClr val="C00000"/>
                </a:solidFill>
                <a:latin typeface="Palatino Linotype"/>
              </a:rPr>
              <a:t>movere</a:t>
            </a:r>
            <a:r>
              <a:rPr lang="it-IT" sz="2600" i="1" dirty="0">
                <a:solidFill>
                  <a:srgbClr val="C00000"/>
                </a:solidFill>
                <a:latin typeface="Palatino Linotype"/>
              </a:rPr>
              <a:t>, </a:t>
            </a:r>
            <a:r>
              <a:rPr lang="it-IT" sz="2600" i="1" dirty="0" err="1">
                <a:solidFill>
                  <a:srgbClr val="C00000"/>
                </a:solidFill>
                <a:latin typeface="Palatino Linotype"/>
              </a:rPr>
              <a:t>flectere</a:t>
            </a:r>
            <a:endParaRPr lang="it-IT" sz="2600" i="1" dirty="0">
              <a:solidFill>
                <a:srgbClr val="C00000"/>
              </a:solidFill>
              <a:latin typeface="Palatino Linotype"/>
            </a:endParaRPr>
          </a:p>
          <a:p>
            <a:pPr lvl="0"/>
            <a:endParaRPr lang="it-IT" sz="2600">
              <a:latin typeface="Palatino Linotype" panose="02040502050505030304" pitchFamily="18" charset="0"/>
            </a:endParaRPr>
          </a:p>
          <a:p>
            <a:pPr lvl="0"/>
            <a:r>
              <a:rPr lang="it-IT" sz="2600" i="1" dirty="0" err="1">
                <a:latin typeface="Palatino Linotype"/>
              </a:rPr>
              <a:t>amplum</a:t>
            </a:r>
            <a:r>
              <a:rPr lang="it-IT" sz="2600" dirty="0">
                <a:latin typeface="Palatino Linotype"/>
              </a:rPr>
              <a:t> (elevato senza interruzione)</a:t>
            </a:r>
          </a:p>
          <a:p>
            <a:pPr lvl="0"/>
            <a:r>
              <a:rPr lang="it-IT" sz="2600" i="1" dirty="0" err="1">
                <a:latin typeface="Palatino Linotype"/>
              </a:rPr>
              <a:t>vehemens</a:t>
            </a:r>
            <a:r>
              <a:rPr lang="it-IT" sz="2600" dirty="0">
                <a:latin typeface="Palatino Linotype"/>
              </a:rPr>
              <a:t> (veemente)</a:t>
            </a:r>
          </a:p>
          <a:p>
            <a:endParaRPr lang="it-IT" sz="260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764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98013B5-6C7D-316D-558B-076ABB81E1C9}"/>
              </a:ext>
            </a:extLst>
          </p:cNvPr>
          <p:cNvSpPr txBox="1"/>
          <p:nvPr/>
        </p:nvSpPr>
        <p:spPr>
          <a:xfrm>
            <a:off x="589119" y="1537854"/>
            <a:ext cx="7541088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b="1" dirty="0">
                <a:solidFill>
                  <a:srgbClr val="0070C0"/>
                </a:solidFill>
                <a:latin typeface="Palatino Linotype"/>
              </a:rPr>
              <a:t>Giovanni da </a:t>
            </a:r>
            <a:r>
              <a:rPr lang="en-US" b="1" dirty="0" err="1">
                <a:solidFill>
                  <a:srgbClr val="0070C0"/>
                </a:solidFill>
                <a:latin typeface="Palatino Linotype"/>
              </a:rPr>
              <a:t>Garlandia</a:t>
            </a:r>
            <a:r>
              <a:rPr lang="en-US" b="1" dirty="0">
                <a:solidFill>
                  <a:srgbClr val="0070C0"/>
                </a:solidFill>
                <a:latin typeface="Palatino Linotype"/>
              </a:rPr>
              <a:t> (XIII sec.)</a:t>
            </a:r>
          </a:p>
          <a:p>
            <a:pPr algn="just"/>
            <a:endParaRPr lang="en-US" b="1" dirty="0">
              <a:solidFill>
                <a:srgbClr val="0070C0"/>
              </a:solidFill>
              <a:latin typeface="Palatino Linotype"/>
            </a:endParaRPr>
          </a:p>
          <a:p>
            <a:pPr algn="just"/>
            <a:r>
              <a:rPr lang="en-US" dirty="0">
                <a:latin typeface="Palatino Linotype"/>
              </a:rPr>
              <a:t>I Tre </a:t>
            </a:r>
            <a:r>
              <a:rPr lang="en-US" dirty="0" err="1">
                <a:latin typeface="Palatino Linotype"/>
              </a:rPr>
              <a:t>generi</a:t>
            </a:r>
            <a:r>
              <a:rPr lang="en-US" dirty="0">
                <a:latin typeface="Palatino Linotype"/>
              </a:rPr>
              <a:t> di </a:t>
            </a:r>
            <a:r>
              <a:rPr lang="en-US" dirty="0" err="1">
                <a:latin typeface="Palatino Linotype"/>
              </a:rPr>
              <a:t>persone</a:t>
            </a:r>
            <a:r>
              <a:rPr lang="en-US" dirty="0">
                <a:latin typeface="Palatino Linotype"/>
              </a:rPr>
              <a:t> </a:t>
            </a:r>
            <a:r>
              <a:rPr lang="en-US" dirty="0" err="1">
                <a:latin typeface="Palatino Linotype"/>
              </a:rPr>
              <a:t>debbono</a:t>
            </a:r>
            <a:r>
              <a:rPr lang="en-US" dirty="0">
                <a:latin typeface="Palatino Linotype"/>
              </a:rPr>
              <a:t> </a:t>
            </a:r>
            <a:r>
              <a:rPr lang="en-US" dirty="0" err="1">
                <a:latin typeface="Palatino Linotype"/>
              </a:rPr>
              <a:t>essere</a:t>
            </a:r>
            <a:r>
              <a:rPr lang="en-US" dirty="0">
                <a:latin typeface="Palatino Linotype"/>
              </a:rPr>
              <a:t> </a:t>
            </a:r>
            <a:r>
              <a:rPr lang="en-US" dirty="0" err="1">
                <a:latin typeface="Palatino Linotype"/>
              </a:rPr>
              <a:t>valutati</a:t>
            </a:r>
            <a:r>
              <a:rPr lang="en-US" dirty="0">
                <a:latin typeface="Palatino Linotype"/>
              </a:rPr>
              <a:t> secondo </a:t>
            </a:r>
            <a:r>
              <a:rPr lang="en-US" dirty="0" err="1">
                <a:latin typeface="Palatino Linotype"/>
              </a:rPr>
              <a:t>i</a:t>
            </a:r>
            <a:r>
              <a:rPr lang="en-US" dirty="0">
                <a:latin typeface="Palatino Linotype"/>
              </a:rPr>
              <a:t> </a:t>
            </a:r>
            <a:r>
              <a:rPr lang="en-US" dirty="0" err="1">
                <a:latin typeface="Palatino Linotype"/>
              </a:rPr>
              <a:t>tre</a:t>
            </a:r>
            <a:r>
              <a:rPr lang="en-US" dirty="0">
                <a:latin typeface="Palatino Linotype"/>
              </a:rPr>
              <a:t> </a:t>
            </a:r>
            <a:r>
              <a:rPr lang="en-US" dirty="0" err="1">
                <a:latin typeface="Palatino Linotype"/>
              </a:rPr>
              <a:t>generi</a:t>
            </a:r>
            <a:r>
              <a:rPr lang="en-US" dirty="0">
                <a:latin typeface="Palatino Linotype"/>
              </a:rPr>
              <a:t> di </a:t>
            </a:r>
            <a:r>
              <a:rPr lang="en-US" dirty="0" err="1">
                <a:latin typeface="Palatino Linotype"/>
              </a:rPr>
              <a:t>uomini</a:t>
            </a:r>
            <a:r>
              <a:rPr lang="en-US" dirty="0">
                <a:latin typeface="Palatino Linotype"/>
              </a:rPr>
              <a:t>, </a:t>
            </a:r>
            <a:r>
              <a:rPr lang="en-US" dirty="0" err="1">
                <a:latin typeface="Palatino Linotype"/>
              </a:rPr>
              <a:t>che</a:t>
            </a:r>
            <a:r>
              <a:rPr lang="en-US" dirty="0">
                <a:latin typeface="Palatino Linotype"/>
              </a:rPr>
              <a:t> </a:t>
            </a:r>
            <a:r>
              <a:rPr lang="en-US" dirty="0" err="1">
                <a:latin typeface="Palatino Linotype"/>
              </a:rPr>
              <a:t>sono</a:t>
            </a:r>
            <a:r>
              <a:rPr lang="en-US" dirty="0">
                <a:latin typeface="Palatino Linotype"/>
              </a:rPr>
              <a:t>: </a:t>
            </a:r>
            <a:r>
              <a:rPr lang="en-US" dirty="0" err="1">
                <a:latin typeface="Palatino Linotype"/>
              </a:rPr>
              <a:t>i</a:t>
            </a:r>
            <a:r>
              <a:rPr lang="en-US" dirty="0">
                <a:latin typeface="Palatino Linotype"/>
              </a:rPr>
              <a:t> </a:t>
            </a:r>
            <a:r>
              <a:rPr lang="en-US" dirty="0" err="1">
                <a:latin typeface="Palatino Linotype"/>
              </a:rPr>
              <a:t>curiali</a:t>
            </a:r>
            <a:r>
              <a:rPr lang="en-US" dirty="0">
                <a:latin typeface="Palatino Linotype"/>
              </a:rPr>
              <a:t>, </a:t>
            </a:r>
            <a:r>
              <a:rPr lang="en-US" dirty="0" err="1">
                <a:latin typeface="Palatino Linotype"/>
              </a:rPr>
              <a:t>i</a:t>
            </a:r>
            <a:r>
              <a:rPr lang="en-US" dirty="0">
                <a:latin typeface="Palatino Linotype"/>
              </a:rPr>
              <a:t> </a:t>
            </a:r>
            <a:r>
              <a:rPr lang="en-US" dirty="0" err="1">
                <a:latin typeface="Palatino Linotype"/>
              </a:rPr>
              <a:t>civili</a:t>
            </a:r>
            <a:r>
              <a:rPr lang="en-US" dirty="0">
                <a:latin typeface="Palatino Linotype"/>
              </a:rPr>
              <a:t>, </a:t>
            </a:r>
            <a:r>
              <a:rPr lang="en-US" dirty="0" err="1">
                <a:latin typeface="Palatino Linotype"/>
              </a:rPr>
              <a:t>i</a:t>
            </a:r>
            <a:r>
              <a:rPr lang="en-US" dirty="0">
                <a:latin typeface="Palatino Linotype"/>
              </a:rPr>
              <a:t> </a:t>
            </a:r>
            <a:r>
              <a:rPr lang="en-US" dirty="0" err="1">
                <a:latin typeface="Palatino Linotype"/>
              </a:rPr>
              <a:t>rurali</a:t>
            </a:r>
            <a:r>
              <a:rPr lang="en-US" dirty="0">
                <a:latin typeface="Palatino Linotype"/>
              </a:rPr>
              <a:t>. I </a:t>
            </a:r>
            <a:r>
              <a:rPr lang="en-US" dirty="0" err="1">
                <a:latin typeface="Palatino Linotype"/>
              </a:rPr>
              <a:t>curiali</a:t>
            </a:r>
            <a:r>
              <a:rPr lang="en-US" dirty="0">
                <a:latin typeface="Palatino Linotype"/>
              </a:rPr>
              <a:t> </a:t>
            </a:r>
            <a:r>
              <a:rPr lang="en-US" dirty="0" err="1">
                <a:latin typeface="Palatino Linotype"/>
              </a:rPr>
              <a:t>sono</a:t>
            </a:r>
            <a:r>
              <a:rPr lang="en-US" dirty="0">
                <a:latin typeface="Palatino Linotype"/>
              </a:rPr>
              <a:t> </a:t>
            </a:r>
            <a:r>
              <a:rPr lang="en-US" dirty="0" err="1">
                <a:latin typeface="Palatino Linotype"/>
              </a:rPr>
              <a:t>coloro</a:t>
            </a:r>
            <a:r>
              <a:rPr lang="en-US" dirty="0">
                <a:latin typeface="Palatino Linotype"/>
              </a:rPr>
              <a:t> </a:t>
            </a:r>
            <a:r>
              <a:rPr lang="en-US" dirty="0" err="1">
                <a:latin typeface="Palatino Linotype"/>
              </a:rPr>
              <a:t>che</a:t>
            </a:r>
            <a:r>
              <a:rPr lang="en-US" dirty="0">
                <a:latin typeface="Palatino Linotype"/>
              </a:rPr>
              <a:t> </a:t>
            </a:r>
            <a:r>
              <a:rPr lang="en-US" dirty="0" err="1">
                <a:latin typeface="Palatino Linotype"/>
              </a:rPr>
              <a:t>occupano</a:t>
            </a:r>
            <a:r>
              <a:rPr lang="en-US" dirty="0">
                <a:latin typeface="Palatino Linotype"/>
              </a:rPr>
              <a:t> e </a:t>
            </a:r>
            <a:r>
              <a:rPr lang="en-US" dirty="0" err="1">
                <a:latin typeface="Palatino Linotype"/>
              </a:rPr>
              <a:t>illustrano</a:t>
            </a:r>
            <a:r>
              <a:rPr lang="en-US" dirty="0">
                <a:latin typeface="Palatino Linotype"/>
              </a:rPr>
              <a:t> con la </a:t>
            </a:r>
            <a:r>
              <a:rPr lang="en-US" dirty="0" err="1">
                <a:latin typeface="Palatino Linotype"/>
              </a:rPr>
              <a:t>loro</a:t>
            </a:r>
            <a:r>
              <a:rPr lang="en-US" dirty="0">
                <a:latin typeface="Palatino Linotype"/>
              </a:rPr>
              <a:t> </a:t>
            </a:r>
            <a:r>
              <a:rPr lang="en-US" dirty="0" err="1">
                <a:latin typeface="Palatino Linotype"/>
              </a:rPr>
              <a:t>presenza</a:t>
            </a:r>
            <a:r>
              <a:rPr lang="en-US" dirty="0">
                <a:latin typeface="Palatino Linotype"/>
              </a:rPr>
              <a:t> la curia, come il papa, </a:t>
            </a:r>
            <a:r>
              <a:rPr lang="en-US" dirty="0" err="1">
                <a:latin typeface="Palatino Linotype"/>
              </a:rPr>
              <a:t>i</a:t>
            </a:r>
            <a:r>
              <a:rPr lang="en-US" dirty="0">
                <a:latin typeface="Palatino Linotype"/>
              </a:rPr>
              <a:t> </a:t>
            </a:r>
            <a:r>
              <a:rPr lang="en-US" dirty="0" err="1">
                <a:latin typeface="Palatino Linotype"/>
              </a:rPr>
              <a:t>cardinali</a:t>
            </a:r>
            <a:r>
              <a:rPr lang="en-US" dirty="0">
                <a:latin typeface="Palatino Linotype"/>
              </a:rPr>
              <a:t>, </a:t>
            </a:r>
            <a:r>
              <a:rPr lang="en-US" dirty="0" err="1">
                <a:latin typeface="Palatino Linotype"/>
              </a:rPr>
              <a:t>i</a:t>
            </a:r>
            <a:r>
              <a:rPr lang="en-US" dirty="0">
                <a:latin typeface="Palatino Linotype"/>
              </a:rPr>
              <a:t> </a:t>
            </a:r>
            <a:r>
              <a:rPr lang="en-US" dirty="0" err="1">
                <a:latin typeface="Palatino Linotype"/>
              </a:rPr>
              <a:t>legati</a:t>
            </a:r>
            <a:r>
              <a:rPr lang="en-US" dirty="0">
                <a:latin typeface="Palatino Linotype"/>
              </a:rPr>
              <a:t>, </a:t>
            </a:r>
            <a:r>
              <a:rPr lang="en-US" dirty="0" err="1">
                <a:latin typeface="Palatino Linotype"/>
              </a:rPr>
              <a:t>gli</a:t>
            </a:r>
            <a:r>
              <a:rPr lang="en-US" dirty="0">
                <a:latin typeface="Palatino Linotype"/>
              </a:rPr>
              <a:t> </a:t>
            </a:r>
            <a:r>
              <a:rPr lang="en-US" dirty="0" err="1">
                <a:latin typeface="Palatino Linotype"/>
              </a:rPr>
              <a:t>arcivescovi</a:t>
            </a:r>
            <a:r>
              <a:rPr lang="en-US" dirty="0">
                <a:latin typeface="Palatino Linotype"/>
              </a:rPr>
              <a:t>, </a:t>
            </a:r>
            <a:r>
              <a:rPr lang="en-US" dirty="0" err="1">
                <a:latin typeface="Palatino Linotype"/>
              </a:rPr>
              <a:t>i</a:t>
            </a:r>
            <a:r>
              <a:rPr lang="en-US" dirty="0">
                <a:latin typeface="Palatino Linotype"/>
              </a:rPr>
              <a:t> </a:t>
            </a:r>
            <a:r>
              <a:rPr lang="en-US" dirty="0" err="1">
                <a:latin typeface="Palatino Linotype"/>
              </a:rPr>
              <a:t>vescovi</a:t>
            </a:r>
            <a:r>
              <a:rPr lang="en-US" dirty="0">
                <a:latin typeface="Palatino Linotype"/>
              </a:rPr>
              <a:t> e </a:t>
            </a:r>
            <a:r>
              <a:rPr lang="en-US" dirty="0" err="1">
                <a:latin typeface="Palatino Linotype"/>
              </a:rPr>
              <a:t>i</a:t>
            </a:r>
            <a:r>
              <a:rPr lang="en-US" dirty="0">
                <a:latin typeface="Palatino Linotype"/>
              </a:rPr>
              <a:t> </a:t>
            </a:r>
            <a:r>
              <a:rPr lang="en-US" dirty="0" err="1">
                <a:latin typeface="Palatino Linotype"/>
              </a:rPr>
              <a:t>loro</a:t>
            </a:r>
            <a:r>
              <a:rPr lang="en-US" dirty="0">
                <a:latin typeface="Palatino Linotype"/>
              </a:rPr>
              <a:t> </a:t>
            </a:r>
            <a:r>
              <a:rPr lang="en-US" dirty="0" err="1">
                <a:latin typeface="Palatino Linotype"/>
              </a:rPr>
              <a:t>suffraganei</a:t>
            </a:r>
            <a:r>
              <a:rPr lang="en-US" dirty="0">
                <a:latin typeface="Palatino Linotype"/>
              </a:rPr>
              <a:t>, come </a:t>
            </a:r>
            <a:r>
              <a:rPr lang="en-US" dirty="0" err="1">
                <a:latin typeface="Palatino Linotype"/>
              </a:rPr>
              <a:t>gli</a:t>
            </a:r>
            <a:r>
              <a:rPr lang="en-US" dirty="0">
                <a:latin typeface="Palatino Linotype"/>
              </a:rPr>
              <a:t> </a:t>
            </a:r>
            <a:r>
              <a:rPr lang="en-US" dirty="0" err="1">
                <a:latin typeface="Palatino Linotype"/>
              </a:rPr>
              <a:t>arcidiaconi</a:t>
            </a:r>
            <a:r>
              <a:rPr lang="en-US" dirty="0">
                <a:latin typeface="Palatino Linotype"/>
              </a:rPr>
              <a:t>, </a:t>
            </a:r>
            <a:r>
              <a:rPr lang="en-US" dirty="0" err="1">
                <a:latin typeface="Palatino Linotype"/>
              </a:rPr>
              <a:t>i</a:t>
            </a:r>
            <a:r>
              <a:rPr lang="en-US" dirty="0">
                <a:latin typeface="Palatino Linotype"/>
              </a:rPr>
              <a:t> decani, </a:t>
            </a:r>
            <a:r>
              <a:rPr lang="en-US" dirty="0" err="1">
                <a:latin typeface="Palatino Linotype"/>
              </a:rPr>
              <a:t>gli</a:t>
            </a:r>
            <a:r>
              <a:rPr lang="en-US" dirty="0">
                <a:latin typeface="Palatino Linotype"/>
              </a:rPr>
              <a:t> </a:t>
            </a:r>
            <a:r>
              <a:rPr lang="en-US" dirty="0" err="1">
                <a:latin typeface="Palatino Linotype"/>
              </a:rPr>
              <a:t>ufficiali</a:t>
            </a:r>
            <a:r>
              <a:rPr lang="en-US" dirty="0">
                <a:latin typeface="Palatino Linotype"/>
              </a:rPr>
              <a:t>, </a:t>
            </a:r>
            <a:r>
              <a:rPr lang="en-US" dirty="0" err="1">
                <a:latin typeface="Palatino Linotype"/>
              </a:rPr>
              <a:t>i</a:t>
            </a:r>
            <a:r>
              <a:rPr lang="en-US" dirty="0">
                <a:latin typeface="Palatino Linotype"/>
              </a:rPr>
              <a:t> </a:t>
            </a:r>
            <a:r>
              <a:rPr lang="en-US" dirty="0" err="1">
                <a:latin typeface="Palatino Linotype"/>
              </a:rPr>
              <a:t>maestri</a:t>
            </a:r>
            <a:r>
              <a:rPr lang="en-US" dirty="0">
                <a:latin typeface="Palatino Linotype"/>
              </a:rPr>
              <a:t>, </a:t>
            </a:r>
            <a:r>
              <a:rPr lang="en-US" dirty="0" err="1">
                <a:latin typeface="Palatino Linotype"/>
              </a:rPr>
              <a:t>gli</a:t>
            </a:r>
            <a:r>
              <a:rPr lang="en-US" dirty="0">
                <a:latin typeface="Palatino Linotype"/>
              </a:rPr>
              <a:t> </a:t>
            </a:r>
            <a:r>
              <a:rPr lang="en-US" dirty="0" err="1">
                <a:latin typeface="Palatino Linotype"/>
              </a:rPr>
              <a:t>scolari</a:t>
            </a:r>
            <a:r>
              <a:rPr lang="en-US" dirty="0">
                <a:latin typeface="Palatino Linotype"/>
              </a:rPr>
              <a:t>; e </a:t>
            </a:r>
            <a:r>
              <a:rPr lang="en-US" dirty="0" err="1">
                <a:latin typeface="Palatino Linotype"/>
              </a:rPr>
              <a:t>così</a:t>
            </a:r>
            <a:r>
              <a:rPr lang="en-US" dirty="0">
                <a:latin typeface="Palatino Linotype"/>
              </a:rPr>
              <a:t> </a:t>
            </a:r>
            <a:r>
              <a:rPr lang="en-US" dirty="0" err="1">
                <a:latin typeface="Palatino Linotype"/>
              </a:rPr>
              <a:t>gli</a:t>
            </a:r>
            <a:r>
              <a:rPr lang="en-US" dirty="0">
                <a:latin typeface="Palatino Linotype"/>
              </a:rPr>
              <a:t> </a:t>
            </a:r>
            <a:r>
              <a:rPr lang="en-US" dirty="0" err="1">
                <a:latin typeface="Palatino Linotype"/>
              </a:rPr>
              <a:t>imperatori</a:t>
            </a:r>
            <a:r>
              <a:rPr lang="en-US" dirty="0">
                <a:latin typeface="Palatino Linotype"/>
              </a:rPr>
              <a:t>, </a:t>
            </a:r>
            <a:r>
              <a:rPr lang="en-US" dirty="0" err="1">
                <a:latin typeface="Palatino Linotype"/>
              </a:rPr>
              <a:t>i</a:t>
            </a:r>
            <a:r>
              <a:rPr lang="en-US" dirty="0">
                <a:latin typeface="Palatino Linotype"/>
              </a:rPr>
              <a:t> re, </a:t>
            </a:r>
            <a:r>
              <a:rPr lang="en-US" dirty="0" err="1">
                <a:latin typeface="Palatino Linotype"/>
              </a:rPr>
              <a:t>i</a:t>
            </a:r>
            <a:r>
              <a:rPr lang="en-US" dirty="0">
                <a:latin typeface="Palatino Linotype"/>
              </a:rPr>
              <a:t> marchesi, </a:t>
            </a:r>
            <a:r>
              <a:rPr lang="en-US" dirty="0" err="1">
                <a:latin typeface="Palatino Linotype"/>
              </a:rPr>
              <a:t>i</a:t>
            </a:r>
            <a:r>
              <a:rPr lang="en-US" dirty="0">
                <a:latin typeface="Palatino Linotype"/>
              </a:rPr>
              <a:t> </a:t>
            </a:r>
            <a:r>
              <a:rPr lang="en-US" dirty="0" err="1">
                <a:latin typeface="Palatino Linotype"/>
              </a:rPr>
              <a:t>duchi</a:t>
            </a:r>
            <a:r>
              <a:rPr lang="en-US" dirty="0">
                <a:latin typeface="Palatino Linotype"/>
              </a:rPr>
              <a:t> e </a:t>
            </a:r>
            <a:r>
              <a:rPr lang="en-US" dirty="0" err="1">
                <a:latin typeface="Palatino Linotype"/>
              </a:rPr>
              <a:t>i</a:t>
            </a:r>
            <a:r>
              <a:rPr lang="en-US" dirty="0">
                <a:latin typeface="Palatino Linotype"/>
              </a:rPr>
              <a:t> </a:t>
            </a:r>
            <a:r>
              <a:rPr lang="en-US" dirty="0" err="1">
                <a:latin typeface="Palatino Linotype"/>
              </a:rPr>
              <a:t>conti</a:t>
            </a:r>
            <a:r>
              <a:rPr lang="en-US" dirty="0">
                <a:latin typeface="Palatino Linotype"/>
              </a:rPr>
              <a:t>. </a:t>
            </a:r>
            <a:r>
              <a:rPr lang="en-US" dirty="0" err="1">
                <a:latin typeface="Palatino Linotype"/>
              </a:rPr>
              <a:t>Persone</a:t>
            </a:r>
            <a:r>
              <a:rPr lang="en-US" dirty="0">
                <a:latin typeface="Palatino Linotype"/>
              </a:rPr>
              <a:t> </a:t>
            </a:r>
            <a:r>
              <a:rPr lang="en-US" dirty="0" err="1">
                <a:latin typeface="Palatino Linotype"/>
              </a:rPr>
              <a:t>civili</a:t>
            </a:r>
            <a:r>
              <a:rPr lang="en-US" dirty="0">
                <a:latin typeface="Palatino Linotype"/>
              </a:rPr>
              <a:t> </a:t>
            </a:r>
            <a:r>
              <a:rPr lang="en-US" dirty="0" err="1">
                <a:latin typeface="Palatino Linotype"/>
              </a:rPr>
              <a:t>sono</a:t>
            </a:r>
            <a:r>
              <a:rPr lang="en-US" dirty="0">
                <a:latin typeface="Palatino Linotype"/>
              </a:rPr>
              <a:t> il console, il </a:t>
            </a:r>
            <a:r>
              <a:rPr lang="en-US" dirty="0" err="1">
                <a:latin typeface="Palatino Linotype"/>
              </a:rPr>
              <a:t>preposto</a:t>
            </a:r>
            <a:r>
              <a:rPr lang="en-US" dirty="0">
                <a:latin typeface="Palatino Linotype"/>
              </a:rPr>
              <a:t> e </a:t>
            </a:r>
            <a:r>
              <a:rPr lang="en-US" dirty="0" err="1">
                <a:latin typeface="Palatino Linotype"/>
              </a:rPr>
              <a:t>altre</a:t>
            </a:r>
            <a:r>
              <a:rPr lang="en-US" dirty="0">
                <a:latin typeface="Palatino Linotype"/>
              </a:rPr>
              <a:t> </a:t>
            </a:r>
            <a:r>
              <a:rPr lang="en-US" dirty="0" err="1">
                <a:latin typeface="Palatino Linotype"/>
              </a:rPr>
              <a:t>persone</a:t>
            </a:r>
            <a:r>
              <a:rPr lang="en-US" dirty="0">
                <a:latin typeface="Palatino Linotype"/>
              </a:rPr>
              <a:t> </a:t>
            </a:r>
            <a:r>
              <a:rPr lang="en-US" dirty="0" err="1">
                <a:latin typeface="Palatino Linotype"/>
              </a:rPr>
              <a:t>che</a:t>
            </a:r>
            <a:r>
              <a:rPr lang="en-US" dirty="0">
                <a:latin typeface="Palatino Linotype"/>
              </a:rPr>
              <a:t> </a:t>
            </a:r>
            <a:r>
              <a:rPr lang="en-US" dirty="0" err="1">
                <a:latin typeface="Palatino Linotype"/>
              </a:rPr>
              <a:t>abitano</a:t>
            </a:r>
            <a:r>
              <a:rPr lang="en-US" dirty="0">
                <a:latin typeface="Palatino Linotype"/>
              </a:rPr>
              <a:t> in </a:t>
            </a:r>
            <a:r>
              <a:rPr lang="en-US" dirty="0" err="1">
                <a:latin typeface="Palatino Linotype"/>
              </a:rPr>
              <a:t>città</a:t>
            </a:r>
            <a:r>
              <a:rPr lang="en-US" dirty="0">
                <a:latin typeface="Palatino Linotype"/>
              </a:rPr>
              <a:t>. I </a:t>
            </a:r>
            <a:r>
              <a:rPr lang="en-US" dirty="0" err="1">
                <a:latin typeface="Palatino Linotype"/>
              </a:rPr>
              <a:t>rurali</a:t>
            </a:r>
            <a:r>
              <a:rPr lang="en-US" dirty="0">
                <a:latin typeface="Palatino Linotype"/>
              </a:rPr>
              <a:t> </a:t>
            </a:r>
            <a:r>
              <a:rPr lang="en-US" dirty="0" err="1">
                <a:latin typeface="Palatino Linotype"/>
              </a:rPr>
              <a:t>sono</a:t>
            </a:r>
            <a:r>
              <a:rPr lang="en-US" dirty="0">
                <a:latin typeface="Palatino Linotype"/>
              </a:rPr>
              <a:t> </a:t>
            </a:r>
            <a:r>
              <a:rPr lang="en-US" dirty="0" err="1">
                <a:latin typeface="Palatino Linotype"/>
              </a:rPr>
              <a:t>coloro</a:t>
            </a:r>
            <a:r>
              <a:rPr lang="en-US" dirty="0">
                <a:latin typeface="Palatino Linotype"/>
              </a:rPr>
              <a:t> </a:t>
            </a:r>
            <a:r>
              <a:rPr lang="en-US" dirty="0" err="1">
                <a:latin typeface="Palatino Linotype"/>
              </a:rPr>
              <a:t>che</a:t>
            </a:r>
            <a:r>
              <a:rPr lang="en-US" dirty="0">
                <a:latin typeface="Palatino Linotype"/>
              </a:rPr>
              <a:t> </a:t>
            </a:r>
            <a:r>
              <a:rPr lang="en-US" dirty="0" err="1">
                <a:latin typeface="Palatino Linotype"/>
              </a:rPr>
              <a:t>abitano</a:t>
            </a:r>
            <a:r>
              <a:rPr lang="en-US" dirty="0">
                <a:latin typeface="Palatino Linotype"/>
              </a:rPr>
              <a:t> </a:t>
            </a:r>
            <a:r>
              <a:rPr lang="en-US" dirty="0" err="1">
                <a:latin typeface="Palatino Linotype"/>
              </a:rPr>
              <a:t>i</a:t>
            </a:r>
            <a:r>
              <a:rPr lang="en-US" dirty="0">
                <a:latin typeface="Palatino Linotype"/>
              </a:rPr>
              <a:t> </a:t>
            </a:r>
            <a:r>
              <a:rPr lang="en-US" dirty="0" err="1">
                <a:latin typeface="Palatino Linotype"/>
              </a:rPr>
              <a:t>campi</a:t>
            </a:r>
            <a:r>
              <a:rPr lang="en-US" dirty="0">
                <a:latin typeface="Palatino Linotype"/>
              </a:rPr>
              <a:t>, come </a:t>
            </a:r>
            <a:r>
              <a:rPr lang="en-US" dirty="0" err="1">
                <a:latin typeface="Palatino Linotype"/>
              </a:rPr>
              <a:t>i</a:t>
            </a:r>
            <a:r>
              <a:rPr lang="en-US" dirty="0">
                <a:latin typeface="Palatino Linotype"/>
              </a:rPr>
              <a:t> </a:t>
            </a:r>
            <a:r>
              <a:rPr lang="en-US" dirty="0" err="1">
                <a:latin typeface="Palatino Linotype"/>
              </a:rPr>
              <a:t>cacciatori</a:t>
            </a:r>
            <a:r>
              <a:rPr lang="en-US" dirty="0">
                <a:latin typeface="Palatino Linotype"/>
              </a:rPr>
              <a:t>, </a:t>
            </a:r>
            <a:r>
              <a:rPr lang="en-US" dirty="0" err="1">
                <a:latin typeface="Palatino Linotype"/>
              </a:rPr>
              <a:t>gli</a:t>
            </a:r>
            <a:r>
              <a:rPr lang="en-US" dirty="0">
                <a:latin typeface="Palatino Linotype"/>
              </a:rPr>
              <a:t> </a:t>
            </a:r>
            <a:r>
              <a:rPr lang="en-US" dirty="0" err="1">
                <a:latin typeface="Palatino Linotype"/>
              </a:rPr>
              <a:t>agricoltori</a:t>
            </a:r>
            <a:r>
              <a:rPr lang="en-US" dirty="0">
                <a:latin typeface="Palatino Linotype"/>
              </a:rPr>
              <a:t>, </a:t>
            </a:r>
            <a:r>
              <a:rPr lang="en-US" dirty="0" err="1">
                <a:latin typeface="Palatino Linotype"/>
              </a:rPr>
              <a:t>i</a:t>
            </a:r>
            <a:r>
              <a:rPr lang="en-US" dirty="0">
                <a:latin typeface="Palatino Linotype"/>
              </a:rPr>
              <a:t> </a:t>
            </a:r>
            <a:r>
              <a:rPr lang="en-US" dirty="0" err="1">
                <a:latin typeface="Palatino Linotype"/>
              </a:rPr>
              <a:t>vignaioli</a:t>
            </a:r>
            <a:r>
              <a:rPr lang="en-US" dirty="0">
                <a:latin typeface="Palatino Linotype"/>
              </a:rPr>
              <a:t>, </a:t>
            </a:r>
            <a:r>
              <a:rPr lang="en-US" dirty="0" err="1">
                <a:latin typeface="Palatino Linotype"/>
              </a:rPr>
              <a:t>gli</a:t>
            </a:r>
            <a:r>
              <a:rPr lang="en-US" dirty="0">
                <a:latin typeface="Palatino Linotype"/>
              </a:rPr>
              <a:t> </a:t>
            </a:r>
            <a:r>
              <a:rPr lang="en-US" dirty="0" err="1">
                <a:latin typeface="Palatino Linotype"/>
              </a:rPr>
              <a:t>uccellatori</a:t>
            </a:r>
            <a:r>
              <a:rPr lang="en-US" dirty="0">
                <a:latin typeface="Palatino Linotype"/>
              </a:rPr>
              <a:t>. Secondo </a:t>
            </a:r>
            <a:r>
              <a:rPr lang="en-US" dirty="0" err="1">
                <a:latin typeface="Palatino Linotype"/>
              </a:rPr>
              <a:t>questi</a:t>
            </a:r>
            <a:r>
              <a:rPr lang="en-US" dirty="0">
                <a:latin typeface="Palatino Linotype"/>
              </a:rPr>
              <a:t> </a:t>
            </a:r>
            <a:r>
              <a:rPr lang="en-US" dirty="0" err="1">
                <a:latin typeface="Palatino Linotype"/>
              </a:rPr>
              <a:t>tre</a:t>
            </a:r>
            <a:r>
              <a:rPr lang="en-US" dirty="0">
                <a:latin typeface="Palatino Linotype"/>
              </a:rPr>
              <a:t> </a:t>
            </a:r>
            <a:r>
              <a:rPr lang="en-US" dirty="0" err="1">
                <a:latin typeface="Palatino Linotype"/>
              </a:rPr>
              <a:t>generi</a:t>
            </a:r>
            <a:r>
              <a:rPr lang="en-US" dirty="0">
                <a:latin typeface="Palatino Linotype"/>
              </a:rPr>
              <a:t> di </a:t>
            </a:r>
            <a:r>
              <a:rPr lang="en-US" dirty="0" err="1">
                <a:latin typeface="Palatino Linotype"/>
              </a:rPr>
              <a:t>uomini</a:t>
            </a:r>
            <a:r>
              <a:rPr lang="en-US" dirty="0">
                <a:latin typeface="Palatino Linotype"/>
              </a:rPr>
              <a:t> Virgilio </a:t>
            </a:r>
            <a:r>
              <a:rPr lang="en-US" dirty="0" err="1">
                <a:latin typeface="Palatino Linotype"/>
              </a:rPr>
              <a:t>trovò</a:t>
            </a:r>
            <a:r>
              <a:rPr lang="en-US" dirty="0">
                <a:latin typeface="Palatino Linotype"/>
              </a:rPr>
              <a:t> il </a:t>
            </a:r>
            <a:r>
              <a:rPr lang="en-US" dirty="0" err="1">
                <a:latin typeface="Palatino Linotype"/>
              </a:rPr>
              <a:t>triplice</a:t>
            </a:r>
            <a:r>
              <a:rPr lang="en-US" dirty="0">
                <a:latin typeface="Palatino Linotype"/>
              </a:rPr>
              <a:t> stile di cui poi </a:t>
            </a:r>
            <a:r>
              <a:rPr lang="en-US" dirty="0" err="1">
                <a:latin typeface="Palatino Linotype"/>
              </a:rPr>
              <a:t>si</a:t>
            </a:r>
            <a:r>
              <a:rPr lang="en-US" dirty="0">
                <a:latin typeface="Palatino Linotype"/>
              </a:rPr>
              <a:t> </a:t>
            </a:r>
            <a:r>
              <a:rPr lang="en-US" dirty="0" err="1">
                <a:latin typeface="Palatino Linotype"/>
              </a:rPr>
              <a:t>dirà</a:t>
            </a:r>
            <a:r>
              <a:rPr lang="en-US" dirty="0">
                <a:latin typeface="Palatino Linotype"/>
              </a:rPr>
              <a:t> e </a:t>
            </a:r>
            <a:r>
              <a:rPr lang="en-US" dirty="0" err="1">
                <a:latin typeface="Palatino Linotype"/>
              </a:rPr>
              <a:t>si</a:t>
            </a:r>
            <a:r>
              <a:rPr lang="en-US" dirty="0">
                <a:latin typeface="Palatino Linotype"/>
              </a:rPr>
              <a:t> </a:t>
            </a:r>
            <a:r>
              <a:rPr lang="en-US" dirty="0" err="1">
                <a:latin typeface="Palatino Linotype"/>
              </a:rPr>
              <a:t>insegnerà</a:t>
            </a:r>
            <a:r>
              <a:rPr lang="en-US" dirty="0">
                <a:latin typeface="Palatino Linotype"/>
              </a:rPr>
              <a:t>. 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5635120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20135F62A5FF44C940F933874E03321" ma:contentTypeVersion="2" ma:contentTypeDescription="Creare un nuovo documento." ma:contentTypeScope="" ma:versionID="cf5351c516d4fcf2959aaa0bb7fd5206">
  <xsd:schema xmlns:xsd="http://www.w3.org/2001/XMLSchema" xmlns:xs="http://www.w3.org/2001/XMLSchema" xmlns:p="http://schemas.microsoft.com/office/2006/metadata/properties" xmlns:ns2="4299fbd5-0309-42f3-9139-a8c4808ecd40" targetNamespace="http://schemas.microsoft.com/office/2006/metadata/properties" ma:root="true" ma:fieldsID="effa7a77bc12ffa1b928284dd53cdd7f" ns2:_="">
    <xsd:import namespace="4299fbd5-0309-42f3-9139-a8c4808ecd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99fbd5-0309-42f3-9139-a8c4808ecd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F22FFB-2779-4B86-AA09-0C5D48AF3EE2}">
  <ds:schemaRefs>
    <ds:schemaRef ds:uri="4299fbd5-0309-42f3-9139-a8c4808ecd4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D1CB860-F3B6-4571-A7A0-AA113734A416}">
  <ds:schemaRefs>
    <ds:schemaRef ds:uri="http://purl.org/dc/dcmitype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4299fbd5-0309-42f3-9139-a8c4808ecd40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352C968-C65B-48E4-ABB4-0FA2796524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Base</Template>
  <TotalTime>1</TotalTime>
  <Words>1211</Words>
  <Application>Microsoft Office PowerPoint</Application>
  <PresentationFormat>Presentazione su schermo (4:3)</PresentationFormat>
  <Paragraphs>46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Calibri</vt:lpstr>
      <vt:lpstr>Corbel</vt:lpstr>
      <vt:lpstr>Palatino Linotype</vt:lpstr>
      <vt:lpstr>Times New Roman</vt:lpstr>
      <vt:lpstr>Base</vt:lpstr>
      <vt:lpstr>Retorica e comunicazione nella letteratura latina  docente: Marco Fernandelli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Retorica e comunicazione nella letteratura latina  docente: Marco Fernandelli</dc:title>
  <dc:creator>Marco Fernandelli</dc:creator>
  <cp:lastModifiedBy>FERNANDELLI MARCO</cp:lastModifiedBy>
  <cp:revision>16</cp:revision>
  <dcterms:created xsi:type="dcterms:W3CDTF">2021-03-24T12:41:51Z</dcterms:created>
  <dcterms:modified xsi:type="dcterms:W3CDTF">2023-03-22T17:34:30Z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0x010100C20135F62A5FF44C940F933874E03321</vt:lpwstr>
  </property>
</Properties>
</file>