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59" r:id="rId2"/>
    <p:sldId id="456" r:id="rId3"/>
    <p:sldId id="468" r:id="rId4"/>
    <p:sldId id="412" r:id="rId5"/>
    <p:sldId id="469" r:id="rId6"/>
    <p:sldId id="413" r:id="rId7"/>
    <p:sldId id="414" r:id="rId8"/>
    <p:sldId id="457" r:id="rId9"/>
    <p:sldId id="415" r:id="rId10"/>
    <p:sldId id="473" r:id="rId11"/>
    <p:sldId id="450" r:id="rId12"/>
    <p:sldId id="418" r:id="rId13"/>
    <p:sldId id="420" r:id="rId14"/>
    <p:sldId id="472" r:id="rId15"/>
    <p:sldId id="425" r:id="rId16"/>
    <p:sldId id="421" r:id="rId17"/>
    <p:sldId id="424" r:id="rId18"/>
    <p:sldId id="463" r:id="rId19"/>
    <p:sldId id="419" r:id="rId20"/>
    <p:sldId id="453" r:id="rId21"/>
    <p:sldId id="474" r:id="rId22"/>
    <p:sldId id="426" r:id="rId23"/>
    <p:sldId id="476" r:id="rId24"/>
    <p:sldId id="477" r:id="rId25"/>
    <p:sldId id="445" r:id="rId26"/>
    <p:sldId id="446" r:id="rId27"/>
    <p:sldId id="447" r:id="rId28"/>
    <p:sldId id="279" r:id="rId29"/>
    <p:sldId id="345" r:id="rId30"/>
    <p:sldId id="346" r:id="rId31"/>
    <p:sldId id="315" r:id="rId32"/>
    <p:sldId id="352" r:id="rId33"/>
    <p:sldId id="431" r:id="rId34"/>
    <p:sldId id="356" r:id="rId35"/>
    <p:sldId id="433" r:id="rId36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006600"/>
    <a:srgbClr val="FF0707"/>
    <a:srgbClr val="FF0066"/>
    <a:srgbClr val="0000FF"/>
    <a:srgbClr val="777777"/>
    <a:srgbClr val="E0000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20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25E9B50B-A6AB-4091-BE81-D8236002E0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6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6B175A09-88D7-4103-B38A-B3F2B52C0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0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F3C40B5-51D4-4954-B84A-7030892513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7A62FD1-ABE6-41D5-A83A-0931F3C7C4F2}" type="slidenum">
              <a:rPr lang="it-IT" altLang="it-IT" sz="1200"/>
              <a:pPr algn="r" eaLnBrk="1" hangingPunct="1"/>
              <a:t>1</a:t>
            </a:fld>
            <a:endParaRPr lang="it-IT" altLang="it-IT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8F9C6FC-E57A-444C-BE95-C868CCC74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it-IT" altLang="it-IT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0854C3A-DA69-421C-B62E-60CA50B00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6742069-B720-4BEF-BBC4-819F60A66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36C645-03ED-431A-A8BD-ACA92AC18FE8}" type="slidenum">
              <a:rPr lang="it-IT" altLang="it-IT" smtClean="0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64B1B4C-9222-44D2-B93A-E5A12C396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A11817E-0FCE-47F2-8E6A-2670026BD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A5BED8B-1BF7-4A62-8BCD-5B8D8A6F8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BBC8FA-82A4-447F-BCB9-EFC54E01E960}" type="slidenum">
              <a:rPr lang="it-IT" altLang="it-IT" sz="1200" smtClean="0"/>
              <a:pPr/>
              <a:t>20</a:t>
            </a:fld>
            <a:endParaRPr lang="it-IT" altLang="it-IT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82F538E-81B3-4186-9282-8BD0AFD5C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4307C7B-60A0-4060-A75F-2C2730F63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0F9C9FF-4857-499E-B6C6-7680762AD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2A5A21-F074-4799-8E66-68145D9463E0}" type="slidenum">
              <a:rPr lang="it-IT" altLang="it-IT" sz="1200" smtClean="0"/>
              <a:pPr/>
              <a:t>25</a:t>
            </a:fld>
            <a:endParaRPr lang="it-IT" altLang="it-IT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134B6DB-7D9C-45E4-84A9-6F81B0607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6500DFE-FC79-4439-B15C-4451FE874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094A2DA-F9F6-49B0-894F-6F1BDB246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8550BE-23B0-47C9-8AF7-31815C17A9AC}" type="slidenum">
              <a:rPr lang="it-IT" altLang="it-IT" sz="1200" smtClean="0"/>
              <a:pPr/>
              <a:t>26</a:t>
            </a:fld>
            <a:endParaRPr lang="it-IT" altLang="it-IT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6A7C195-9881-4F09-A0DD-C647CDF76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404C242-6352-42DF-B639-4C35742DF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0BEB98A-4485-4349-BA21-E7D648AF0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3546D4-F4AA-497E-B324-53B4A5F8E4FC}" type="slidenum">
              <a:rPr lang="it-IT" altLang="it-IT" sz="1200" smtClean="0"/>
              <a:pPr/>
              <a:t>27</a:t>
            </a:fld>
            <a:endParaRPr lang="it-IT" altLang="it-IT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881562D-5DF5-4E63-9201-45771F623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73B6210-DB1A-44E2-825D-B162C5AE7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871B33C-F549-4D11-9ACD-29CCEF520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A14BA-7435-4955-B3FC-96690F5272C2}" type="slidenum">
              <a:rPr lang="it-IT" altLang="it-IT" sz="1200" smtClean="0"/>
              <a:pPr/>
              <a:t>29</a:t>
            </a:fld>
            <a:endParaRPr lang="it-IT" altLang="it-IT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7087B0E-07F4-4521-8C69-39AF3104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090D9E3-D023-4093-9F2B-E9B838DD6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3E768C0-B233-4EB5-80ED-3D047C139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EE44DA-D8A5-44FE-A143-8607C9391F36}" type="slidenum">
              <a:rPr lang="it-IT" altLang="it-IT" sz="1200" smtClean="0"/>
              <a:pPr/>
              <a:t>30</a:t>
            </a:fld>
            <a:endParaRPr lang="it-IT" altLang="it-IT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CD19814-4D11-4828-807A-36D47385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7786D11-0962-4821-BCCA-107638668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5477CBD-8EEB-48D7-9A8B-986303CB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B9E87-EB6D-4C47-B4D2-A4FE92F04F1E}" type="slidenum">
              <a:rPr lang="it-IT" altLang="it-IT" sz="1200" smtClean="0"/>
              <a:pPr/>
              <a:t>32</a:t>
            </a:fld>
            <a:endParaRPr lang="it-IT" altLang="it-IT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C977A5D-32B8-476E-9C3D-A7B2A7740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5752B0A-6029-4729-A17D-2258B5247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F93E3C0-242E-470C-8655-505A0E5D0A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163BD1-AF4D-447A-87AF-5C48DA1B0CAF}" type="slidenum">
              <a:rPr lang="it-IT" altLang="it-IT"/>
              <a:pPr algn="r" eaLnBrk="1" hangingPunct="1"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E5A3D4C-727A-41F4-BC69-84BC99753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9AEA515-C056-49AC-B181-556BCF08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5E4610EC-50BA-4027-AA2A-FEC7FC9D6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D0C096-E34D-459B-928D-16EE5E5C84D7}" type="slidenum">
              <a:rPr lang="it-IT" altLang="it-IT" sz="1200" smtClean="0"/>
              <a:pPr/>
              <a:t>34</a:t>
            </a:fld>
            <a:endParaRPr lang="it-IT" altLang="it-IT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C24627A-A2DD-41D7-965B-B490DD91F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61C39F2-E51E-44A1-BD46-4816B4F6A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7DDA3D-D760-4747-8120-0BB8F26EE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DBB01D-E462-4EBE-B464-3FD94336FAB0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57B9AB9-AF71-4B8F-9B56-618B155D3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C76A9D4-525F-4308-A0B8-B9B07478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E1459FC1-45CF-41A9-920C-658ACF99CB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13E805-F078-4328-A7E0-1CEF4F3BB36D}" type="slidenum">
              <a:rPr lang="it-IT" altLang="it-IT"/>
              <a:pPr algn="r" eaLnBrk="1" hangingPunct="1">
                <a:spcBef>
                  <a:spcPct val="0"/>
                </a:spcBef>
              </a:pPr>
              <a:t>35</a:t>
            </a:fld>
            <a:endParaRPr lang="it-IT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F175424-F62F-4703-B163-0AE37998A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480C4DC-3DED-427A-892C-5A6473D68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2A62470-A67C-464B-B4D1-A5A6BA4F7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DC2D1B-94B8-4AF3-944C-7CCB0692FE84}" type="slidenum">
              <a:rPr lang="it-IT" altLang="it-IT" sz="1200" smtClean="0"/>
              <a:pPr/>
              <a:t>3</a:t>
            </a:fld>
            <a:endParaRPr lang="it-IT" altLang="it-IT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350E100-C103-4DA2-B96B-4B03DC679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C68852B-125A-4CD4-B823-49D2DFCFC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386DDAB-08DE-4BD8-B731-DE9F000A2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EFD24-8360-4F0C-868A-492970142DBC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0953EC4-5B41-45BF-8F8A-7A1B2066E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3363AE8-3E36-4A2F-8B07-B780EF202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7581B06-7091-4517-BB60-4FA0BE181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F5C1DB-4B9E-411F-8615-5744DD032147}" type="slidenum">
              <a:rPr lang="it-IT" altLang="it-IT"/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ABDEA8A-1C88-454A-A8E9-CD95C8459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98D6AC9-550B-4870-A5AB-7E5F00574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E3377D4-1AC7-4321-BE41-C90C8D6F1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DFFB78-B820-4366-BF17-E57E093CF6C7}" type="slidenum">
              <a:rPr lang="it-IT" altLang="it-IT" sz="1200" smtClean="0"/>
              <a:pPr/>
              <a:t>11</a:t>
            </a:fld>
            <a:endParaRPr lang="it-IT" altLang="it-IT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34E8D7A-8704-4397-A60B-0169368D1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61B62BE-E157-48D2-AA74-00FC98B00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9A07C6C-92E6-4700-AA43-88FDA47D4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C30741-7FE8-4785-8C13-CFDF3B4C2284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4D90734-83C9-4450-B6F3-659F5F6A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07D1925-CF6B-471D-8319-349F0FEEC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9665AD9-F8E8-401C-A268-B995C6A9C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ABB140-0E8B-4F33-BE2A-0F1A64AD3C49}" type="slidenum">
              <a:rPr lang="it-IT" altLang="it-IT" sz="1200" smtClean="0"/>
              <a:pPr/>
              <a:t>14</a:t>
            </a:fld>
            <a:endParaRPr lang="it-IT" altLang="it-IT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8D4193E-5E42-4244-94CF-FD1A8E528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87541B-B0BB-47EA-BE35-8846D1C6B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FCD8CE7-2E2F-4079-9D2A-4E79E1AFC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87A179-FEE2-4DE2-BA5F-52A776FAA584}" type="slidenum">
              <a:rPr lang="it-IT" altLang="it-IT" smtClean="0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6998A23-2945-4AF1-B2AD-059E8D654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51E926-ADA7-46C5-B9A2-6303BF659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4E00-DD33-479B-B26B-EF52A9530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2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C6B8-1A82-4B9F-B2A3-CC181E490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21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C6B9-EC78-47A6-ABFC-D950382462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30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2015-50EB-4DC4-8FE1-228BD6E1D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53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5C4FA-7118-4386-A133-C7542B694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32269-64D1-42FC-9269-A69C7D118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EB3A4-5FAC-4954-A5A3-806E1BE9C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- </a:t>
            </a:r>
            <a:fld id="{5263EB6C-D9B5-46D1-88CC-6C55CEE8934A}" type="slidenum">
              <a:rPr lang="it-IT" altLang="it-IT" smtClean="0"/>
              <a:pPr>
                <a:defRPr/>
              </a:pPr>
              <a:t>‹N›</a:t>
            </a:fld>
            <a:r>
              <a:rPr lang="it-IT" altLang="it-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32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36376-FDC1-4DF7-BBB6-606B55C85B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B3C47-4401-4AD7-930D-D7CC60B1D3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9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DFE9-63F0-4924-B31C-F1D2B54AD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9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467B-02C0-4953-B2D6-6C1F5A363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E01F-1400-495E-9A6A-62CD0EF570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3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BEFD-B811-41A5-981D-15503517C4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74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4C8E-6546-41DE-A1DD-4F005D78E0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02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450B-8207-4F13-8106-BE5798204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66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E7B705F-5E7F-40C5-A225-C0050715AA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877D9158-B99A-44E4-A8AB-565387B8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7772400" cy="3733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di un enzima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come velocità della reazione da esso catalizzata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velocità di reazione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in termini di quantità di substrato trasformato, o di prodotto che si forma, nell’unità di tempo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Esistono equazioni che mettono in relazione la velocità di reazione con la concentrazione dei reagenti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4">
            <a:extLst>
              <a:ext uri="{FF2B5EF4-FFF2-40B4-BE49-F238E27FC236}">
                <a16:creationId xmlns:a16="http://schemas.microsoft.com/office/drawing/2014/main" id="{7CAAAFE0-E944-461B-8556-CB31C39A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0304"/>
            <a:ext cx="8064500" cy="18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In genere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= [ES] + [E] ma…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Ad alte concentrazioni di substrato, l’enzima è saturato, perciò [ES] =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da cui </a:t>
            </a:r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</a:p>
        </p:txBody>
      </p:sp>
      <p:pic>
        <p:nvPicPr>
          <p:cNvPr id="46083" name="Picture 5" descr="07C">
            <a:extLst>
              <a:ext uri="{FF2B5EF4-FFF2-40B4-BE49-F238E27FC236}">
                <a16:creationId xmlns:a16="http://schemas.microsoft.com/office/drawing/2014/main" id="{0834DC40-AE4B-4E54-8EAA-C79A7673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60" y="3518433"/>
            <a:ext cx="4115480" cy="33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B16096A8-452E-4688-8CDC-9812CAEF1D8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3666"/>
            <a:ext cx="3657600" cy="701675"/>
            <a:chOff x="624" y="1968"/>
            <a:chExt cx="2304" cy="442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534D307C-7C6B-4F5C-AD1A-4BAE34730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65D9772A-3AE1-4B75-AAC3-08BC667C7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4768AB9A-2796-415C-8DBC-199D9BCE0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8" name="Line 10">
                <a:extLst>
                  <a:ext uri="{FF2B5EF4-FFF2-40B4-BE49-F238E27FC236}">
                    <a16:creationId xmlns:a16="http://schemas.microsoft.com/office/drawing/2014/main" id="{7852DACA-0594-42A2-BB00-63849F4AF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Line 11">
                <a:extLst>
                  <a:ext uri="{FF2B5EF4-FFF2-40B4-BE49-F238E27FC236}">
                    <a16:creationId xmlns:a16="http://schemas.microsoft.com/office/drawing/2014/main" id="{A16E86D0-B378-4E34-B0E9-3C7BD5782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A8A893D-3795-45EA-9BC8-2B1C2D79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24479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che descrive la relazione velocità-[S] in una reazione enzimatica è </a:t>
            </a:r>
            <a:r>
              <a:rPr lang="it-IT" altLang="it-IT" sz="2000" u="sng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di </a:t>
            </a:r>
            <a:r>
              <a:rPr lang="it-IT" altLang="it-IT" sz="2000" u="sng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Michaelis-Menten</a:t>
            </a: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6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/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8" name="Picture 2" descr="Michaelis_Menten">
            <a:extLst>
              <a:ext uri="{FF2B5EF4-FFF2-40B4-BE49-F238E27FC236}">
                <a16:creationId xmlns:a16="http://schemas.microsoft.com/office/drawing/2014/main" id="{59EBEE1D-1A56-476E-966C-F6CF1A86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" y="1118054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Figure 3-24">
            <a:extLst>
              <a:ext uri="{FF2B5EF4-FFF2-40B4-BE49-F238E27FC236}">
                <a16:creationId xmlns:a16="http://schemas.microsoft.com/office/drawing/2014/main" id="{3529A1D5-B462-4AFF-8B2D-A4FDACFE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729"/>
            <a:ext cx="4531490" cy="256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/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59975E35-AC2E-4517-B4AD-565AD6DCD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399" y="1344234"/>
            <a:ext cx="5492489" cy="160159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B8F0E0-93AA-4540-8621-194D5C78A78E}"/>
              </a:ext>
            </a:extLst>
          </p:cNvPr>
          <p:cNvSpPr txBox="1"/>
          <p:nvPr/>
        </p:nvSpPr>
        <p:spPr>
          <a:xfrm>
            <a:off x="2743322" y="3802369"/>
            <a:ext cx="2536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  <a:endParaRPr lang="it-IT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sellaDiTesto 12">
            <a:extLst>
              <a:ext uri="{FF2B5EF4-FFF2-40B4-BE49-F238E27FC236}">
                <a16:creationId xmlns:a16="http://schemas.microsoft.com/office/drawing/2014/main" id="{16F52801-C27C-4880-9EC6-30D372B0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51175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Se V=1/2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Km =[S] </a:t>
            </a:r>
          </a:p>
        </p:txBody>
      </p:sp>
      <p:sp>
        <p:nvSpPr>
          <p:cNvPr id="49155" name="CasellaDiTesto 2">
            <a:extLst>
              <a:ext uri="{FF2B5EF4-FFF2-40B4-BE49-F238E27FC236}">
                <a16:creationId xmlns:a16="http://schemas.microsoft.com/office/drawing/2014/main" id="{7303675B-6FE5-4BD5-A85B-35C0F749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898650"/>
            <a:ext cx="345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V =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1EA241E-9818-420B-BB95-4A85123901ED}"/>
              </a:ext>
            </a:extLst>
          </p:cNvPr>
          <p:cNvCxnSpPr/>
          <p:nvPr/>
        </p:nvCxnSpPr>
        <p:spPr>
          <a:xfrm>
            <a:off x="3925888" y="2187575"/>
            <a:ext cx="13684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7" name="Gruppo 9">
            <a:extLst>
              <a:ext uri="{FF2B5EF4-FFF2-40B4-BE49-F238E27FC236}">
                <a16:creationId xmlns:a16="http://schemas.microsoft.com/office/drawing/2014/main" id="{9D67CC26-65AA-4CC1-9D9A-38B2905F80A0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1611313"/>
            <a:ext cx="2330450" cy="1166812"/>
            <a:chOff x="1297060" y="1189136"/>
            <a:chExt cx="1510184" cy="1167558"/>
          </a:xfrm>
        </p:grpSpPr>
        <p:sp>
          <p:nvSpPr>
            <p:cNvPr id="49169" name="CasellaDiTesto 10">
              <a:extLst>
                <a:ext uri="{FF2B5EF4-FFF2-40B4-BE49-F238E27FC236}">
                  <a16:creationId xmlns:a16="http://schemas.microsoft.com/office/drawing/2014/main" id="{7B3E8898-C23D-4F49-A86D-034A8312F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060" y="1189136"/>
              <a:ext cx="1142925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Vmax</a:t>
              </a:r>
              <a:r>
                <a:rPr lang="it-IT" altLang="it-IT" sz="28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[S]</a:t>
              </a:r>
            </a:p>
          </p:txBody>
        </p:sp>
        <p:sp>
          <p:nvSpPr>
            <p:cNvPr id="49170" name="CasellaDiTesto 11">
              <a:extLst>
                <a:ext uri="{FF2B5EF4-FFF2-40B4-BE49-F238E27FC236}">
                  <a16:creationId xmlns:a16="http://schemas.microsoft.com/office/drawing/2014/main" id="{95B40027-869A-43BC-B9C4-4397A3EC9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014" y="1837250"/>
              <a:ext cx="1440230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Km + [S]</a:t>
              </a:r>
            </a:p>
          </p:txBody>
        </p:sp>
      </p:grpSp>
      <p:grpSp>
        <p:nvGrpSpPr>
          <p:cNvPr id="49158" name="Group 20">
            <a:extLst>
              <a:ext uri="{FF2B5EF4-FFF2-40B4-BE49-F238E27FC236}">
                <a16:creationId xmlns:a16="http://schemas.microsoft.com/office/drawing/2014/main" id="{360C5895-3801-45C4-8241-A12EB7F44BF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3659188"/>
            <a:ext cx="9109076" cy="2363787"/>
            <a:chOff x="195" y="1706"/>
            <a:chExt cx="5497" cy="1489"/>
          </a:xfrm>
        </p:grpSpPr>
        <p:sp>
          <p:nvSpPr>
            <p:cNvPr id="50191" name="Rectangle 18">
              <a:extLst>
                <a:ext uri="{FF2B5EF4-FFF2-40B4-BE49-F238E27FC236}">
                  <a16:creationId xmlns:a16="http://schemas.microsoft.com/office/drawing/2014/main" id="{263D5BA9-0F36-462E-AE8A-85A1FE7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439"/>
              <a:ext cx="5497" cy="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la concentrazione di substrato in cui V= ½V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max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-ergo-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concentrazione di substrato che satura il 50% dell’enzima</a:t>
              </a:r>
            </a:p>
          </p:txBody>
        </p:sp>
        <p:sp>
          <p:nvSpPr>
            <p:cNvPr id="49168" name="AutoShape 19">
              <a:extLst>
                <a:ext uri="{FF2B5EF4-FFF2-40B4-BE49-F238E27FC236}">
                  <a16:creationId xmlns:a16="http://schemas.microsoft.com/office/drawing/2014/main" id="{ABA29289-9621-4ABC-8C58-1256D6910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3" y="1842"/>
              <a:ext cx="590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34 h 21600"/>
                <a:gd name="T14" fmla="*/ 18891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9159" name="Group 6">
            <a:extLst>
              <a:ext uri="{FF2B5EF4-FFF2-40B4-BE49-F238E27FC236}">
                <a16:creationId xmlns:a16="http://schemas.microsoft.com/office/drawing/2014/main" id="{F076675F-5E38-47E1-B65B-ED1F0F3BFF3F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214313"/>
            <a:ext cx="3657600" cy="701675"/>
            <a:chOff x="624" y="1968"/>
            <a:chExt cx="2304" cy="442"/>
          </a:xfrm>
        </p:grpSpPr>
        <p:sp>
          <p:nvSpPr>
            <p:cNvPr id="49162" name="Text Box 7">
              <a:extLst>
                <a:ext uri="{FF2B5EF4-FFF2-40B4-BE49-F238E27FC236}">
                  <a16:creationId xmlns:a16="http://schemas.microsoft.com/office/drawing/2014/main" id="{741CBBF6-041F-4ED1-947B-4C8CC718F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49163" name="Line 8">
              <a:extLst>
                <a:ext uri="{FF2B5EF4-FFF2-40B4-BE49-F238E27FC236}">
                  <a16:creationId xmlns:a16="http://schemas.microsoft.com/office/drawing/2014/main" id="{61E52835-FC32-436E-8896-82CFB90C0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9164" name="Group 9">
              <a:extLst>
                <a:ext uri="{FF2B5EF4-FFF2-40B4-BE49-F238E27FC236}">
                  <a16:creationId xmlns:a16="http://schemas.microsoft.com/office/drawing/2014/main" id="{0531F5EB-9CFD-4031-9F3C-C7B98591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49165" name="Line 10">
                <a:extLst>
                  <a:ext uri="{FF2B5EF4-FFF2-40B4-BE49-F238E27FC236}">
                    <a16:creationId xmlns:a16="http://schemas.microsoft.com/office/drawing/2014/main" id="{5DF6F3EA-434F-4A6E-9807-8E6C2177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66" name="Line 11">
                <a:extLst>
                  <a:ext uri="{FF2B5EF4-FFF2-40B4-BE49-F238E27FC236}">
                    <a16:creationId xmlns:a16="http://schemas.microsoft.com/office/drawing/2014/main" id="{66EC6F3D-35C7-46DD-AC0B-D11CDE25B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49160" name="Text Box 14">
            <a:extLst>
              <a:ext uri="{FF2B5EF4-FFF2-40B4-BE49-F238E27FC236}">
                <a16:creationId xmlns:a16="http://schemas.microsoft.com/office/drawing/2014/main" id="{04228E7D-66AC-433B-9DF0-1433260F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3336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= (k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161" name="Rectangle 13">
            <a:extLst>
              <a:ext uri="{FF2B5EF4-FFF2-40B4-BE49-F238E27FC236}">
                <a16:creationId xmlns:a16="http://schemas.microsoft.com/office/drawing/2014/main" id="{45939CD4-D5F6-412B-A9DD-977AC0B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762000"/>
            <a:ext cx="347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u="sng">
                <a:solidFill>
                  <a:srgbClr val="FF0066"/>
                </a:solidFill>
                <a:latin typeface="Comic Sans MS" panose="030F0702030302020204" pitchFamily="66" charset="0"/>
              </a:rPr>
              <a:t>costante di Michaelis-Menten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>
            <a:extLst>
              <a:ext uri="{FF2B5EF4-FFF2-40B4-BE49-F238E27FC236}">
                <a16:creationId xmlns:a16="http://schemas.microsoft.com/office/drawing/2014/main" id="{E667502C-D42E-4631-9429-358B12A07B61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4056857" y="118269"/>
            <a:ext cx="1319212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215E485F-76DD-4146-ADA5-5E1A7EB6C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4450"/>
            <a:ext cx="878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La costante di Michaelis (K</a:t>
            </a:r>
            <a:r>
              <a:rPr lang="it-IT" altLang="it-IT" sz="3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it-IT" altLang="it-IT" sz="36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3127EEA2-9CC1-407E-88F0-A674F5F4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51313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1" name="Text Box 7">
            <a:extLst>
              <a:ext uri="{FF2B5EF4-FFF2-40B4-BE49-F238E27FC236}">
                <a16:creationId xmlns:a16="http://schemas.microsoft.com/office/drawing/2014/main" id="{452B3ECC-90E9-4EC2-A945-72C73F70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511550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A9A1E98D-32E3-46F9-83BA-07110BB2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3406775"/>
            <a:ext cx="61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E54CED4D-878A-42C2-9702-3839E23F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3362325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4" name="Text Box 10">
            <a:extLst>
              <a:ext uri="{FF2B5EF4-FFF2-40B4-BE49-F238E27FC236}">
                <a16:creationId xmlns:a16="http://schemas.microsoft.com/office/drawing/2014/main" id="{B035D928-1E3F-46B7-98E5-47B8575F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3222625"/>
            <a:ext cx="8159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5" name="Text Box 11">
            <a:extLst>
              <a:ext uri="{FF2B5EF4-FFF2-40B4-BE49-F238E27FC236}">
                <a16:creationId xmlns:a16="http://schemas.microsoft.com/office/drawing/2014/main" id="{AB16A476-124E-4370-92EC-9C7DF137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3160713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6" name="Text Box 12">
            <a:extLst>
              <a:ext uri="{FF2B5EF4-FFF2-40B4-BE49-F238E27FC236}">
                <a16:creationId xmlns:a16="http://schemas.microsoft.com/office/drawing/2014/main" id="{C05087E2-2396-448C-9263-6D85971F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3006725"/>
            <a:ext cx="9953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0187" name="Group 13">
            <a:extLst>
              <a:ext uri="{FF2B5EF4-FFF2-40B4-BE49-F238E27FC236}">
                <a16:creationId xmlns:a16="http://schemas.microsoft.com/office/drawing/2014/main" id="{09865920-843E-4EE9-AF5B-314604CA450B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302125"/>
            <a:ext cx="7007225" cy="1296988"/>
            <a:chOff x="1006" y="2614"/>
            <a:chExt cx="3824" cy="817"/>
          </a:xfrm>
        </p:grpSpPr>
        <p:sp>
          <p:nvSpPr>
            <p:cNvPr id="50196" name="AutoShape 14">
              <a:extLst>
                <a:ext uri="{FF2B5EF4-FFF2-40B4-BE49-F238E27FC236}">
                  <a16:creationId xmlns:a16="http://schemas.microsoft.com/office/drawing/2014/main" id="{7D67A536-FC07-4AE6-9A31-ABD70D985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39195" flipH="1">
              <a:off x="2600" y="1020"/>
              <a:ext cx="635" cy="3824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0197" name="Text Box 15">
              <a:extLst>
                <a:ext uri="{FF2B5EF4-FFF2-40B4-BE49-F238E27FC236}">
                  <a16:creationId xmlns:a16="http://schemas.microsoft.com/office/drawing/2014/main" id="{A155A373-4AE2-4908-A65A-1E57F6E92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2675"/>
              <a:ext cx="257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b="1">
                  <a:latin typeface="Comic Sans MS" panose="030F0702030302020204" pitchFamily="66" charset="0"/>
                </a:rPr>
                <a:t>Affinità </a:t>
              </a:r>
              <a:r>
                <a:rPr lang="it-IT" altLang="it-IT" sz="2000">
                  <a:latin typeface="Comic Sans MS" panose="030F0702030302020204" pitchFamily="66" charset="0"/>
                </a:rPr>
                <a:t>(enzima –substrato)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0188" name="Rectangle 15">
            <a:extLst>
              <a:ext uri="{FF2B5EF4-FFF2-40B4-BE49-F238E27FC236}">
                <a16:creationId xmlns:a16="http://schemas.microsoft.com/office/drawing/2014/main" id="{9C1389EC-AC85-40CE-A49F-A9B095DB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4940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+K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/K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è la costante che limita la velocità (stadio lento) per cui è 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&gt; di 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che è la costante di dissociazione del complesso ES</a:t>
            </a:r>
          </a:p>
        </p:txBody>
      </p:sp>
      <p:sp>
        <p:nvSpPr>
          <p:cNvPr id="50189" name="Text Box 16">
            <a:extLst>
              <a:ext uri="{FF2B5EF4-FFF2-40B4-BE49-F238E27FC236}">
                <a16:creationId xmlns:a16="http://schemas.microsoft.com/office/drawing/2014/main" id="{09641CA9-5025-410B-BD25-644ADE48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805488"/>
            <a:ext cx="8424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400" b="1" baseline="-2500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 fornisce una misura della [S] richiesta affinché la catalisi abbia luogo</a:t>
            </a:r>
          </a:p>
        </p:txBody>
      </p:sp>
      <p:grpSp>
        <p:nvGrpSpPr>
          <p:cNvPr id="50190" name="Group 6">
            <a:extLst>
              <a:ext uri="{FF2B5EF4-FFF2-40B4-BE49-F238E27FC236}">
                <a16:creationId xmlns:a16="http://schemas.microsoft.com/office/drawing/2014/main" id="{F1D42725-9D81-4E3C-8B91-567A17DAEB49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782638"/>
            <a:ext cx="3657600" cy="701675"/>
            <a:chOff x="624" y="1968"/>
            <a:chExt cx="2304" cy="442"/>
          </a:xfrm>
        </p:grpSpPr>
        <p:sp>
          <p:nvSpPr>
            <p:cNvPr id="50191" name="Text Box 7">
              <a:extLst>
                <a:ext uri="{FF2B5EF4-FFF2-40B4-BE49-F238E27FC236}">
                  <a16:creationId xmlns:a16="http://schemas.microsoft.com/office/drawing/2014/main" id="{0B693BB0-08C1-4E23-901E-73240D926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1B4D492F-2EB0-4683-9BCB-FA3E4A39E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0193" name="Group 9">
              <a:extLst>
                <a:ext uri="{FF2B5EF4-FFF2-40B4-BE49-F238E27FC236}">
                  <a16:creationId xmlns:a16="http://schemas.microsoft.com/office/drawing/2014/main" id="{3DEBFF99-F3D8-49DB-A3C8-43CE751E2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50194" name="Line 10">
                <a:extLst>
                  <a:ext uri="{FF2B5EF4-FFF2-40B4-BE49-F238E27FC236}">
                    <a16:creationId xmlns:a16="http://schemas.microsoft.com/office/drawing/2014/main" id="{4DB9246E-EB5E-4359-8D92-4F520385E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195" name="Line 11">
                <a:extLst>
                  <a:ext uri="{FF2B5EF4-FFF2-40B4-BE49-F238E27FC236}">
                    <a16:creationId xmlns:a16="http://schemas.microsoft.com/office/drawing/2014/main" id="{8748B249-888B-4F49-9F42-CAD60D8C5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7AD96DB9-AD56-40CD-860F-750D3582E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57240"/>
            <a:ext cx="8662988" cy="1512887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può essere scritta in una forma diversa che evidenzia la dipendenza della velocità, oltre che dalla concentrazione di substrato, dalla concentrazione di enzima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/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/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it-IT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Rettangolo 1">
            <a:extLst>
              <a:ext uri="{FF2B5EF4-FFF2-40B4-BE49-F238E27FC236}">
                <a16:creationId xmlns:a16="http://schemas.microsoft.com/office/drawing/2014/main" id="{6B096479-EFEA-445E-8A79-733B2050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53" y="3152072"/>
            <a:ext cx="2254143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altLang="it-IT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[E]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F014498-672D-4148-B304-27C62BFA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113"/>
            <a:ext cx="523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Effetto di [E] su Vmax e Km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7F6D4A7-EB50-4722-9124-AC42A96C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4325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Vmax è direttamente proporzionale alla [E]</a:t>
            </a:r>
          </a:p>
        </p:txBody>
      </p:sp>
      <p:pic>
        <p:nvPicPr>
          <p:cNvPr id="54276" name="Picture 4" descr="ch1_4_g">
            <a:extLst>
              <a:ext uri="{FF2B5EF4-FFF2-40B4-BE49-F238E27FC236}">
                <a16:creationId xmlns:a16="http://schemas.microsoft.com/office/drawing/2014/main" id="{5990406A-888B-4097-A9D7-88F0C80B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392" r="2599" b="4073"/>
          <a:stretch>
            <a:fillRect/>
          </a:stretch>
        </p:blipFill>
        <p:spPr bwMode="auto">
          <a:xfrm>
            <a:off x="1763713" y="471488"/>
            <a:ext cx="562292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9689FAA4-EE1D-41C3-ABC6-D8FDD556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7900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Km è indipendente dalla [E] e dalla [S]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091ECDA-2343-4EA7-B236-5A498FC25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 </a:t>
            </a:r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e V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max </a:t>
            </a:r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sono importanti caratteristiche degli enzimi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it-IT" altLang="it-IT" sz="40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9BA1E32-5B08-40C7-9859-7A22B933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73238"/>
            <a:ext cx="83327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influenza il </a:t>
            </a:r>
            <a:r>
              <a:rPr lang="it-IT" altLang="it-IT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numero di turnover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degli enzimi, cioè il numero di molecole di substrato convertite in prodotto da una molecola enzimatica nell’unità di tempo quando l’enzima è totalmente saturato dal substrato-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49525EF-97CF-41CE-81D4-237C9382A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149725"/>
            <a:ext cx="833278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Il numero di turnover dipende da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(e dalla concentrazione enzimatica), che può anche essere definita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buFontTx/>
              <a:buNone/>
            </a:pPr>
            <a:endParaRPr lang="it-IT" altLang="it-IT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			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[E]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CDAC7E8-7064-43B0-80B0-8E885051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1531938"/>
            <a:ext cx="2903538" cy="528637"/>
          </a:xfrm>
          <a:prstGeom prst="rect">
            <a:avLst/>
          </a:prstGeom>
          <a:solidFill>
            <a:srgbClr val="000099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[E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]</a:t>
            </a:r>
            <a:r>
              <a:rPr lang="it-IT" altLang="it-IT" sz="2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EFCF34B-780A-4841-98C6-2E89DBE2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531938"/>
            <a:ext cx="1563687" cy="5191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2</a:t>
            </a:r>
            <a:endParaRPr lang="it-IT" altLang="it-IT" sz="2800" baseline="-25000">
              <a:latin typeface="Comic Sans MS" panose="030F0702030302020204" pitchFamily="66" charset="0"/>
            </a:endParaRPr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5D16D4AC-AF4D-4BB9-80E5-6B6D6C41E19C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3912393" y="-35718"/>
            <a:ext cx="1319213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49DB7208-86E1-441F-9734-2024253D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357563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F47D7694-748F-4BCA-A4F2-8FF7D094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3252788"/>
            <a:ext cx="774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2A1BE1B8-8640-4B66-8458-DB51A1BA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208338"/>
            <a:ext cx="84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7005A2D1-9737-4F3C-A430-03A8D2FB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068638"/>
            <a:ext cx="104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3" name="Text Box 9">
            <a:extLst>
              <a:ext uri="{FF2B5EF4-FFF2-40B4-BE49-F238E27FC236}">
                <a16:creationId xmlns:a16="http://schemas.microsoft.com/office/drawing/2014/main" id="{497DFA4F-B92F-4201-9DD3-CB0E72EE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3006725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98AD80CA-0BB7-4548-A9FA-BD1804A8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2852738"/>
            <a:ext cx="1263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grpSp>
        <p:nvGrpSpPr>
          <p:cNvPr id="57355" name="Group 11">
            <a:extLst>
              <a:ext uri="{FF2B5EF4-FFF2-40B4-BE49-F238E27FC236}">
                <a16:creationId xmlns:a16="http://schemas.microsoft.com/office/drawing/2014/main" id="{29FA7253-35CC-46D2-BB5D-1B8E6B0C3221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4440238"/>
            <a:ext cx="7035800" cy="1225550"/>
            <a:chOff x="760" y="3429"/>
            <a:chExt cx="4432" cy="772"/>
          </a:xfrm>
        </p:grpSpPr>
        <p:sp>
          <p:nvSpPr>
            <p:cNvPr id="57363" name="AutoShape 12">
              <a:extLst>
                <a:ext uri="{FF2B5EF4-FFF2-40B4-BE49-F238E27FC236}">
                  <a16:creationId xmlns:a16="http://schemas.microsoft.com/office/drawing/2014/main" id="{CBE55E72-7E69-4748-B569-C131ABEB13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39195">
              <a:off x="2636" y="1553"/>
              <a:ext cx="680" cy="4432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7364" name="Text Box 13">
              <a:extLst>
                <a:ext uri="{FF2B5EF4-FFF2-40B4-BE49-F238E27FC236}">
                  <a16:creationId xmlns:a16="http://schemas.microsoft.com/office/drawing/2014/main" id="{D1CB1886-2249-4E6B-A417-BA714626B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30" y="3528"/>
              <a:ext cx="232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Comic Sans MS" panose="030F0702030302020204" pitchFamily="66" charset="0"/>
                </a:rPr>
                <a:t>efficienza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  <a:r>
                <a:rPr lang="it-IT" altLang="it-IT" sz="2800" b="1">
                  <a:latin typeface="Comic Sans MS" panose="030F0702030302020204" pitchFamily="66" charset="0"/>
                </a:rPr>
                <a:t>catalitica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7356" name="Line 15">
            <a:extLst>
              <a:ext uri="{FF2B5EF4-FFF2-40B4-BE49-F238E27FC236}">
                <a16:creationId xmlns:a16="http://schemas.microsoft.com/office/drawing/2014/main" id="{E00C0304-F73B-460E-8BCE-945B66017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775" y="839788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7" name="Text Box 16">
            <a:extLst>
              <a:ext uri="{FF2B5EF4-FFF2-40B4-BE49-F238E27FC236}">
                <a16:creationId xmlns:a16="http://schemas.microsoft.com/office/drawing/2014/main" id="{0A3D4DC5-B482-4749-B3FE-B301CEA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66725"/>
            <a:ext cx="5313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S    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r>
              <a:rPr lang="it-IT" altLang="it-IT" sz="36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7358" name="Line 18">
            <a:extLst>
              <a:ext uri="{FF2B5EF4-FFF2-40B4-BE49-F238E27FC236}">
                <a16:creationId xmlns:a16="http://schemas.microsoft.com/office/drawing/2014/main" id="{BD16BF80-B8B5-4902-8CEF-6E9C3677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74930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9" name="Line 19">
            <a:extLst>
              <a:ext uri="{FF2B5EF4-FFF2-40B4-BE49-F238E27FC236}">
                <a16:creationId xmlns:a16="http://schemas.microsoft.com/office/drawing/2014/main" id="{C19C8CB2-DC64-4FB5-A38A-3B67047EA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5163" y="90805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60" name="Text Box 22">
            <a:extLst>
              <a:ext uri="{FF2B5EF4-FFF2-40B4-BE49-F238E27FC236}">
                <a16:creationId xmlns:a16="http://schemas.microsoft.com/office/drawing/2014/main" id="{76CE95F5-919F-4371-A9E0-27AAB532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333375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7361" name="Text Box 23">
            <a:extLst>
              <a:ext uri="{FF2B5EF4-FFF2-40B4-BE49-F238E27FC236}">
                <a16:creationId xmlns:a16="http://schemas.microsoft.com/office/drawing/2014/main" id="{04E98947-74C4-4520-842B-8CBDDAF6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873125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57362" name="Text Box 24">
            <a:extLst>
              <a:ext uri="{FF2B5EF4-FFF2-40B4-BE49-F238E27FC236}">
                <a16:creationId xmlns:a16="http://schemas.microsoft.com/office/drawing/2014/main" id="{7C7A425B-9B35-49FE-B59D-AFE687EE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0" y="369888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6A2A535-48F3-47B4-AD58-6C6287AA1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-34926"/>
            <a:ext cx="7772400" cy="11430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Il rapporto </a:t>
            </a:r>
            <a:r>
              <a:rPr lang="it-IT" altLang="it-IT" sz="28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/K</a:t>
            </a:r>
            <a:r>
              <a:rPr lang="it-IT" altLang="it-IT" sz="3200" b="1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è una misura dell’efficienza catalitica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0BF16FF-9DE5-4998-8739-AAA4DFDEB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3" y="1063624"/>
            <a:ext cx="8831262" cy="93503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Quando [S] è molto più elevata di K</a:t>
            </a:r>
            <a:r>
              <a:rPr lang="it-IT" altLang="it-IT" sz="240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latin typeface="Comic Sans MS" panose="030F0702030302020204" pitchFamily="66" charset="0"/>
              </a:rPr>
              <a:t> la velocità della reazione catalizzata è uguale a </a:t>
            </a:r>
            <a:r>
              <a:rPr lang="it-IT" altLang="it-IT" sz="2400" dirty="0" err="1"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latin typeface="Comic Sans MS" panose="030F0702030302020204" pitchFamily="66" charset="0"/>
              </a:rPr>
              <a:t>max</a:t>
            </a:r>
            <a:endParaRPr lang="it-IT" altLang="it-IT" sz="2400" baseline="-25000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90000"/>
              </a:lnSpc>
            </a:pPr>
            <a:endParaRPr lang="it-IT" altLang="it-IT" sz="2400" baseline="-25000" dirty="0">
              <a:latin typeface="Comic Sans MS" panose="030F0702030302020204" pitchFamily="66" charset="0"/>
            </a:endParaRP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964A284B-52BB-4D6F-A064-4DBD2374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60"/>
          <a:stretch>
            <a:fillRect/>
          </a:stretch>
        </p:blipFill>
        <p:spPr bwMode="auto">
          <a:xfrm>
            <a:off x="61913" y="3489327"/>
            <a:ext cx="90820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/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32E62D78-252D-439F-A7FE-8EE9EBBD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540565"/>
            <a:ext cx="88312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marL="409575" indent="-40957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7413" indent="-344488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400">
                <a:solidFill>
                  <a:schemeClr val="tx1"/>
                </a:solidFill>
                <a:latin typeface="+mn-lt"/>
              </a:defRPr>
            </a:lvl2pPr>
            <a:lvl3pPr marL="1363663" indent="-27622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</a:defRPr>
            </a:lvl3pPr>
            <a:lvl4pPr marL="1906588" indent="-273050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4511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9083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655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8227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2799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kern="0" dirty="0">
                <a:latin typeface="Comic Sans MS" panose="030F0702030302020204" pitchFamily="66" charset="0"/>
              </a:rPr>
              <a:t>Se però [S] &lt;&lt;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kern="0" dirty="0">
                <a:latin typeface="Comic Sans MS" panose="030F0702030302020204" pitchFamily="66" charset="0"/>
              </a:rPr>
              <a:t>  (in genere [S]/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 </a:t>
            </a:r>
            <a:r>
              <a:rPr lang="it-IT" altLang="it-IT" sz="2400" kern="0" dirty="0">
                <a:latin typeface="Comic Sans MS" panose="030F0702030302020204" pitchFamily="66" charset="0"/>
              </a:rPr>
              <a:t>= 0,01-1)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lnSpc>
                <a:spcPct val="90000"/>
              </a:lnSpc>
            </a:pPr>
            <a:endParaRPr lang="it-IT" altLang="it-IT" sz="2400" kern="0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/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600" dirty="0"/>
                  <a:t> [S] [E]</a:t>
                </a:r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ichaelis_Menten">
            <a:extLst>
              <a:ext uri="{FF2B5EF4-FFF2-40B4-BE49-F238E27FC236}">
                <a16:creationId xmlns:a16="http://schemas.microsoft.com/office/drawing/2014/main" id="{30A05027-EFC5-45B3-9D16-C9EEA1ED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65138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57D8AE0-C36E-4875-B4A4-ECD2A642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3284538"/>
            <a:ext cx="9072563" cy="2554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bassa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quasi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linearmente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diventano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via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più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piccoli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L’asintoto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rappresenta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massima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reazione,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 non può essere superata indipendentemente dall’aumento di [S], perché ad alta [S] l’enzima è saturato.</a:t>
            </a: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en-US" altLang="it-IT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concentrazione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substrato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produce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è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detta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costante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Michaelis-Menten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en-US" altLang="it-IT" sz="2000" b="1" baseline="-30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A09594C3-DA7E-44E6-A780-03DB69E2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>
                <a:solidFill>
                  <a:srgbClr val="000066"/>
                </a:solidFill>
                <a:latin typeface="Comic Sans MS" panose="030F0702030302020204" pitchFamily="66" charset="0"/>
              </a:rPr>
              <a:t>Riassumendo…</a:t>
            </a:r>
          </a:p>
        </p:txBody>
      </p:sp>
      <p:pic>
        <p:nvPicPr>
          <p:cNvPr id="60421" name="Picture 2" descr="Figure 3-24">
            <a:extLst>
              <a:ext uri="{FF2B5EF4-FFF2-40B4-BE49-F238E27FC236}">
                <a16:creationId xmlns:a16="http://schemas.microsoft.com/office/drawing/2014/main" id="{44C42B72-6106-48D1-A64B-FD8FFA46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22225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422" name="Object 4">
            <a:extLst>
              <a:ext uri="{FF2B5EF4-FFF2-40B4-BE49-F238E27FC236}">
                <a16:creationId xmlns:a16="http://schemas.microsoft.com/office/drawing/2014/main" id="{396227AF-2E6E-45C9-8517-2DEDE7F4E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4038" y="836613"/>
          <a:ext cx="201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60422" name="Object 4">
                        <a:extLst>
                          <a:ext uri="{FF2B5EF4-FFF2-40B4-BE49-F238E27FC236}">
                            <a16:creationId xmlns:a16="http://schemas.microsoft.com/office/drawing/2014/main" id="{396227AF-2E6E-45C9-8517-2DEDE7F4E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836613"/>
                        <a:ext cx="2016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2" descr="Michaelis_Menten">
            <a:extLst>
              <a:ext uri="{FF2B5EF4-FFF2-40B4-BE49-F238E27FC236}">
                <a16:creationId xmlns:a16="http://schemas.microsoft.com/office/drawing/2014/main" id="{9AB8207B-CA05-4AC6-86D0-27C47ECA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42913"/>
            <a:ext cx="2903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 descr="Figure 3-24">
            <a:extLst>
              <a:ext uri="{FF2B5EF4-FFF2-40B4-BE49-F238E27FC236}">
                <a16:creationId xmlns:a16="http://schemas.microsoft.com/office/drawing/2014/main" id="{7A38E580-0E11-4785-9336-4F6AB92E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7">
            <a:extLst>
              <a:ext uri="{FF2B5EF4-FFF2-40B4-BE49-F238E27FC236}">
                <a16:creationId xmlns:a16="http://schemas.microsoft.com/office/drawing/2014/main" id="{3394EAE1-BE6E-4902-AF52-569229F27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7561263" cy="6096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In una reazione chimica non catalizzata, la velocità di reazione è direttamente proporzionale a [S] e il grafico velocità-concentrazione è una linea retta</a:t>
            </a:r>
          </a:p>
        </p:txBody>
      </p:sp>
      <p:sp>
        <p:nvSpPr>
          <p:cNvPr id="33795" name="Text Box 1029">
            <a:extLst>
              <a:ext uri="{FF2B5EF4-FFF2-40B4-BE49-F238E27FC236}">
                <a16:creationId xmlns:a16="http://schemas.microsoft.com/office/drawing/2014/main" id="{96B1B8C0-61B8-420A-9D2D-7E2A1976F3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8200" y="3551238"/>
            <a:ext cx="2590800" cy="4000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3796" name="Line 1030">
            <a:extLst>
              <a:ext uri="{FF2B5EF4-FFF2-40B4-BE49-F238E27FC236}">
                <a16:creationId xmlns:a16="http://schemas.microsoft.com/office/drawing/2014/main" id="{1568AA49-A559-4134-B501-7E0724371D5B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1692275" y="37433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3797" name="Gruppo 3">
            <a:extLst>
              <a:ext uri="{FF2B5EF4-FFF2-40B4-BE49-F238E27FC236}">
                <a16:creationId xmlns:a16="http://schemas.microsoft.com/office/drawing/2014/main" id="{08EEBA63-FD57-4627-BD31-0EDFC784DD3B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349500"/>
            <a:ext cx="4248150" cy="3382963"/>
            <a:chOff x="4139952" y="2636912"/>
            <a:chExt cx="3638095" cy="2889375"/>
          </a:xfrm>
        </p:grpSpPr>
        <p:pic>
          <p:nvPicPr>
            <p:cNvPr id="33798" name="Immagine 1">
              <a:extLst>
                <a:ext uri="{FF2B5EF4-FFF2-40B4-BE49-F238E27FC236}">
                  <a16:creationId xmlns:a16="http://schemas.microsoft.com/office/drawing/2014/main" id="{1DD5A65C-CC43-45AD-BB98-A0F914B9B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636912"/>
              <a:ext cx="3638095" cy="2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Rettangolo 2">
              <a:extLst>
                <a:ext uri="{FF2B5EF4-FFF2-40B4-BE49-F238E27FC236}">
                  <a16:creationId xmlns:a16="http://schemas.microsoft.com/office/drawing/2014/main" id="{6B9C0873-BCB1-44B4-9E38-1E1FE4A6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494" y="5126177"/>
              <a:ext cx="56778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[S]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>
            <a:extLst>
              <a:ext uri="{FF2B5EF4-FFF2-40B4-BE49-F238E27FC236}">
                <a16:creationId xmlns:a16="http://schemas.microsoft.com/office/drawing/2014/main" id="{1CF70475-CA03-4A3E-9B55-2CC109FB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25538"/>
            <a:ext cx="87852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Ad elevata [S], lo stadio limitante della reazione è la conversione del complesso ES a P + E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Di conseguenza,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 b="1" baseline="-25000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rappresenta una misura diretta dell’abilità dell’enzima di convertire il substrato in prodotto, cioè della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attività enzimatica</a:t>
            </a:r>
            <a:endParaRPr lang="it-IT" altLang="it-IT" sz="20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1443" name="Group 20">
            <a:extLst>
              <a:ext uri="{FF2B5EF4-FFF2-40B4-BE49-F238E27FC236}">
                <a16:creationId xmlns:a16="http://schemas.microsoft.com/office/drawing/2014/main" id="{5EE2D045-47EF-4056-B690-9FC85CD5BC6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0"/>
            <a:ext cx="3657600" cy="701675"/>
            <a:chOff x="604" y="2212"/>
            <a:chExt cx="2304" cy="442"/>
          </a:xfrm>
        </p:grpSpPr>
        <p:sp>
          <p:nvSpPr>
            <p:cNvPr id="61447" name="Text Box 21">
              <a:extLst>
                <a:ext uri="{FF2B5EF4-FFF2-40B4-BE49-F238E27FC236}">
                  <a16:creationId xmlns:a16="http://schemas.microsoft.com/office/drawing/2014/main" id="{CA80F617-BBF3-454E-9CA5-B9431F16D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2212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1448" name="Line 22">
              <a:extLst>
                <a:ext uri="{FF2B5EF4-FFF2-40B4-BE49-F238E27FC236}">
                  <a16:creationId xmlns:a16="http://schemas.microsoft.com/office/drawing/2014/main" id="{AAF9090A-8584-405D-809E-6224BB7FA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416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1449" name="Group 23">
              <a:extLst>
                <a:ext uri="{FF2B5EF4-FFF2-40B4-BE49-F238E27FC236}">
                  <a16:creationId xmlns:a16="http://schemas.microsoft.com/office/drawing/2014/main" id="{B4943448-2737-42C0-B806-33A3C7902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2386"/>
              <a:ext cx="295" cy="60"/>
              <a:chOff x="1541" y="1092"/>
              <a:chExt cx="295" cy="60"/>
            </a:xfrm>
          </p:grpSpPr>
          <p:sp>
            <p:nvSpPr>
              <p:cNvPr id="61450" name="Line 24">
                <a:extLst>
                  <a:ext uri="{FF2B5EF4-FFF2-40B4-BE49-F238E27FC236}">
                    <a16:creationId xmlns:a16="http://schemas.microsoft.com/office/drawing/2014/main" id="{E7BE2931-D6C0-4885-9B76-4D970D9EC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451" name="Line 25">
                <a:extLst>
                  <a:ext uri="{FF2B5EF4-FFF2-40B4-BE49-F238E27FC236}">
                    <a16:creationId xmlns:a16="http://schemas.microsoft.com/office/drawing/2014/main" id="{66859C88-1E9F-41D5-A1F8-CC688FA6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1444" name="Rectangle 4">
            <a:extLst>
              <a:ext uri="{FF2B5EF4-FFF2-40B4-BE49-F238E27FC236}">
                <a16:creationId xmlns:a16="http://schemas.microsoft.com/office/drawing/2014/main" id="{8F852E3C-C768-4E7A-9C65-8DAE291CD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76600"/>
            <a:ext cx="798036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è una espressione della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affinità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dell’enzima per il substrato: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it-IT" sz="20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</p:txBody>
      </p:sp>
      <p:sp>
        <p:nvSpPr>
          <p:cNvPr id="61445" name="Line 11">
            <a:extLst>
              <a:ext uri="{FF2B5EF4-FFF2-40B4-BE49-F238E27FC236}">
                <a16:creationId xmlns:a16="http://schemas.microsoft.com/office/drawing/2014/main" id="{8AE49FCB-8155-4CB4-8DE1-8D1A8BCA5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170363"/>
            <a:ext cx="468312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6" name="Line 12">
            <a:extLst>
              <a:ext uri="{FF2B5EF4-FFF2-40B4-BE49-F238E27FC236}">
                <a16:creationId xmlns:a16="http://schemas.microsoft.com/office/drawing/2014/main" id="{D6876980-9B7C-4864-B7BD-D74BE462F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4519613"/>
            <a:ext cx="46831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45379D7-B824-454A-9A02-0CEC90BD9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26988"/>
            <a:ext cx="8964612" cy="792163"/>
          </a:xfrm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Calcolo dei parametri cinetici V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max</a:t>
            </a:r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 e K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8D76BC0-4FAB-49D1-8B06-AB9ABD5E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765175"/>
            <a:ext cx="8205788" cy="18716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Dal grafico di M&amp;M non è agevole calcolare la velocità massima della reazione, perché ad alte [S] la curva ha un andamento asintotico. Per questo motivo si usa l’elaborazione di </a:t>
            </a:r>
            <a:r>
              <a:rPr lang="en-US" altLang="it-IT" sz="24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Lineweaver-Burk che permette di linearizzare l’equazione tramite il calcolo dei doppi reciproci.</a:t>
            </a: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27341E01-0A96-4156-AAEA-684C2D5CE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638" y="3136900"/>
          <a:ext cx="2514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1305017" imgH="599877" progId="ISISServer">
                  <p:embed/>
                </p:oleObj>
              </mc:Choice>
              <mc:Fallback>
                <p:oleObj name="ISIS/Draw Sketch" r:id="rId2" imgW="1305017" imgH="599877" progId="ISISServer">
                  <p:embed/>
                  <p:pic>
                    <p:nvPicPr>
                      <p:cNvPr id="63492" name="Object 4">
                        <a:extLst>
                          <a:ext uri="{FF2B5EF4-FFF2-40B4-BE49-F238E27FC236}">
                            <a16:creationId xmlns:a16="http://schemas.microsoft.com/office/drawing/2014/main" id="{27341E01-0A96-4156-AAEA-684C2D5CE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136900"/>
                        <a:ext cx="2514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>
            <a:extLst>
              <a:ext uri="{FF2B5EF4-FFF2-40B4-BE49-F238E27FC236}">
                <a16:creationId xmlns:a16="http://schemas.microsoft.com/office/drawing/2014/main" id="{31C25D35-AA90-4FB4-83DE-9984850C0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4702175"/>
          <a:ext cx="67183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486388" imgH="607486" progId="ISISServer">
                  <p:embed/>
                </p:oleObj>
              </mc:Choice>
              <mc:Fallback>
                <p:oleObj name="ISIS/Draw Sketch" r:id="rId4" imgW="3486388" imgH="607486" progId="ISISServer">
                  <p:embed/>
                  <p:pic>
                    <p:nvPicPr>
                      <p:cNvPr id="63493" name="Object 5">
                        <a:extLst>
                          <a:ext uri="{FF2B5EF4-FFF2-40B4-BE49-F238E27FC236}">
                            <a16:creationId xmlns:a16="http://schemas.microsoft.com/office/drawing/2014/main" id="{31C25D35-AA90-4FB4-83DE-9984850C0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02175"/>
                        <a:ext cx="67183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956EBBDC-993F-4F87-AAC4-99ED9149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3188"/>
            <a:ext cx="86423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Nel grafico dei doppi reciproci (o di </a:t>
            </a:r>
            <a:r>
              <a:rPr lang="it-IT" altLang="it-IT" sz="2400" b="1">
                <a:solidFill>
                  <a:srgbClr val="002060"/>
                </a:solidFill>
                <a:latin typeface="Comic Sans MS" panose="030F0702030302020204" pitchFamily="66" charset="0"/>
              </a:rPr>
              <a:t>Lineweaver-Burk</a:t>
            </a: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), si riporta graficamente l'andamento di 1/V in funzione di 1/[S]. In tal modo si ottiene una retta con intercetta sull'asse delle ascisse nel punto - 1/Km, sull'asse delle ordinate nel punto 1/Vmax e con pendenza pari al rapporto Km/Vmax.</a:t>
            </a:r>
          </a:p>
        </p:txBody>
      </p:sp>
      <p:grpSp>
        <p:nvGrpSpPr>
          <p:cNvPr id="64515" name="Group 45">
            <a:extLst>
              <a:ext uri="{FF2B5EF4-FFF2-40B4-BE49-F238E27FC236}">
                <a16:creationId xmlns:a16="http://schemas.microsoft.com/office/drawing/2014/main" id="{27FC4391-F1BC-4B12-B1BB-2E277D45624B}"/>
              </a:ext>
            </a:extLst>
          </p:cNvPr>
          <p:cNvGrpSpPr>
            <a:grpSpLocks/>
          </p:cNvGrpSpPr>
          <p:nvPr/>
        </p:nvGrpSpPr>
        <p:grpSpPr bwMode="auto">
          <a:xfrm>
            <a:off x="3255963" y="3068638"/>
            <a:ext cx="5853112" cy="3498850"/>
            <a:chOff x="2096" y="2179"/>
            <a:chExt cx="3479" cy="1977"/>
          </a:xfrm>
        </p:grpSpPr>
        <p:sp>
          <p:nvSpPr>
            <p:cNvPr id="64541" name="Line 4">
              <a:extLst>
                <a:ext uri="{FF2B5EF4-FFF2-40B4-BE49-F238E27FC236}">
                  <a16:creationId xmlns:a16="http://schemas.microsoft.com/office/drawing/2014/main" id="{A17AF5FD-E0CD-422D-A9E4-FEC445EDE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3" y="2179"/>
              <a:ext cx="0" cy="15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2" name="Line 5">
              <a:extLst>
                <a:ext uri="{FF2B5EF4-FFF2-40B4-BE49-F238E27FC236}">
                  <a16:creationId xmlns:a16="http://schemas.microsoft.com/office/drawing/2014/main" id="{E5C10FC0-3E91-4F29-B4E9-28E98F600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3758"/>
              <a:ext cx="26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3" name="Line 6">
              <a:extLst>
                <a:ext uri="{FF2B5EF4-FFF2-40B4-BE49-F238E27FC236}">
                  <a16:creationId xmlns:a16="http://schemas.microsoft.com/office/drawing/2014/main" id="{B8462174-049E-4D15-A66A-DD0645C7F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4" y="2495"/>
              <a:ext cx="2416" cy="1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4" name="Text Box 7">
              <a:extLst>
                <a:ext uri="{FF2B5EF4-FFF2-40B4-BE49-F238E27FC236}">
                  <a16:creationId xmlns:a16="http://schemas.microsoft.com/office/drawing/2014/main" id="{A9D3145D-6C65-4BEC-A6DC-4B61DFB58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" y="3777"/>
              <a:ext cx="59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1/[S]</a:t>
              </a:r>
            </a:p>
          </p:txBody>
        </p:sp>
        <p:sp>
          <p:nvSpPr>
            <p:cNvPr id="64545" name="Text Box 8">
              <a:extLst>
                <a:ext uri="{FF2B5EF4-FFF2-40B4-BE49-F238E27FC236}">
                  <a16:creationId xmlns:a16="http://schemas.microsoft.com/office/drawing/2014/main" id="{3954EA44-6A24-4D5B-A65E-A05952360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2252"/>
              <a:ext cx="41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</a:p>
          </p:txBody>
        </p:sp>
        <p:sp>
          <p:nvSpPr>
            <p:cNvPr id="64546" name="Text Box 9">
              <a:extLst>
                <a:ext uri="{FF2B5EF4-FFF2-40B4-BE49-F238E27FC236}">
                  <a16:creationId xmlns:a16="http://schemas.microsoft.com/office/drawing/2014/main" id="{A137B08D-51B2-43DD-818B-047EF2214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2943"/>
              <a:ext cx="7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max</a:t>
              </a:r>
            </a:p>
          </p:txBody>
        </p:sp>
        <p:sp>
          <p:nvSpPr>
            <p:cNvPr id="64547" name="Text Box 10">
              <a:extLst>
                <a:ext uri="{FF2B5EF4-FFF2-40B4-BE49-F238E27FC236}">
                  <a16:creationId xmlns:a16="http://schemas.microsoft.com/office/drawing/2014/main" id="{9ABC88DB-185C-415C-9C79-8B5B282C5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3777"/>
              <a:ext cx="61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-1/K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</a:t>
              </a:r>
            </a:p>
          </p:txBody>
        </p:sp>
        <p:sp>
          <p:nvSpPr>
            <p:cNvPr id="64548" name="Text Box 11">
              <a:extLst>
                <a:ext uri="{FF2B5EF4-FFF2-40B4-BE49-F238E27FC236}">
                  <a16:creationId xmlns:a16="http://schemas.microsoft.com/office/drawing/2014/main" id="{94E15A92-A40D-42B7-A99F-E595D9B11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3777"/>
              <a:ext cx="22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0</a:t>
              </a:r>
              <a:endParaRPr lang="it-IT" altLang="it-IT" sz="2400" baseline="-25000">
                <a:latin typeface="Verdana" panose="020B0604030504040204" pitchFamily="34" charset="0"/>
              </a:endParaRPr>
            </a:p>
          </p:txBody>
        </p:sp>
        <p:sp>
          <p:nvSpPr>
            <p:cNvPr id="64549" name="Text Box 12">
              <a:extLst>
                <a:ext uri="{FF2B5EF4-FFF2-40B4-BE49-F238E27FC236}">
                  <a16:creationId xmlns:a16="http://schemas.microsoft.com/office/drawing/2014/main" id="{D806103C-7E99-4080-8891-0B2F5B24A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2" y="3244"/>
              <a:ext cx="195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Pendenza = K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</a:t>
              </a:r>
              <a:r>
                <a:rPr lang="it-IT" altLang="it-IT" sz="2400">
                  <a:latin typeface="Verdana" panose="020B0604030504040204" pitchFamily="34" charset="0"/>
                </a:rPr>
                <a:t>/V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max</a:t>
              </a:r>
            </a:p>
          </p:txBody>
        </p:sp>
        <p:sp>
          <p:nvSpPr>
            <p:cNvPr id="64550" name="Line 13">
              <a:extLst>
                <a:ext uri="{FF2B5EF4-FFF2-40B4-BE49-F238E27FC236}">
                  <a16:creationId xmlns:a16="http://schemas.microsoft.com/office/drawing/2014/main" id="{17271F52-D08B-4E82-A395-184003B48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244"/>
              <a:ext cx="231" cy="1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51" name="Oval 61">
              <a:extLst>
                <a:ext uri="{FF2B5EF4-FFF2-40B4-BE49-F238E27FC236}">
                  <a16:creationId xmlns:a16="http://schemas.microsoft.com/office/drawing/2014/main" id="{702495AD-997D-4574-9D3D-9B4C9F7F4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3793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4552" name="Oval 62">
              <a:extLst>
                <a:ext uri="{FF2B5EF4-FFF2-40B4-BE49-F238E27FC236}">
                  <a16:creationId xmlns:a16="http://schemas.microsoft.com/office/drawing/2014/main" id="{A9F9C528-B08B-4683-955A-70D9E73FA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2931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64516" name="Group 46">
            <a:extLst>
              <a:ext uri="{FF2B5EF4-FFF2-40B4-BE49-F238E27FC236}">
                <a16:creationId xmlns:a16="http://schemas.microsoft.com/office/drawing/2014/main" id="{FAFFE657-D382-4EDA-80D3-D4598F2DD458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2693988"/>
            <a:ext cx="3352800" cy="1095375"/>
            <a:chOff x="133" y="1697"/>
            <a:chExt cx="2112" cy="690"/>
          </a:xfrm>
        </p:grpSpPr>
        <p:sp>
          <p:nvSpPr>
            <p:cNvPr id="64517" name="AutoShape 34">
              <a:extLst>
                <a:ext uri="{FF2B5EF4-FFF2-40B4-BE49-F238E27FC236}">
                  <a16:creationId xmlns:a16="http://schemas.microsoft.com/office/drawing/2014/main" id="{8B5207AA-8B14-4DE4-BAD2-15584A5060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" y="1697"/>
              <a:ext cx="2112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8" name="Line 36">
              <a:extLst>
                <a:ext uri="{FF2B5EF4-FFF2-40B4-BE49-F238E27FC236}">
                  <a16:creationId xmlns:a16="http://schemas.microsoft.com/office/drawing/2014/main" id="{826E77CC-FEB6-4C50-8C52-98963172D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" y="2022"/>
              <a:ext cx="28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9" name="Line 37">
              <a:extLst>
                <a:ext uri="{FF2B5EF4-FFF2-40B4-BE49-F238E27FC236}">
                  <a16:creationId xmlns:a16="http://schemas.microsoft.com/office/drawing/2014/main" id="{7E5F923B-C165-412C-AF59-1C84EF26F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" y="2022"/>
              <a:ext cx="46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0" name="Rectangle 38">
              <a:extLst>
                <a:ext uri="{FF2B5EF4-FFF2-40B4-BE49-F238E27FC236}">
                  <a16:creationId xmlns:a16="http://schemas.microsoft.com/office/drawing/2014/main" id="{F4DBD307-3805-47CC-9F32-674AECC1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2050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1" name="Rectangle 39">
              <a:extLst>
                <a:ext uri="{FF2B5EF4-FFF2-40B4-BE49-F238E27FC236}">
                  <a16:creationId xmlns:a16="http://schemas.microsoft.com/office/drawing/2014/main" id="{4FB0D508-647B-4EC0-A7B1-85F7E0DB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054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2" name="Line 40">
              <a:extLst>
                <a:ext uri="{FF2B5EF4-FFF2-40B4-BE49-F238E27FC236}">
                  <a16:creationId xmlns:a16="http://schemas.microsoft.com/office/drawing/2014/main" id="{6B61C346-8769-4C43-831D-662FC4A4C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" y="2022"/>
              <a:ext cx="25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3" name="Line 41">
              <a:extLst>
                <a:ext uri="{FF2B5EF4-FFF2-40B4-BE49-F238E27FC236}">
                  <a16:creationId xmlns:a16="http://schemas.microsoft.com/office/drawing/2014/main" id="{497248D6-FF41-4459-B368-A454D194A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2" y="2022"/>
              <a:ext cx="46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4" name="Rectangle 42">
              <a:extLst>
                <a:ext uri="{FF2B5EF4-FFF2-40B4-BE49-F238E27FC236}">
                  <a16:creationId xmlns:a16="http://schemas.microsoft.com/office/drawing/2014/main" id="{778E5677-20DA-4F9A-B675-B4EE8D978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5" name="Rectangle 43">
              <a:extLst>
                <a:ext uri="{FF2B5EF4-FFF2-40B4-BE49-F238E27FC236}">
                  <a16:creationId xmlns:a16="http://schemas.microsoft.com/office/drawing/2014/main" id="{5C0D8B3E-B348-4978-AD24-2CC882FA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6" name="Rectangle 44">
              <a:extLst>
                <a:ext uri="{FF2B5EF4-FFF2-40B4-BE49-F238E27FC236}">
                  <a16:creationId xmlns:a16="http://schemas.microsoft.com/office/drawing/2014/main" id="{4A9FF4D5-5C31-4B64-B1A9-411DFD3C2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1863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</a:t>
              </a:r>
              <a:endParaRPr lang="it-IT" altLang="it-IT" sz="2400"/>
            </a:p>
          </p:txBody>
        </p:sp>
        <p:sp>
          <p:nvSpPr>
            <p:cNvPr id="64527" name="Rectangle 46">
              <a:extLst>
                <a:ext uri="{FF2B5EF4-FFF2-40B4-BE49-F238E27FC236}">
                  <a16:creationId xmlns:a16="http://schemas.microsoft.com/office/drawing/2014/main" id="{D73964E3-C2AE-4661-88F2-3F1EAD45C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28" name="Rectangle 47">
              <a:extLst>
                <a:ext uri="{FF2B5EF4-FFF2-40B4-BE49-F238E27FC236}">
                  <a16:creationId xmlns:a16="http://schemas.microsoft.com/office/drawing/2014/main" id="{AB6DC7CC-EDD6-47B6-B62A-32726C8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29" name="Rectangle 48">
              <a:extLst>
                <a:ext uri="{FF2B5EF4-FFF2-40B4-BE49-F238E27FC236}">
                  <a16:creationId xmlns:a16="http://schemas.microsoft.com/office/drawing/2014/main" id="{DDD8DB81-4145-4DC0-88D5-490D87E7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0" name="Rectangle 49">
              <a:extLst>
                <a:ext uri="{FF2B5EF4-FFF2-40B4-BE49-F238E27FC236}">
                  <a16:creationId xmlns:a16="http://schemas.microsoft.com/office/drawing/2014/main" id="{68E642AF-C15B-49E3-B7D5-1981EC5D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1" name="Rectangle 50">
              <a:extLst>
                <a:ext uri="{FF2B5EF4-FFF2-40B4-BE49-F238E27FC236}">
                  <a16:creationId xmlns:a16="http://schemas.microsoft.com/office/drawing/2014/main" id="{374BB674-76E5-4656-9BE4-43FF0DEDA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051"/>
              <a:ext cx="13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S</a:t>
              </a:r>
              <a:endParaRPr lang="it-IT" altLang="it-IT" sz="2400"/>
            </a:p>
          </p:txBody>
        </p:sp>
        <p:sp>
          <p:nvSpPr>
            <p:cNvPr id="64532" name="Rectangle 51">
              <a:extLst>
                <a:ext uri="{FF2B5EF4-FFF2-40B4-BE49-F238E27FC236}">
                  <a16:creationId xmlns:a16="http://schemas.microsoft.com/office/drawing/2014/main" id="{5429840C-B1E0-4D9D-88C6-5800AD58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3" name="Rectangle 53">
              <a:extLst>
                <a:ext uri="{FF2B5EF4-FFF2-40B4-BE49-F238E27FC236}">
                  <a16:creationId xmlns:a16="http://schemas.microsoft.com/office/drawing/2014/main" id="{F5863607-6AEE-4B82-ABA4-2F7FCE80E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4" name="Rectangle 54">
              <a:extLst>
                <a:ext uri="{FF2B5EF4-FFF2-40B4-BE49-F238E27FC236}">
                  <a16:creationId xmlns:a16="http://schemas.microsoft.com/office/drawing/2014/main" id="{CF0F1025-6125-4232-B272-087A4EED3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712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K</a:t>
              </a:r>
              <a:endParaRPr lang="it-IT" altLang="it-IT" sz="2400"/>
            </a:p>
          </p:txBody>
        </p:sp>
        <p:sp>
          <p:nvSpPr>
            <p:cNvPr id="64535" name="Rectangle 55">
              <a:extLst>
                <a:ext uri="{FF2B5EF4-FFF2-40B4-BE49-F238E27FC236}">
                  <a16:creationId xmlns:a16="http://schemas.microsoft.com/office/drawing/2014/main" id="{72BD70C5-BBCF-4A34-9094-4B80ED46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6" name="Rectangle 56">
              <a:extLst>
                <a:ext uri="{FF2B5EF4-FFF2-40B4-BE49-F238E27FC236}">
                  <a16:creationId xmlns:a16="http://schemas.microsoft.com/office/drawing/2014/main" id="{515EAB12-BEAD-41CA-B0F9-66474FD9E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7" name="Rectangle 57">
              <a:extLst>
                <a:ext uri="{FF2B5EF4-FFF2-40B4-BE49-F238E27FC236}">
                  <a16:creationId xmlns:a16="http://schemas.microsoft.com/office/drawing/2014/main" id="{2AF68BB9-99D1-4FBF-8041-219F7516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060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8" name="Rectangle 58">
              <a:extLst>
                <a:ext uri="{FF2B5EF4-FFF2-40B4-BE49-F238E27FC236}">
                  <a16:creationId xmlns:a16="http://schemas.microsoft.com/office/drawing/2014/main" id="{41E8B137-2CC5-4C6F-89B5-CB97DD75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9" name="Rectangle 59">
              <a:extLst>
                <a:ext uri="{FF2B5EF4-FFF2-40B4-BE49-F238E27FC236}">
                  <a16:creationId xmlns:a16="http://schemas.microsoft.com/office/drawing/2014/main" id="{92E11D6F-1A72-4D1D-B82C-10C01EDAF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it-IT" altLang="it-IT" sz="2400"/>
            </a:p>
          </p:txBody>
        </p:sp>
        <p:sp>
          <p:nvSpPr>
            <p:cNvPr id="64540" name="Rectangle 60">
              <a:extLst>
                <a:ext uri="{FF2B5EF4-FFF2-40B4-BE49-F238E27FC236}">
                  <a16:creationId xmlns:a16="http://schemas.microsoft.com/office/drawing/2014/main" id="{39904E62-D296-4783-9FF4-87DDBA37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      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41313" y="127000"/>
            <a:ext cx="2127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3300"/>
                </a:solidFill>
                <a:latin typeface="Arial" charset="0"/>
              </a:rPr>
              <a:t> Saggi di attività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92088" y="490538"/>
            <a:ext cx="87296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>
                <a:latin typeface="Arial" charset="0"/>
              </a:rPr>
              <a:t>Per determinare la </a:t>
            </a:r>
            <a:r>
              <a:rPr lang="it-IT" sz="1600" b="1">
                <a:latin typeface="Arial" charset="0"/>
              </a:rPr>
              <a:t>velocità di reazione </a:t>
            </a:r>
            <a:r>
              <a:rPr lang="it-IT" sz="1600">
                <a:latin typeface="Arial" charset="0"/>
              </a:rPr>
              <a:t>in presenza di un enzima, è necessario misurare la </a:t>
            </a:r>
            <a:r>
              <a:rPr lang="it-IT" sz="1600" b="1">
                <a:latin typeface="Arial" charset="0"/>
              </a:rPr>
              <a:t>variazione di un determinato parametro correlato con [S] o [P] </a:t>
            </a:r>
            <a:r>
              <a:rPr lang="it-IT" sz="1600">
                <a:latin typeface="Arial" charset="0"/>
              </a:rPr>
              <a:t>(es. assorbanza, intensità di fluorescenza,  radioattività ecc ) </a:t>
            </a:r>
            <a:r>
              <a:rPr lang="it-IT" sz="1600" b="1">
                <a:latin typeface="Arial" charset="0"/>
              </a:rPr>
              <a:t>con il tempo</a:t>
            </a:r>
            <a:r>
              <a:rPr lang="it-IT" sz="1600">
                <a:latin typeface="Arial" charset="0"/>
              </a:rPr>
              <a:t>.</a:t>
            </a:r>
            <a:endParaRPr lang="it-IT" sz="1800">
              <a:latin typeface="Arial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385888"/>
            <a:ext cx="3714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1220788" y="1654175"/>
            <a:ext cx="1301750" cy="1863725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851150" y="1452563"/>
            <a:ext cx="1076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1 mM</a:t>
            </a:r>
          </a:p>
        </p:txBody>
      </p:sp>
      <p:sp>
        <p:nvSpPr>
          <p:cNvPr id="10248" name="Freeform 12"/>
          <p:cNvSpPr>
            <a:spLocks/>
          </p:cNvSpPr>
          <p:nvPr/>
        </p:nvSpPr>
        <p:spPr bwMode="auto">
          <a:xfrm>
            <a:off x="1196975" y="2320925"/>
            <a:ext cx="2266950" cy="1231900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2857500" y="20637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0.5 mM</a:t>
            </a:r>
          </a:p>
        </p:txBody>
      </p:sp>
      <p:sp>
        <p:nvSpPr>
          <p:cNvPr id="10250" name="Freeform 14"/>
          <p:cNvSpPr>
            <a:spLocks/>
          </p:cNvSpPr>
          <p:nvPr/>
        </p:nvSpPr>
        <p:spPr bwMode="auto">
          <a:xfrm>
            <a:off x="1225550" y="2728913"/>
            <a:ext cx="2268538" cy="817562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2781300" y="2824163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0.2 mM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 flipV="1">
            <a:off x="1122363" y="2314575"/>
            <a:ext cx="1371600" cy="1322388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 flipV="1">
            <a:off x="1244600" y="2801938"/>
            <a:ext cx="1266825" cy="725487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2498725" y="1462088"/>
            <a:ext cx="374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endParaRPr lang="it-IT" sz="1600" b="1">
              <a:latin typeface="Arial" charset="0"/>
            </a:endParaRP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2487613" y="20621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</a:t>
            </a:r>
            <a:endParaRPr lang="it-IT" sz="1600" b="1" baseline="-25000">
              <a:latin typeface="Arial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2481263" y="2540000"/>
            <a:ext cx="474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’’</a:t>
            </a:r>
            <a:endParaRPr lang="it-IT" sz="1600" b="1" baseline="-25000">
              <a:latin typeface="Arial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178300" y="1333500"/>
            <a:ext cx="4441825" cy="2597150"/>
            <a:chOff x="4178300" y="1333500"/>
            <a:chExt cx="4441825" cy="2597150"/>
          </a:xfrm>
        </p:grpSpPr>
        <p:sp>
          <p:nvSpPr>
            <p:cNvPr id="10282" name="Rectangle 21" descr="Piastrelle bicolori"/>
            <p:cNvSpPr>
              <a:spLocks noChangeArrowheads="1"/>
            </p:cNvSpPr>
            <p:nvPr/>
          </p:nvSpPr>
          <p:spPr bwMode="auto">
            <a:xfrm>
              <a:off x="5086350" y="1389063"/>
              <a:ext cx="3533775" cy="2541587"/>
            </a:xfrm>
            <a:prstGeom prst="rect">
              <a:avLst/>
            </a:prstGeom>
            <a:pattFill prst="solidDmnd">
              <a:fgClr>
                <a:srgbClr val="F8F8F8"/>
              </a:fgClr>
              <a:bgClr>
                <a:srgbClr val="FFFFFF"/>
              </a:bgClr>
            </a:patt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3" name="Line 23"/>
            <p:cNvSpPr>
              <a:spLocks noChangeShapeType="1"/>
            </p:cNvSpPr>
            <p:nvPr/>
          </p:nvSpPr>
          <p:spPr bwMode="auto">
            <a:xfrm>
              <a:off x="5621338" y="1630363"/>
              <a:ext cx="0" cy="1898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4" name="Line 24"/>
            <p:cNvSpPr>
              <a:spLocks noChangeShapeType="1"/>
            </p:cNvSpPr>
            <p:nvPr/>
          </p:nvSpPr>
          <p:spPr bwMode="auto">
            <a:xfrm>
              <a:off x="5621338" y="3516313"/>
              <a:ext cx="261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5" name="Rectangle 25"/>
            <p:cNvSpPr>
              <a:spLocks noChangeArrowheads="1"/>
            </p:cNvSpPr>
            <p:nvPr/>
          </p:nvSpPr>
          <p:spPr bwMode="auto">
            <a:xfrm>
              <a:off x="5222875" y="2312988"/>
              <a:ext cx="417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 i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0</a:t>
              </a:r>
            </a:p>
          </p:txBody>
        </p:sp>
        <p:sp>
          <p:nvSpPr>
            <p:cNvPr id="10286" name="Rectangle 26"/>
            <p:cNvSpPr>
              <a:spLocks noChangeArrowheads="1"/>
            </p:cNvSpPr>
            <p:nvPr/>
          </p:nvSpPr>
          <p:spPr bwMode="auto">
            <a:xfrm>
              <a:off x="6254750" y="3536950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[S]</a:t>
              </a:r>
            </a:p>
          </p:txBody>
        </p:sp>
        <p:sp>
          <p:nvSpPr>
            <p:cNvPr id="10287" name="Line 30"/>
            <p:cNvSpPr>
              <a:spLocks noChangeShapeType="1"/>
            </p:cNvSpPr>
            <p:nvPr/>
          </p:nvSpPr>
          <p:spPr bwMode="auto">
            <a:xfrm>
              <a:off x="6853238" y="3389313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8" name="Line 31"/>
            <p:cNvSpPr>
              <a:spLocks noChangeShapeType="1"/>
            </p:cNvSpPr>
            <p:nvPr/>
          </p:nvSpPr>
          <p:spPr bwMode="auto">
            <a:xfrm>
              <a:off x="8032750" y="3394075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9" name="Rectangle 32"/>
            <p:cNvSpPr>
              <a:spLocks noChangeArrowheads="1"/>
            </p:cNvSpPr>
            <p:nvPr/>
          </p:nvSpPr>
          <p:spPr bwMode="auto">
            <a:xfrm>
              <a:off x="7881938" y="3484563"/>
              <a:ext cx="704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1 mM</a:t>
              </a:r>
            </a:p>
          </p:txBody>
        </p:sp>
        <p:sp>
          <p:nvSpPr>
            <p:cNvPr id="10290" name="Rectangle 33"/>
            <p:cNvSpPr>
              <a:spLocks noChangeArrowheads="1"/>
            </p:cNvSpPr>
            <p:nvPr/>
          </p:nvSpPr>
          <p:spPr bwMode="auto">
            <a:xfrm>
              <a:off x="6677025" y="34750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0.5</a:t>
              </a:r>
            </a:p>
          </p:txBody>
        </p:sp>
        <p:sp>
          <p:nvSpPr>
            <p:cNvPr id="10291" name="Freeform 34"/>
            <p:cNvSpPr>
              <a:spLocks/>
            </p:cNvSpPr>
            <p:nvPr/>
          </p:nvSpPr>
          <p:spPr bwMode="auto">
            <a:xfrm>
              <a:off x="5632450" y="2319338"/>
              <a:ext cx="2384425" cy="1196975"/>
            </a:xfrm>
            <a:custGeom>
              <a:avLst/>
              <a:gdLst>
                <a:gd name="T0" fmla="*/ 0 w 1577"/>
                <a:gd name="T1" fmla="*/ 2147483647 h 800"/>
                <a:gd name="T2" fmla="*/ 2147483647 w 1577"/>
                <a:gd name="T3" fmla="*/ 2147483647 h 800"/>
                <a:gd name="T4" fmla="*/ 2147483647 w 1577"/>
                <a:gd name="T5" fmla="*/ 2147483647 h 800"/>
                <a:gd name="T6" fmla="*/ 2147483647 w 1577"/>
                <a:gd name="T7" fmla="*/ 2147483647 h 800"/>
                <a:gd name="T8" fmla="*/ 2147483647 w 1577"/>
                <a:gd name="T9" fmla="*/ 0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7"/>
                <a:gd name="T16" fmla="*/ 0 h 800"/>
                <a:gd name="T17" fmla="*/ 1577 w 1577"/>
                <a:gd name="T18" fmla="*/ 800 h 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7" h="800">
                  <a:moveTo>
                    <a:pt x="0" y="800"/>
                  </a:moveTo>
                  <a:cubicBezTo>
                    <a:pt x="13" y="790"/>
                    <a:pt x="38" y="769"/>
                    <a:pt x="38" y="769"/>
                  </a:cubicBezTo>
                  <a:lnTo>
                    <a:pt x="323" y="485"/>
                  </a:lnTo>
                  <a:lnTo>
                    <a:pt x="769" y="192"/>
                  </a:lnTo>
                  <a:lnTo>
                    <a:pt x="1577" y="0"/>
                  </a:ln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92" name="Oval 27"/>
            <p:cNvSpPr>
              <a:spLocks noChangeArrowheads="1"/>
            </p:cNvSpPr>
            <p:nvPr/>
          </p:nvSpPr>
          <p:spPr bwMode="auto">
            <a:xfrm>
              <a:off x="6064250" y="3021013"/>
              <a:ext cx="103188" cy="8096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3" name="Oval 28"/>
            <p:cNvSpPr>
              <a:spLocks noChangeArrowheads="1"/>
            </p:cNvSpPr>
            <p:nvPr/>
          </p:nvSpPr>
          <p:spPr bwMode="auto">
            <a:xfrm>
              <a:off x="6743700" y="2578100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4" name="Oval 29"/>
            <p:cNvSpPr>
              <a:spLocks noChangeArrowheads="1"/>
            </p:cNvSpPr>
            <p:nvPr/>
          </p:nvSpPr>
          <p:spPr bwMode="auto">
            <a:xfrm>
              <a:off x="7953375" y="2289175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5" name="Line 56"/>
            <p:cNvSpPr>
              <a:spLocks noChangeShapeType="1"/>
            </p:cNvSpPr>
            <p:nvPr/>
          </p:nvSpPr>
          <p:spPr bwMode="auto">
            <a:xfrm>
              <a:off x="5611813" y="1827213"/>
              <a:ext cx="2490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6" name="Rectangle 57"/>
            <p:cNvSpPr>
              <a:spLocks noChangeArrowheads="1"/>
            </p:cNvSpPr>
            <p:nvPr/>
          </p:nvSpPr>
          <p:spPr bwMode="auto">
            <a:xfrm>
              <a:off x="7315200" y="1416050"/>
              <a:ext cx="720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MAX</a:t>
              </a:r>
            </a:p>
          </p:txBody>
        </p:sp>
        <p:sp>
          <p:nvSpPr>
            <p:cNvPr id="10297" name="AutoShape 59"/>
            <p:cNvSpPr>
              <a:spLocks noChangeArrowheads="1"/>
            </p:cNvSpPr>
            <p:nvPr/>
          </p:nvSpPr>
          <p:spPr bwMode="auto">
            <a:xfrm>
              <a:off x="4178300" y="31750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8" name="TextBox 52"/>
            <p:cNvSpPr txBox="1">
              <a:spLocks noChangeArrowheads="1"/>
            </p:cNvSpPr>
            <p:nvPr/>
          </p:nvSpPr>
          <p:spPr bwMode="auto">
            <a:xfrm>
              <a:off x="5092700" y="1333500"/>
              <a:ext cx="569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MM</a:t>
              </a:r>
              <a:endParaRPr lang="en-GB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403475" y="3600450"/>
            <a:ext cx="4922838" cy="2886075"/>
            <a:chOff x="2403475" y="3600450"/>
            <a:chExt cx="4922838" cy="2886075"/>
          </a:xfrm>
        </p:grpSpPr>
        <p:grpSp>
          <p:nvGrpSpPr>
            <p:cNvPr id="10261" name="Gruppo 56"/>
            <p:cNvGrpSpPr>
              <a:grpSpLocks/>
            </p:cNvGrpSpPr>
            <p:nvPr/>
          </p:nvGrpSpPr>
          <p:grpSpPr bwMode="auto">
            <a:xfrm>
              <a:off x="2403475" y="4289425"/>
              <a:ext cx="4922838" cy="2197100"/>
              <a:chOff x="2555875" y="3984625"/>
              <a:chExt cx="4922838" cy="2197100"/>
            </a:xfrm>
          </p:grpSpPr>
          <p:sp>
            <p:nvSpPr>
              <p:cNvPr id="10263" name="Rectangle 35" descr="Piastrelle bicolori"/>
              <p:cNvSpPr>
                <a:spLocks noChangeArrowheads="1"/>
              </p:cNvSpPr>
              <p:nvPr/>
            </p:nvSpPr>
            <p:spPr bwMode="auto">
              <a:xfrm>
                <a:off x="2555875" y="3984625"/>
                <a:ext cx="4837113" cy="2197100"/>
              </a:xfrm>
              <a:prstGeom prst="rect">
                <a:avLst/>
              </a:prstGeom>
              <a:pattFill prst="solidDmnd">
                <a:fgClr>
                  <a:srgbClr val="F8F8F8"/>
                </a:fgClr>
                <a:bgClr>
                  <a:srgbClr val="FFFFFF"/>
                </a:bgClr>
              </a:pattFill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4" name="Line 36"/>
              <p:cNvSpPr>
                <a:spLocks noChangeShapeType="1"/>
              </p:cNvSpPr>
              <p:nvPr/>
            </p:nvSpPr>
            <p:spPr bwMode="auto">
              <a:xfrm>
                <a:off x="4360863" y="4162425"/>
                <a:ext cx="1587" cy="1639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5" name="Line 37"/>
              <p:cNvSpPr>
                <a:spLocks noChangeShapeType="1"/>
              </p:cNvSpPr>
              <p:nvPr/>
            </p:nvSpPr>
            <p:spPr bwMode="auto">
              <a:xfrm>
                <a:off x="2974975" y="5789613"/>
                <a:ext cx="4003675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6" name="Rectangle 38"/>
              <p:cNvSpPr>
                <a:spLocks noChangeArrowheads="1"/>
              </p:cNvSpPr>
              <p:nvPr/>
            </p:nvSpPr>
            <p:spPr bwMode="auto">
              <a:xfrm>
                <a:off x="3765550" y="4637088"/>
                <a:ext cx="6286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2000" b="1" i="1">
                    <a:latin typeface="Arial" charset="0"/>
                  </a:rPr>
                  <a:t>1/v</a:t>
                </a:r>
                <a:r>
                  <a:rPr lang="it-IT" sz="2000" b="1" baseline="-25000">
                    <a:latin typeface="Arial" charset="0"/>
                  </a:rPr>
                  <a:t>0</a:t>
                </a:r>
              </a:p>
            </p:txBody>
          </p:sp>
          <p:sp>
            <p:nvSpPr>
              <p:cNvPr id="10267" name="Rectangle 39"/>
              <p:cNvSpPr>
                <a:spLocks noChangeArrowheads="1"/>
              </p:cNvSpPr>
              <p:nvPr/>
            </p:nvSpPr>
            <p:spPr bwMode="auto">
              <a:xfrm>
                <a:off x="5584825" y="5826125"/>
                <a:ext cx="625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1/[S]</a:t>
                </a:r>
              </a:p>
            </p:txBody>
          </p:sp>
          <p:sp>
            <p:nvSpPr>
              <p:cNvPr id="10268" name="Line 41"/>
              <p:cNvSpPr>
                <a:spLocks noChangeShapeType="1"/>
              </p:cNvSpPr>
              <p:nvPr/>
            </p:nvSpPr>
            <p:spPr bwMode="auto">
              <a:xfrm>
                <a:off x="6770688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9" name="Rectangle 42"/>
              <p:cNvSpPr>
                <a:spLocks noChangeArrowheads="1"/>
              </p:cNvSpPr>
              <p:nvPr/>
            </p:nvSpPr>
            <p:spPr bwMode="auto">
              <a:xfrm>
                <a:off x="6650038" y="5788025"/>
                <a:ext cx="8286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5 mM</a:t>
                </a:r>
                <a:r>
                  <a:rPr lang="it-IT" sz="1600" b="1" baseline="30000">
                    <a:latin typeface="Arial" charset="0"/>
                  </a:rPr>
                  <a:t>-1</a:t>
                </a:r>
                <a:endParaRPr lang="it-IT" sz="1600" b="1">
                  <a:latin typeface="Arial" charset="0"/>
                </a:endParaRPr>
              </a:p>
            </p:txBody>
          </p:sp>
          <p:sp>
            <p:nvSpPr>
              <p:cNvPr id="10270" name="Rectangle 43"/>
              <p:cNvSpPr>
                <a:spLocks noChangeArrowheads="1"/>
              </p:cNvSpPr>
              <p:nvPr/>
            </p:nvSpPr>
            <p:spPr bwMode="auto">
              <a:xfrm>
                <a:off x="4659313" y="5768975"/>
                <a:ext cx="9096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 1       2</a:t>
                </a:r>
              </a:p>
            </p:txBody>
          </p:sp>
          <p:sp>
            <p:nvSpPr>
              <p:cNvPr id="10271" name="Line 51"/>
              <p:cNvSpPr>
                <a:spLocks noChangeShapeType="1"/>
              </p:cNvSpPr>
              <p:nvPr/>
            </p:nvSpPr>
            <p:spPr bwMode="auto">
              <a:xfrm>
                <a:off x="6299200" y="569118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2" name="Line 52"/>
              <p:cNvSpPr>
                <a:spLocks noChangeShapeType="1"/>
              </p:cNvSpPr>
              <p:nvPr/>
            </p:nvSpPr>
            <p:spPr bwMode="auto">
              <a:xfrm>
                <a:off x="5840413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3" name="Line 53"/>
              <p:cNvSpPr>
                <a:spLocks noChangeShapeType="1"/>
              </p:cNvSpPr>
              <p:nvPr/>
            </p:nvSpPr>
            <p:spPr bwMode="auto">
              <a:xfrm>
                <a:off x="5329238" y="5673725"/>
                <a:ext cx="3175" cy="109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4" name="Line 54"/>
              <p:cNvSpPr>
                <a:spLocks noChangeShapeType="1"/>
              </p:cNvSpPr>
              <p:nvPr/>
            </p:nvSpPr>
            <p:spPr bwMode="auto">
              <a:xfrm>
                <a:off x="4879975" y="5668963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5" name="Line 55"/>
              <p:cNvSpPr>
                <a:spLocks noChangeShapeType="1"/>
              </p:cNvSpPr>
              <p:nvPr/>
            </p:nvSpPr>
            <p:spPr bwMode="auto">
              <a:xfrm flipH="1">
                <a:off x="3903663" y="4368800"/>
                <a:ext cx="2847975" cy="1403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6" name="Oval 45"/>
              <p:cNvSpPr>
                <a:spLocks noChangeArrowheads="1"/>
              </p:cNvSpPr>
              <p:nvPr/>
            </p:nvSpPr>
            <p:spPr bwMode="auto">
              <a:xfrm>
                <a:off x="4805363" y="5270500"/>
                <a:ext cx="101600" cy="698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7" name="Oval 46"/>
              <p:cNvSpPr>
                <a:spLocks noChangeArrowheads="1"/>
              </p:cNvSpPr>
              <p:nvPr/>
            </p:nvSpPr>
            <p:spPr bwMode="auto">
              <a:xfrm>
                <a:off x="5264150" y="5048250"/>
                <a:ext cx="104775" cy="9207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8" name="Oval 47"/>
              <p:cNvSpPr>
                <a:spLocks noChangeArrowheads="1"/>
              </p:cNvSpPr>
              <p:nvPr/>
            </p:nvSpPr>
            <p:spPr bwMode="auto">
              <a:xfrm>
                <a:off x="6696075" y="4319588"/>
                <a:ext cx="103188" cy="71437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9" name="TextBox 53"/>
              <p:cNvSpPr txBox="1">
                <a:spLocks noChangeArrowheads="1"/>
              </p:cNvSpPr>
              <p:nvPr/>
            </p:nvSpPr>
            <p:spPr bwMode="auto">
              <a:xfrm>
                <a:off x="2781300" y="4165600"/>
                <a:ext cx="4667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LB</a:t>
                </a:r>
                <a:endParaRPr lang="en-GB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0" name="TextBox 55"/>
              <p:cNvSpPr txBox="1">
                <a:spLocks noChangeArrowheads="1"/>
              </p:cNvSpPr>
              <p:nvPr/>
            </p:nvSpPr>
            <p:spPr bwMode="auto">
              <a:xfrm>
                <a:off x="3517900" y="5219700"/>
                <a:ext cx="8207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1/V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max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1" name="TextBox 56"/>
              <p:cNvSpPr txBox="1">
                <a:spLocks noChangeArrowheads="1"/>
              </p:cNvSpPr>
              <p:nvPr/>
            </p:nvSpPr>
            <p:spPr bwMode="auto">
              <a:xfrm>
                <a:off x="3454400" y="5791200"/>
                <a:ext cx="736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-1/K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62" name="AutoShape 60"/>
            <p:cNvSpPr>
              <a:spLocks noChangeArrowheads="1"/>
            </p:cNvSpPr>
            <p:nvPr/>
          </p:nvSpPr>
          <p:spPr bwMode="auto">
            <a:xfrm rot="2829224">
              <a:off x="4102100" y="37719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2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Esempio di un saggio enzimatico</a:t>
            </a:r>
            <a:endParaRPr lang="it-IT" sz="240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7800" y="631825"/>
            <a:ext cx="8788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Determinazione del K</a:t>
            </a:r>
            <a:r>
              <a:rPr lang="it-IT" sz="1800" baseline="-25000" dirty="0">
                <a:latin typeface="Arial" charset="0"/>
              </a:rPr>
              <a:t>M</a:t>
            </a:r>
            <a:r>
              <a:rPr lang="it-IT" sz="1800" dirty="0">
                <a:latin typeface="Arial" charset="0"/>
              </a:rPr>
              <a:t> per l’alcol deidrogenasi (AD) di lievito utilizzando il metodo di Lineweaver-Burk</a:t>
            </a:r>
          </a:p>
          <a:p>
            <a:r>
              <a:rPr lang="it-IT" sz="1600" dirty="0">
                <a:latin typeface="Arial" charset="0"/>
              </a:rPr>
              <a:t>      				       </a:t>
            </a:r>
            <a:r>
              <a:rPr lang="it-IT" sz="1800" b="1" i="1" dirty="0">
                <a:solidFill>
                  <a:srgbClr val="0070C0"/>
                </a:solidFill>
                <a:latin typeface="Arial" charset="0"/>
              </a:rPr>
              <a:t>AD</a:t>
            </a:r>
            <a:endParaRPr lang="it-IT" sz="1600" i="1" dirty="0">
              <a:solidFill>
                <a:srgbClr val="0070C0"/>
              </a:solidFill>
              <a:latin typeface="Arial" charset="0"/>
            </a:endParaRPr>
          </a:p>
          <a:p>
            <a:r>
              <a:rPr lang="it-IT" sz="1600" dirty="0">
                <a:latin typeface="Arial" charset="0"/>
              </a:rPr>
              <a:t>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2</a:t>
            </a:r>
            <a:r>
              <a:rPr lang="it-IT" sz="1800" b="1" dirty="0">
                <a:latin typeface="Arial" charset="0"/>
              </a:rPr>
              <a:t>OH + NAD</a:t>
            </a:r>
            <a:r>
              <a:rPr lang="it-IT" sz="2400" b="1" baseline="30000" dirty="0">
                <a:latin typeface="Arial" charset="0"/>
              </a:rPr>
              <a:t>+</a:t>
            </a:r>
            <a:r>
              <a:rPr lang="it-IT" sz="1800" b="1" baseline="30000" dirty="0">
                <a:latin typeface="Arial" charset="0"/>
              </a:rPr>
              <a:t>    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CHO + NADH + H</a:t>
            </a:r>
            <a:r>
              <a:rPr lang="it-IT" sz="2400" b="1" baseline="30000" dirty="0">
                <a:latin typeface="Arial" charset="0"/>
              </a:rPr>
              <a:t>+</a:t>
            </a:r>
          </a:p>
          <a:p>
            <a:endParaRPr lang="it-IT" sz="2400" b="1" baseline="30000" dirty="0">
              <a:latin typeface="Arial" charset="0"/>
            </a:endParaRPr>
          </a:p>
          <a:p>
            <a:r>
              <a:rPr lang="it-IT" sz="1800" dirty="0">
                <a:latin typeface="Arial" charset="0"/>
              </a:rPr>
              <a:t>Si segue la produzione di NADH </a:t>
            </a:r>
            <a:r>
              <a:rPr lang="it-IT" sz="1800" dirty="0" err="1">
                <a:latin typeface="Arial" charset="0"/>
              </a:rPr>
              <a:t>spettrofotometricamente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( A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dirty="0">
                <a:latin typeface="Arial" charset="0"/>
              </a:rPr>
              <a:t> = </a:t>
            </a:r>
            <a:r>
              <a:rPr lang="it-IT" sz="1800" dirty="0">
                <a:latin typeface="Arial" charset="0"/>
                <a:sym typeface="Symbol" pitchFamily="18" charset="2"/>
              </a:rPr>
              <a:t> </a:t>
            </a:r>
            <a:r>
              <a:rPr lang="it-IT" sz="1800" dirty="0">
                <a:latin typeface="Arial" charset="0"/>
              </a:rPr>
              <a:t>c </a:t>
            </a:r>
            <a:r>
              <a:rPr lang="it-IT" sz="1800" dirty="0">
                <a:latin typeface="Mistral" pitchFamily="66" charset="0"/>
              </a:rPr>
              <a:t>l ;   </a:t>
            </a:r>
            <a:r>
              <a:rPr lang="it-IT" sz="1800" dirty="0">
                <a:latin typeface="Arial" charset="0"/>
                <a:cs typeface="Arial" charset="0"/>
              </a:rPr>
              <a:t>A </a:t>
            </a:r>
            <a:r>
              <a:rPr lang="it-IT" sz="1800" dirty="0">
                <a:latin typeface="Arial" charset="0"/>
                <a:cs typeface="Arial" charset="0"/>
                <a:sym typeface="Symbol" pitchFamily="18" charset="2"/>
              </a:rPr>
              <a:t> [P] </a:t>
            </a:r>
            <a:r>
              <a:rPr lang="it-IT" sz="1800" dirty="0">
                <a:latin typeface="Arial" charset="0"/>
              </a:rPr>
              <a:t>)    </a:t>
            </a:r>
          </a:p>
          <a:p>
            <a:endParaRPr lang="it-IT" sz="1800" b="1" dirty="0">
              <a:latin typeface="Arial" charset="0"/>
            </a:endParaRPr>
          </a:p>
          <a:p>
            <a:r>
              <a:rPr lang="it-IT" sz="1800" b="1" dirty="0">
                <a:latin typeface="Arial" charset="0"/>
              </a:rPr>
              <a:t>      A</a:t>
            </a:r>
            <a:r>
              <a:rPr lang="it-IT" sz="1800" b="1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  </a:t>
            </a:r>
            <a:r>
              <a:rPr lang="it-IT" sz="1800" b="1" dirty="0">
                <a:latin typeface="Arial" charset="0"/>
              </a:rPr>
              <a:t>=   </a:t>
            </a:r>
            <a:r>
              <a:rPr lang="it-IT" sz="2000" b="1" dirty="0">
                <a:latin typeface="Arial" charset="0"/>
                <a:sym typeface="Symbol" pitchFamily="18" charset="2"/>
              </a:rPr>
              <a:t></a:t>
            </a:r>
            <a:r>
              <a:rPr lang="it-IT" sz="1800" b="1" dirty="0">
                <a:latin typeface="Arial" charset="0"/>
                <a:sym typeface="Symbol" pitchFamily="18" charset="2"/>
              </a:rPr>
              <a:t>  </a:t>
            </a:r>
            <a:r>
              <a:rPr lang="it-IT" sz="1800" b="1" dirty="0">
                <a:latin typeface="Arial" charset="0"/>
              </a:rPr>
              <a:t>[ NADH ] </a:t>
            </a:r>
            <a:r>
              <a:rPr lang="it-IT" sz="1800" b="1" dirty="0">
                <a:latin typeface="Arial" charset="0"/>
                <a:sym typeface="Symbol" pitchFamily="18" charset="2"/>
              </a:rPr>
              <a:t></a:t>
            </a:r>
            <a:r>
              <a:rPr lang="it-IT" sz="1800" b="1" dirty="0">
                <a:latin typeface="Arial" charset="0"/>
              </a:rPr>
              <a:t> 1      </a:t>
            </a:r>
            <a:r>
              <a:rPr lang="it-IT" sz="1800" b="1" dirty="0" err="1">
                <a:latin typeface="Arial" charset="0"/>
              </a:rPr>
              <a:t>dA</a:t>
            </a:r>
            <a:r>
              <a:rPr lang="it-IT" sz="1800" b="1" dirty="0">
                <a:latin typeface="Arial" charset="0"/>
              </a:rPr>
              <a:t>/</a:t>
            </a:r>
            <a:r>
              <a:rPr lang="it-IT" sz="1800" b="1" dirty="0" err="1">
                <a:latin typeface="Arial" charset="0"/>
              </a:rPr>
              <a:t>dt</a:t>
            </a:r>
            <a:r>
              <a:rPr lang="it-IT" sz="1800" b="1" dirty="0">
                <a:latin typeface="Arial" charset="0"/>
              </a:rPr>
              <a:t>   </a:t>
            </a:r>
            <a:r>
              <a:rPr lang="it-IT" sz="1800" b="1" dirty="0">
                <a:latin typeface="Arial" charset="0"/>
                <a:sym typeface="Symbol" pitchFamily="18" charset="2"/>
              </a:rPr>
              <a:t>  d</a:t>
            </a:r>
            <a:r>
              <a:rPr lang="it-IT" sz="1800" b="1" dirty="0">
                <a:latin typeface="Arial" charset="0"/>
              </a:rPr>
              <a:t>[ NADH ]</a:t>
            </a:r>
            <a:r>
              <a:rPr lang="it-IT" sz="1800" b="1" dirty="0">
                <a:latin typeface="Arial" charset="0"/>
                <a:sym typeface="Symbol" pitchFamily="18" charset="2"/>
              </a:rPr>
              <a:t>/</a:t>
            </a:r>
            <a:r>
              <a:rPr lang="it-IT" sz="1800" b="1" dirty="0" err="1">
                <a:latin typeface="Arial" charset="0"/>
                <a:sym typeface="Symbol" pitchFamily="18" charset="2"/>
              </a:rPr>
              <a:t>dt</a:t>
            </a:r>
            <a:r>
              <a:rPr lang="it-IT" sz="1800" b="1" dirty="0">
                <a:latin typeface="Arial" charset="0"/>
                <a:sym typeface="Symbol" pitchFamily="18" charset="2"/>
              </a:rPr>
              <a:t>       </a:t>
            </a:r>
            <a:r>
              <a:rPr lang="it-IT" sz="1800" b="1" i="1" dirty="0">
                <a:latin typeface="Arial" charset="0"/>
                <a:sym typeface="Symbol" pitchFamily="18" charset="2"/>
              </a:rPr>
              <a:t>v</a:t>
            </a:r>
          </a:p>
          <a:p>
            <a:endParaRPr lang="it-IT" sz="1800" b="1" i="1" dirty="0">
              <a:latin typeface="Arial" charset="0"/>
              <a:sym typeface="Symbol" pitchFamily="18" charset="2"/>
            </a:endParaRPr>
          </a:p>
          <a:p>
            <a:r>
              <a:rPr lang="it-IT" sz="1800" b="1" dirty="0">
                <a:latin typeface="Arial" charset="0"/>
                <a:sym typeface="Symbol" pitchFamily="18" charset="2"/>
              </a:rPr>
              <a:t>[</a:t>
            </a:r>
            <a:r>
              <a:rPr lang="it-IT" sz="1800" dirty="0">
                <a:latin typeface="Arial" charset="0"/>
                <a:sym typeface="Symbol" pitchFamily="18" charset="2"/>
              </a:rPr>
              <a:t>S]	</a:t>
            </a:r>
            <a:r>
              <a:rPr lang="it-IT" sz="1600" dirty="0">
                <a:latin typeface="Arial" charset="0"/>
                <a:sym typeface="Symbol" pitchFamily="18" charset="2"/>
              </a:rPr>
              <a:t>1</a:t>
            </a:r>
            <a:r>
              <a:rPr lang="it-IT" sz="1800" dirty="0">
                <a:latin typeface="Arial" charset="0"/>
                <a:sym typeface="Symbol" pitchFamily="18" charset="2"/>
              </a:rPr>
              <a:t>/[S]	  </a:t>
            </a:r>
            <a:r>
              <a:rPr lang="it-IT" sz="1800" i="1" dirty="0">
                <a:latin typeface="Arial" charset="0"/>
                <a:sym typeface="Symbol" pitchFamily="18" charset="2"/>
              </a:rPr>
              <a:t>v	 </a:t>
            </a:r>
            <a:r>
              <a:rPr lang="it-IT" sz="1600" i="1" dirty="0">
                <a:latin typeface="Arial" charset="0"/>
                <a:sym typeface="Symbol" pitchFamily="18" charset="2"/>
              </a:rPr>
              <a:t>1</a:t>
            </a:r>
            <a:r>
              <a:rPr lang="it-IT" sz="1800" i="1" dirty="0">
                <a:latin typeface="Arial" charset="0"/>
                <a:sym typeface="Symbol" pitchFamily="18" charset="2"/>
              </a:rPr>
              <a:t>/v</a:t>
            </a:r>
          </a:p>
          <a:p>
            <a:r>
              <a:rPr lang="it-IT" sz="1400" dirty="0">
                <a:latin typeface="Arial" charset="0"/>
                <a:sym typeface="Symbol" pitchFamily="18" charset="2"/>
              </a:rPr>
              <a:t>(mM)   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)       (mM/s)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s)</a:t>
            </a:r>
          </a:p>
          <a:p>
            <a:pPr>
              <a:spcBef>
                <a:spcPct val="50000"/>
              </a:spcBef>
            </a:pPr>
            <a:r>
              <a:rPr lang="it-IT" sz="1600" dirty="0">
                <a:latin typeface="Arial" charset="0"/>
                <a:sym typeface="Symbol" pitchFamily="18" charset="2"/>
              </a:rPr>
              <a:t>586	0.0017	0.06	16.8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58.6	0.017	0.054	18.5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11.7	0.086	0.035	28.2	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5.86	0.17	0.029	39.0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3.84</a:t>
            </a:r>
            <a:r>
              <a:rPr lang="it-IT" sz="1800" dirty="0">
                <a:latin typeface="Arial" charset="0"/>
                <a:sym typeface="Symbol" pitchFamily="18" charset="2"/>
              </a:rPr>
              <a:t>  	</a:t>
            </a:r>
            <a:r>
              <a:rPr lang="it-IT" sz="1600" dirty="0">
                <a:latin typeface="Arial" charset="0"/>
                <a:sym typeface="Symbol" pitchFamily="18" charset="2"/>
              </a:rPr>
              <a:t>0.26   	0.024  	47.5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1800" b="1" u="sng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NB:</a:t>
            </a:r>
          </a:p>
          <a:p>
            <a:pPr>
              <a:buFontTx/>
              <a:buChar char="•"/>
            </a:pPr>
            <a:r>
              <a:rPr lang="it-IT" sz="1800" b="1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Scegliere gli assi correttamente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Fare attenzione alle unità di misura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Fare attenzione all’ordine di grandezza 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Rendersi conto che i dati sperimentali normalmente non sono esatti</a:t>
            </a:r>
            <a:endParaRPr lang="it-IT" sz="1800" dirty="0">
              <a:latin typeface="Arial" charset="0"/>
              <a:sym typeface="Symbol" pitchFamily="18" charset="2"/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4114800" y="1498600"/>
            <a:ext cx="838200" cy="238125"/>
            <a:chOff x="2556" y="1161"/>
            <a:chExt cx="320" cy="54"/>
          </a:xfrm>
        </p:grpSpPr>
        <p:sp>
          <p:nvSpPr>
            <p:cNvPr id="11310" name="Line 6"/>
            <p:cNvSpPr>
              <a:spLocks noChangeShapeType="1"/>
            </p:cNvSpPr>
            <p:nvPr/>
          </p:nvSpPr>
          <p:spPr bwMode="auto">
            <a:xfrm>
              <a:off x="2556" y="1197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1" name="Line 7"/>
            <p:cNvSpPr>
              <a:spLocks noChangeShapeType="1"/>
            </p:cNvSpPr>
            <p:nvPr/>
          </p:nvSpPr>
          <p:spPr bwMode="auto">
            <a:xfrm>
              <a:off x="2556" y="1179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2" name="Freeform 8"/>
            <p:cNvSpPr>
              <a:spLocks/>
            </p:cNvSpPr>
            <p:nvPr/>
          </p:nvSpPr>
          <p:spPr bwMode="auto">
            <a:xfrm>
              <a:off x="2556" y="1197"/>
              <a:ext cx="60" cy="18"/>
            </a:xfrm>
            <a:custGeom>
              <a:avLst/>
              <a:gdLst>
                <a:gd name="T0" fmla="*/ 0 w 120"/>
                <a:gd name="T1" fmla="*/ 0 h 36"/>
                <a:gd name="T2" fmla="*/ 1 w 120"/>
                <a:gd name="T3" fmla="*/ 0 h 36"/>
                <a:gd name="T4" fmla="*/ 1 w 120"/>
                <a:gd name="T5" fmla="*/ 1 h 36"/>
                <a:gd name="T6" fmla="*/ 0 w 12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0" y="0"/>
                  </a:moveTo>
                  <a:lnTo>
                    <a:pt x="96" y="0"/>
                  </a:lnTo>
                  <a:lnTo>
                    <a:pt x="120" y="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13" name="Freeform 9"/>
            <p:cNvSpPr>
              <a:spLocks/>
            </p:cNvSpPr>
            <p:nvPr/>
          </p:nvSpPr>
          <p:spPr bwMode="auto">
            <a:xfrm>
              <a:off x="2816" y="1161"/>
              <a:ext cx="60" cy="18"/>
            </a:xfrm>
            <a:custGeom>
              <a:avLst/>
              <a:gdLst>
                <a:gd name="T0" fmla="*/ 1 w 120"/>
                <a:gd name="T1" fmla="*/ 1 h 36"/>
                <a:gd name="T2" fmla="*/ 1 w 120"/>
                <a:gd name="T3" fmla="*/ 1 h 36"/>
                <a:gd name="T4" fmla="*/ 0 w 120"/>
                <a:gd name="T5" fmla="*/ 0 h 36"/>
                <a:gd name="T6" fmla="*/ 1 w 120"/>
                <a:gd name="T7" fmla="*/ 1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120" y="36"/>
                  </a:moveTo>
                  <a:lnTo>
                    <a:pt x="24" y="36"/>
                  </a:lnTo>
                  <a:lnTo>
                    <a:pt x="0" y="0"/>
                  </a:lnTo>
                  <a:lnTo>
                    <a:pt x="120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211638" y="3151188"/>
            <a:ext cx="4457700" cy="2730500"/>
            <a:chOff x="4211638" y="2973388"/>
            <a:chExt cx="4457700" cy="2730500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6175375" y="3216275"/>
              <a:ext cx="7938" cy="207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4692650" y="5319713"/>
              <a:ext cx="3930650" cy="9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8066088" y="52228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7189788" y="519906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6677025" y="52466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V="1">
              <a:off x="7639050" y="5249863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5238750" y="520541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4840288" y="52355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 flipV="1">
              <a:off x="571500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Rectangle 21"/>
            <p:cNvSpPr>
              <a:spLocks noChangeArrowheads="1"/>
            </p:cNvSpPr>
            <p:nvPr/>
          </p:nvSpPr>
          <p:spPr bwMode="auto">
            <a:xfrm>
              <a:off x="7908925" y="53673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0.2</a:t>
              </a:r>
            </a:p>
          </p:txBody>
        </p:sp>
        <p:sp>
          <p:nvSpPr>
            <p:cNvPr id="11284" name="Rectangle 22"/>
            <p:cNvSpPr>
              <a:spLocks noChangeArrowheads="1"/>
            </p:cNvSpPr>
            <p:nvPr/>
          </p:nvSpPr>
          <p:spPr bwMode="auto">
            <a:xfrm>
              <a:off x="6978650" y="5353050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0.1</a:t>
              </a:r>
            </a:p>
          </p:txBody>
        </p:sp>
        <p:sp>
          <p:nvSpPr>
            <p:cNvPr id="11285" name="Rectangle 23"/>
            <p:cNvSpPr>
              <a:spLocks noChangeArrowheads="1"/>
            </p:cNvSpPr>
            <p:nvPr/>
          </p:nvSpPr>
          <p:spPr bwMode="auto">
            <a:xfrm>
              <a:off x="4892675" y="5326063"/>
              <a:ext cx="5921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- 0.1</a:t>
              </a:r>
            </a:p>
          </p:txBody>
        </p:sp>
        <p:sp>
          <p:nvSpPr>
            <p:cNvPr id="11286" name="Line 24"/>
            <p:cNvSpPr>
              <a:spLocks noChangeShapeType="1"/>
            </p:cNvSpPr>
            <p:nvPr/>
          </p:nvSpPr>
          <p:spPr bwMode="auto">
            <a:xfrm>
              <a:off x="6192838" y="49736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Line 25"/>
            <p:cNvSpPr>
              <a:spLocks noChangeShapeType="1"/>
            </p:cNvSpPr>
            <p:nvPr/>
          </p:nvSpPr>
          <p:spPr bwMode="auto">
            <a:xfrm>
              <a:off x="6203950" y="4673600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Line 26"/>
            <p:cNvSpPr>
              <a:spLocks noChangeShapeType="1"/>
            </p:cNvSpPr>
            <p:nvPr/>
          </p:nvSpPr>
          <p:spPr bwMode="auto">
            <a:xfrm>
              <a:off x="6196013" y="4346575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Line 27"/>
            <p:cNvSpPr>
              <a:spLocks noChangeShapeType="1"/>
            </p:cNvSpPr>
            <p:nvPr/>
          </p:nvSpPr>
          <p:spPr bwMode="auto">
            <a:xfrm>
              <a:off x="6207125" y="4046538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Line 28"/>
            <p:cNvSpPr>
              <a:spLocks noChangeShapeType="1"/>
            </p:cNvSpPr>
            <p:nvPr/>
          </p:nvSpPr>
          <p:spPr bwMode="auto">
            <a:xfrm>
              <a:off x="6178550" y="3724275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Line 29"/>
            <p:cNvSpPr>
              <a:spLocks noChangeShapeType="1"/>
            </p:cNvSpPr>
            <p:nvPr/>
          </p:nvSpPr>
          <p:spPr bwMode="auto">
            <a:xfrm>
              <a:off x="6189663" y="34242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Rectangle 30"/>
            <p:cNvSpPr>
              <a:spLocks noChangeArrowheads="1"/>
            </p:cNvSpPr>
            <p:nvPr/>
          </p:nvSpPr>
          <p:spPr bwMode="auto">
            <a:xfrm>
              <a:off x="5789613" y="4518025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20</a:t>
              </a:r>
            </a:p>
          </p:txBody>
        </p:sp>
        <p:sp>
          <p:nvSpPr>
            <p:cNvPr id="11293" name="Rectangle 31"/>
            <p:cNvSpPr>
              <a:spLocks noChangeArrowheads="1"/>
            </p:cNvSpPr>
            <p:nvPr/>
          </p:nvSpPr>
          <p:spPr bwMode="auto">
            <a:xfrm>
              <a:off x="5792788" y="3890963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40</a:t>
              </a:r>
            </a:p>
          </p:txBody>
        </p:sp>
        <p:sp>
          <p:nvSpPr>
            <p:cNvPr id="11294" name="Rectangle 32"/>
            <p:cNvSpPr>
              <a:spLocks noChangeArrowheads="1"/>
            </p:cNvSpPr>
            <p:nvPr/>
          </p:nvSpPr>
          <p:spPr bwMode="auto">
            <a:xfrm>
              <a:off x="5792788" y="3251200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60</a:t>
              </a:r>
            </a:p>
          </p:txBody>
        </p:sp>
        <p:sp>
          <p:nvSpPr>
            <p:cNvPr id="11295" name="Rectangle 34"/>
            <p:cNvSpPr>
              <a:spLocks noChangeArrowheads="1"/>
            </p:cNvSpPr>
            <p:nvPr/>
          </p:nvSpPr>
          <p:spPr bwMode="auto">
            <a:xfrm>
              <a:off x="5730875" y="2973388"/>
              <a:ext cx="4873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 i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 i="1">
                  <a:latin typeface="Arial" charset="0"/>
                  <a:sym typeface="Symbol" pitchFamily="18" charset="2"/>
                </a:rPr>
                <a:t>/v</a:t>
              </a:r>
            </a:p>
          </p:txBody>
        </p:sp>
        <p:sp>
          <p:nvSpPr>
            <p:cNvPr id="11296" name="Rectangle 37"/>
            <p:cNvSpPr>
              <a:spLocks noChangeArrowheads="1"/>
            </p:cNvSpPr>
            <p:nvPr/>
          </p:nvSpPr>
          <p:spPr bwMode="auto">
            <a:xfrm>
              <a:off x="5975350" y="5334000"/>
              <a:ext cx="6651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/[S]</a:t>
              </a:r>
            </a:p>
          </p:txBody>
        </p:sp>
        <p:sp>
          <p:nvSpPr>
            <p:cNvPr id="11297" name="Rectangle 38"/>
            <p:cNvSpPr>
              <a:spLocks noChangeArrowheads="1"/>
            </p:cNvSpPr>
            <p:nvPr/>
          </p:nvSpPr>
          <p:spPr bwMode="auto">
            <a:xfrm>
              <a:off x="7415213" y="5373688"/>
              <a:ext cx="5921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8" name="Rectangle 39"/>
            <p:cNvSpPr>
              <a:spLocks noChangeArrowheads="1"/>
            </p:cNvSpPr>
            <p:nvPr/>
          </p:nvSpPr>
          <p:spPr bwMode="auto">
            <a:xfrm>
              <a:off x="5291138" y="3605213"/>
              <a:ext cx="792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400" b="1">
                  <a:latin typeface="Arial" charset="0"/>
                  <a:sym typeface="Symbol" pitchFamily="18" charset="2"/>
                </a:rPr>
                <a:t>s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9" name="Oval 40"/>
            <p:cNvSpPr>
              <a:spLocks noChangeArrowheads="1"/>
            </p:cNvSpPr>
            <p:nvPr/>
          </p:nvSpPr>
          <p:spPr bwMode="auto">
            <a:xfrm>
              <a:off x="8437563" y="36242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0" name="Line 41"/>
            <p:cNvSpPr>
              <a:spLocks noChangeShapeType="1"/>
            </p:cNvSpPr>
            <p:nvPr/>
          </p:nvSpPr>
          <p:spPr bwMode="auto">
            <a:xfrm flipV="1">
              <a:off x="847725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Oval 42"/>
            <p:cNvSpPr>
              <a:spLocks noChangeArrowheads="1"/>
            </p:cNvSpPr>
            <p:nvPr/>
          </p:nvSpPr>
          <p:spPr bwMode="auto">
            <a:xfrm>
              <a:off x="7802563" y="40846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2" name="Oval 43"/>
            <p:cNvSpPr>
              <a:spLocks noChangeArrowheads="1"/>
            </p:cNvSpPr>
            <p:nvPr/>
          </p:nvSpPr>
          <p:spPr bwMode="auto">
            <a:xfrm>
              <a:off x="6967538" y="42957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3" name="Oval 44"/>
            <p:cNvSpPr>
              <a:spLocks noChangeArrowheads="1"/>
            </p:cNvSpPr>
            <p:nvPr/>
          </p:nvSpPr>
          <p:spPr bwMode="auto">
            <a:xfrm>
              <a:off x="6438900" y="45672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4" name="Line 46"/>
            <p:cNvSpPr>
              <a:spLocks noChangeShapeType="1"/>
            </p:cNvSpPr>
            <p:nvPr/>
          </p:nvSpPr>
          <p:spPr bwMode="auto">
            <a:xfrm flipH="1">
              <a:off x="5065713" y="3730625"/>
              <a:ext cx="3425825" cy="1633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Line 47"/>
            <p:cNvSpPr>
              <a:spLocks noChangeShapeType="1"/>
            </p:cNvSpPr>
            <p:nvPr/>
          </p:nvSpPr>
          <p:spPr bwMode="auto">
            <a:xfrm flipV="1">
              <a:off x="5108575" y="4859338"/>
              <a:ext cx="7938" cy="452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Rectangle 48"/>
            <p:cNvSpPr>
              <a:spLocks noChangeArrowheads="1"/>
            </p:cNvSpPr>
            <p:nvPr/>
          </p:nvSpPr>
          <p:spPr bwMode="auto">
            <a:xfrm>
              <a:off x="4211638" y="4084638"/>
              <a:ext cx="15128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-0.12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</a:t>
              </a:r>
              <a:r>
                <a:rPr lang="it-IT" sz="1800" b="1">
                  <a:latin typeface="Arial" charset="0"/>
                  <a:sym typeface="Symbol" pitchFamily="18" charset="2"/>
                </a:rPr>
                <a:t>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8.2 </a:t>
              </a:r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</a:p>
          </p:txBody>
        </p:sp>
        <p:sp>
          <p:nvSpPr>
            <p:cNvPr id="11307" name="Line 49"/>
            <p:cNvSpPr>
              <a:spLocks noChangeShapeType="1"/>
            </p:cNvSpPr>
            <p:nvPr/>
          </p:nvSpPr>
          <p:spPr bwMode="auto">
            <a:xfrm flipH="1">
              <a:off x="6189663" y="4837113"/>
              <a:ext cx="1057275" cy="7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Rectangle 51"/>
            <p:cNvSpPr>
              <a:spLocks noChangeArrowheads="1"/>
            </p:cNvSpPr>
            <p:nvPr/>
          </p:nvSpPr>
          <p:spPr bwMode="auto">
            <a:xfrm>
              <a:off x="7154863" y="4625975"/>
              <a:ext cx="1514475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/V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max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16.5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          mM</a:t>
              </a:r>
              <a:r>
                <a:rPr lang="it-IT" sz="16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600" b="1">
                  <a:latin typeface="Arial" charset="0"/>
                  <a:sym typeface="Symbol" pitchFamily="18" charset="2"/>
                </a:rPr>
                <a:t>s</a:t>
              </a:r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auto">
            <a:xfrm>
              <a:off x="6265863" y="47958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28600" y="3251200"/>
            <a:ext cx="3441700" cy="1816100"/>
            <a:chOff x="228600" y="3251200"/>
            <a:chExt cx="3441700" cy="1816100"/>
          </a:xfrm>
        </p:grpSpPr>
        <p:cxnSp>
          <p:nvCxnSpPr>
            <p:cNvPr id="11271" name="Connettore 1 49"/>
            <p:cNvCxnSpPr>
              <a:cxnSpLocks noChangeShapeType="1"/>
            </p:cNvCxnSpPr>
            <p:nvPr/>
          </p:nvCxnSpPr>
          <p:spPr bwMode="auto">
            <a:xfrm>
              <a:off x="228600" y="36703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Connettore 1 50"/>
            <p:cNvCxnSpPr>
              <a:cxnSpLocks noChangeShapeType="1"/>
            </p:cNvCxnSpPr>
            <p:nvPr/>
          </p:nvCxnSpPr>
          <p:spPr bwMode="auto">
            <a:xfrm>
              <a:off x="241300" y="50165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Connettore 1 51"/>
            <p:cNvCxnSpPr>
              <a:cxnSpLocks noChangeShapeType="1"/>
            </p:cNvCxnSpPr>
            <p:nvPr/>
          </p:nvCxnSpPr>
          <p:spPr bwMode="auto">
            <a:xfrm rot="16200000" flipH="1">
              <a:off x="952500" y="4152900"/>
              <a:ext cx="1816100" cy="12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992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E41119D-1676-4C66-B09C-E65F8A903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143001"/>
          </a:xfrm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UNITÀ DI MISURA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ADD9630-4EC3-40BD-B4CD-1A3DBEE6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69325" cy="3816350"/>
          </a:xfrm>
        </p:spPr>
        <p:txBody>
          <a:bodyPr/>
          <a:lstStyle/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Un enzima può essere misurato in termini di concentrazione come qualunque altra proteina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Da un punto di vista analitico interessa invece la misura dell’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catalitica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(o attività enzimatica)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L’attività enzimatica si esprime in Unità Internazionali 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(U.I.)</a:t>
            </a:r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3BF415C4-8D84-41AA-8298-EAC60D55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628775"/>
            <a:ext cx="588962" cy="914400"/>
          </a:xfrm>
          <a:prstGeom prst="downArrow">
            <a:avLst>
              <a:gd name="adj1" fmla="val 50000"/>
              <a:gd name="adj2" fmla="val 38814"/>
            </a:avLst>
          </a:prstGeom>
          <a:solidFill>
            <a:srgbClr val="00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3FB1C2A2-9F09-4D58-BAB1-BE8A454E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4805363"/>
            <a:ext cx="7058025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2060"/>
                </a:solidFill>
                <a:latin typeface="Comic Sans MS" panose="030F0702030302020204" pitchFamily="66" charset="0"/>
              </a:rPr>
              <a:t>1 U = la quantità di enzima che catalizza la formazione di una micromole di prodotto in un minuto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70">
            <a:extLst>
              <a:ext uri="{FF2B5EF4-FFF2-40B4-BE49-F238E27FC236}">
                <a16:creationId xmlns:a16="http://schemas.microsoft.com/office/drawing/2014/main" id="{A351D36B-3E0F-4591-AB61-AC8E0B83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-153035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7" name="Rectangle 2091">
            <a:extLst>
              <a:ext uri="{FF2B5EF4-FFF2-40B4-BE49-F238E27FC236}">
                <a16:creationId xmlns:a16="http://schemas.microsoft.com/office/drawing/2014/main" id="{BFADE755-CCA9-44F9-975D-73C7016D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1658938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8" name="Rectangle 2115">
            <a:extLst>
              <a:ext uri="{FF2B5EF4-FFF2-40B4-BE49-F238E27FC236}">
                <a16:creationId xmlns:a16="http://schemas.microsoft.com/office/drawing/2014/main" id="{04604105-48E6-4528-BC00-8A481910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56134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9" name="Rectangle 2116">
            <a:extLst>
              <a:ext uri="{FF2B5EF4-FFF2-40B4-BE49-F238E27FC236}">
                <a16:creationId xmlns:a16="http://schemas.microsoft.com/office/drawing/2014/main" id="{EB078074-78AF-4791-98AD-0E868455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73025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7590" name="Group 2121">
            <a:extLst>
              <a:ext uri="{FF2B5EF4-FFF2-40B4-BE49-F238E27FC236}">
                <a16:creationId xmlns:a16="http://schemas.microsoft.com/office/drawing/2014/main" id="{822A10C9-40DE-47B2-8E8D-58C7DEC5B701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188913"/>
            <a:ext cx="5424487" cy="846137"/>
            <a:chOff x="0" y="0"/>
            <a:chExt cx="6048" cy="488"/>
          </a:xfrm>
        </p:grpSpPr>
        <p:grpSp>
          <p:nvGrpSpPr>
            <p:cNvPr id="67626" name="Group 2122">
              <a:extLst>
                <a:ext uri="{FF2B5EF4-FFF2-40B4-BE49-F238E27FC236}">
                  <a16:creationId xmlns:a16="http://schemas.microsoft.com/office/drawing/2014/main" id="{FE86CC83-3759-456B-A0C3-3F7D9521C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863" cy="488"/>
              <a:chOff x="0" y="0"/>
              <a:chExt cx="863" cy="488"/>
            </a:xfrm>
          </p:grpSpPr>
          <p:sp>
            <p:nvSpPr>
              <p:cNvPr id="67632" name="Rectangle 2123">
                <a:extLst>
                  <a:ext uri="{FF2B5EF4-FFF2-40B4-BE49-F238E27FC236}">
                    <a16:creationId xmlns:a16="http://schemas.microsoft.com/office/drawing/2014/main" id="{575218A5-E361-47CB-97F6-634E7D504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63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33" name="Group 2124">
                <a:extLst>
                  <a:ext uri="{FF2B5EF4-FFF2-40B4-BE49-F238E27FC236}">
                    <a16:creationId xmlns:a16="http://schemas.microsoft.com/office/drawing/2014/main" id="{9232A704-79BF-4900-99D6-5C866F605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3" cy="472"/>
                <a:chOff x="0" y="0"/>
                <a:chExt cx="863" cy="472"/>
              </a:xfrm>
            </p:grpSpPr>
            <p:sp>
              <p:nvSpPr>
                <p:cNvPr id="67634" name="Rectangle 2125">
                  <a:extLst>
                    <a:ext uri="{FF2B5EF4-FFF2-40B4-BE49-F238E27FC236}">
                      <a16:creationId xmlns:a16="http://schemas.microsoft.com/office/drawing/2014/main" id="{A3F0449C-DA2B-4D41-9B40-798276731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" y="4"/>
                  <a:ext cx="835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 b="1">
                      <a:latin typeface="Arial" panose="020B0604020202020204" pitchFamily="34" charset="0"/>
                    </a:rPr>
                    <a:t>P6782</a:t>
                  </a:r>
                  <a:br>
                    <a:rPr lang="en-US" altLang="it-IT" sz="800">
                      <a:latin typeface="Verdana" panose="020B0604030504040204" pitchFamily="34" charset="0"/>
                    </a:rPr>
                  </a:br>
                  <a:endParaRPr lang="en-US" altLang="it-IT" sz="800">
                    <a:latin typeface="Verdan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67635" name="Rectangle 2126">
                  <a:extLst>
                    <a:ext uri="{FF2B5EF4-FFF2-40B4-BE49-F238E27FC236}">
                      <a16:creationId xmlns:a16="http://schemas.microsoft.com/office/drawing/2014/main" id="{CA630C98-E8BD-4498-8D59-D05EB2A52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3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  <p:grpSp>
          <p:nvGrpSpPr>
            <p:cNvPr id="67627" name="Group 2127">
              <a:extLst>
                <a:ext uri="{FF2B5EF4-FFF2-40B4-BE49-F238E27FC236}">
                  <a16:creationId xmlns:a16="http://schemas.microsoft.com/office/drawing/2014/main" id="{50C1E6C8-4CB1-4A70-821E-3CB4B52FB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" y="0"/>
              <a:ext cx="5185" cy="488"/>
              <a:chOff x="863" y="0"/>
              <a:chExt cx="5185" cy="488"/>
            </a:xfrm>
          </p:grpSpPr>
          <p:sp>
            <p:nvSpPr>
              <p:cNvPr id="67628" name="Rectangle 2128">
                <a:extLst>
                  <a:ext uri="{FF2B5EF4-FFF2-40B4-BE49-F238E27FC236}">
                    <a16:creationId xmlns:a16="http://schemas.microsoft.com/office/drawing/2014/main" id="{B13833E1-304D-4E5D-B9CE-F20BCE618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0"/>
                <a:ext cx="5185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29" name="Group 2129">
                <a:extLst>
                  <a:ext uri="{FF2B5EF4-FFF2-40B4-BE49-F238E27FC236}">
                    <a16:creationId xmlns:a16="http://schemas.microsoft.com/office/drawing/2014/main" id="{EF81757E-AA2E-4400-86F3-A014484A1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3" y="0"/>
                <a:ext cx="5185" cy="472"/>
                <a:chOff x="863" y="0"/>
                <a:chExt cx="5185" cy="472"/>
              </a:xfrm>
            </p:grpSpPr>
            <p:sp>
              <p:nvSpPr>
                <p:cNvPr id="67630" name="Rectangle 2130">
                  <a:extLst>
                    <a:ext uri="{FF2B5EF4-FFF2-40B4-BE49-F238E27FC236}">
                      <a16:creationId xmlns:a16="http://schemas.microsoft.com/office/drawing/2014/main" id="{9324DE0A-236C-491E-B04F-D450517A7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" y="4"/>
                  <a:ext cx="5157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>
                      <a:latin typeface="Verdana" panose="020B0604030504040204" pitchFamily="34" charset="0"/>
                    </a:rPr>
                    <a:t>  </a:t>
                  </a:r>
                  <a:r>
                    <a:rPr lang="en-US" altLang="it-IT" sz="1800" b="1">
                      <a:latin typeface="Arial" panose="020B0604020202020204" pitchFamily="34" charset="0"/>
                    </a:rPr>
                    <a:t>Peroxidase horseradish</a:t>
                  </a:r>
                  <a:br>
                    <a:rPr lang="en-US" altLang="it-IT" sz="1200">
                      <a:latin typeface="Verdana" panose="020B0604030504040204" pitchFamily="34" charset="0"/>
                    </a:rPr>
                  </a:br>
                  <a:r>
                    <a:rPr lang="en-US" altLang="it-IT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Type VI-A ~1000 units/mg solid (using ABTS) 250-330 units/mg solid (using pyrogallol) essentially salt-free, lyophilized powder</a:t>
                  </a:r>
                  <a:endParaRPr lang="en-US" altLang="it-IT" sz="3600"/>
                </a:p>
              </p:txBody>
            </p:sp>
            <p:sp>
              <p:nvSpPr>
                <p:cNvPr id="67631" name="Rectangle 2131">
                  <a:extLst>
                    <a:ext uri="{FF2B5EF4-FFF2-40B4-BE49-F238E27FC236}">
                      <a16:creationId xmlns:a16="http://schemas.microsoft.com/office/drawing/2014/main" id="{3D757A10-1EE8-406A-B09F-36480A3C3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" y="0"/>
                  <a:ext cx="5185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</p:grpSp>
      <p:grpSp>
        <p:nvGrpSpPr>
          <p:cNvPr id="67591" name="Group 2137">
            <a:extLst>
              <a:ext uri="{FF2B5EF4-FFF2-40B4-BE49-F238E27FC236}">
                <a16:creationId xmlns:a16="http://schemas.microsoft.com/office/drawing/2014/main" id="{B85FA238-9D46-4E5E-A826-0B2C1E9F9C0E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1209675"/>
            <a:ext cx="3327400" cy="579438"/>
            <a:chOff x="0" y="79"/>
            <a:chExt cx="5760" cy="413"/>
          </a:xfrm>
        </p:grpSpPr>
        <p:sp>
          <p:nvSpPr>
            <p:cNvPr id="67624" name="Rectangle 2138">
              <a:extLst>
                <a:ext uri="{FF2B5EF4-FFF2-40B4-BE49-F238E27FC236}">
                  <a16:creationId xmlns:a16="http://schemas.microsoft.com/office/drawing/2014/main" id="{D2414B16-75E3-472C-B1B0-8EB6B1BF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"/>
              <a:ext cx="576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25" name="Rectangle 2139">
              <a:extLst>
                <a:ext uri="{FF2B5EF4-FFF2-40B4-BE49-F238E27FC236}">
                  <a16:creationId xmlns:a16="http://schemas.microsoft.com/office/drawing/2014/main" id="{920AFA94-13EE-4CC6-8F71-225DA16A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9"/>
              <a:ext cx="5760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</p:grpSp>
      <p:grpSp>
        <p:nvGrpSpPr>
          <p:cNvPr id="67592" name="Group 2147">
            <a:extLst>
              <a:ext uri="{FF2B5EF4-FFF2-40B4-BE49-F238E27FC236}">
                <a16:creationId xmlns:a16="http://schemas.microsoft.com/office/drawing/2014/main" id="{76204A6B-AC6D-4F38-8903-95BE73A4E90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176338"/>
            <a:ext cx="7489825" cy="1128712"/>
            <a:chOff x="14" y="114"/>
            <a:chExt cx="11019" cy="794"/>
          </a:xfrm>
        </p:grpSpPr>
        <p:sp>
          <p:nvSpPr>
            <p:cNvPr id="67612" name="Rectangle 2148">
              <a:extLst>
                <a:ext uri="{FF2B5EF4-FFF2-40B4-BE49-F238E27FC236}">
                  <a16:creationId xmlns:a16="http://schemas.microsoft.com/office/drawing/2014/main" id="{CBB2E17F-5597-4477-8987-D853541DF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11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Synonyms</a:t>
              </a:r>
              <a:endParaRPr lang="en-US" altLang="it-IT"/>
            </a:p>
          </p:txBody>
        </p:sp>
        <p:sp>
          <p:nvSpPr>
            <p:cNvPr id="67613" name="Rectangle 2149">
              <a:extLst>
                <a:ext uri="{FF2B5EF4-FFF2-40B4-BE49-F238E27FC236}">
                  <a16:creationId xmlns:a16="http://schemas.microsoft.com/office/drawing/2014/main" id="{08B7C74F-A2D7-4D24-8516-160CE029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1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Horseradish peroxidase</a:t>
              </a:r>
              <a:endParaRPr lang="en-US" altLang="it-IT"/>
            </a:p>
          </p:txBody>
        </p:sp>
        <p:sp>
          <p:nvSpPr>
            <p:cNvPr id="67614" name="Rectangle 2150">
              <a:extLst>
                <a:ext uri="{FF2B5EF4-FFF2-40B4-BE49-F238E27FC236}">
                  <a16:creationId xmlns:a16="http://schemas.microsoft.com/office/drawing/2014/main" id="{6A32BBC2-E362-4726-AE49-D036A8029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249"/>
              <a:ext cx="2565" cy="32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15" name="Rectangle 2151">
              <a:extLst>
                <a:ext uri="{FF2B5EF4-FFF2-40B4-BE49-F238E27FC236}">
                  <a16:creationId xmlns:a16="http://schemas.microsoft.com/office/drawing/2014/main" id="{B8C90E7A-224C-4965-BF28-83DFBA19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4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Donor: hydrogen-peroxide oxidoreductase</a:t>
              </a:r>
              <a:endParaRPr lang="en-US" altLang="it-IT"/>
            </a:p>
          </p:txBody>
        </p:sp>
        <p:sp>
          <p:nvSpPr>
            <p:cNvPr id="67616" name="Rectangle 2152">
              <a:extLst>
                <a:ext uri="{FF2B5EF4-FFF2-40B4-BE49-F238E27FC236}">
                  <a16:creationId xmlns:a16="http://schemas.microsoft.com/office/drawing/2014/main" id="{426F8D9B-AD43-4A67-A1C7-20EF0527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38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CAS Number</a:t>
              </a:r>
              <a:endParaRPr lang="en-US" altLang="it-IT"/>
            </a:p>
          </p:txBody>
        </p:sp>
        <p:sp>
          <p:nvSpPr>
            <p:cNvPr id="67617" name="Rectangle 2153">
              <a:extLst>
                <a:ext uri="{FF2B5EF4-FFF2-40B4-BE49-F238E27FC236}">
                  <a16:creationId xmlns:a16="http://schemas.microsoft.com/office/drawing/2014/main" id="{6AC7C8CA-F0E8-4110-A301-B5F11E0D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8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9003-99-0</a:t>
              </a:r>
              <a:endParaRPr lang="en-US" altLang="it-IT"/>
            </a:p>
          </p:txBody>
        </p:sp>
        <p:sp>
          <p:nvSpPr>
            <p:cNvPr id="67618" name="Rectangle 2154">
              <a:extLst>
                <a:ext uri="{FF2B5EF4-FFF2-40B4-BE49-F238E27FC236}">
                  <a16:creationId xmlns:a16="http://schemas.microsoft.com/office/drawing/2014/main" id="{BE9009A4-C0A4-4DF8-AEE1-04CC368E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51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Enzyme Commission (EC) Number</a:t>
              </a:r>
              <a:endParaRPr lang="en-US" altLang="it-IT"/>
            </a:p>
          </p:txBody>
        </p:sp>
        <p:sp>
          <p:nvSpPr>
            <p:cNvPr id="67619" name="Rectangle 2155">
              <a:extLst>
                <a:ext uri="{FF2B5EF4-FFF2-40B4-BE49-F238E27FC236}">
                  <a16:creationId xmlns:a16="http://schemas.microsoft.com/office/drawing/2014/main" id="{3079B466-2128-4DB4-B4EF-E64D6AEA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51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1.11.1.7</a:t>
              </a:r>
              <a:endParaRPr lang="en-US" altLang="it-IT"/>
            </a:p>
          </p:txBody>
        </p:sp>
        <p:sp>
          <p:nvSpPr>
            <p:cNvPr id="67620" name="Rectangle 2156">
              <a:extLst>
                <a:ext uri="{FF2B5EF4-FFF2-40B4-BE49-F238E27FC236}">
                  <a16:creationId xmlns:a16="http://schemas.microsoft.com/office/drawing/2014/main" id="{7817398B-5E68-4C11-ACF7-7399DFF57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65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EG/EC Number</a:t>
              </a:r>
              <a:endParaRPr lang="en-US" altLang="it-IT"/>
            </a:p>
          </p:txBody>
        </p:sp>
        <p:sp>
          <p:nvSpPr>
            <p:cNvPr id="67621" name="Rectangle 2157">
              <a:extLst>
                <a:ext uri="{FF2B5EF4-FFF2-40B4-BE49-F238E27FC236}">
                  <a16:creationId xmlns:a16="http://schemas.microsoft.com/office/drawing/2014/main" id="{C364FC2D-A427-42EE-9B2F-83A92F2F8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65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2326686</a:t>
              </a:r>
              <a:endParaRPr lang="en-US" altLang="it-IT"/>
            </a:p>
          </p:txBody>
        </p:sp>
        <p:sp>
          <p:nvSpPr>
            <p:cNvPr id="67622" name="Rectangle 2158">
              <a:extLst>
                <a:ext uri="{FF2B5EF4-FFF2-40B4-BE49-F238E27FC236}">
                  <a16:creationId xmlns:a16="http://schemas.microsoft.com/office/drawing/2014/main" id="{D8F7DC68-BF7F-42D2-A2BC-0E544F16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78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MDL number</a:t>
              </a:r>
              <a:endParaRPr lang="en-US" altLang="it-IT"/>
            </a:p>
          </p:txBody>
        </p:sp>
        <p:sp>
          <p:nvSpPr>
            <p:cNvPr id="67623" name="Rectangle 2159">
              <a:extLst>
                <a:ext uri="{FF2B5EF4-FFF2-40B4-BE49-F238E27FC236}">
                  <a16:creationId xmlns:a16="http://schemas.microsoft.com/office/drawing/2014/main" id="{36F2BC20-C2E3-411B-95AC-0939554D4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78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MFCD00071339</a:t>
              </a:r>
              <a:endParaRPr lang="en-US" altLang="it-IT"/>
            </a:p>
          </p:txBody>
        </p:sp>
      </p:grpSp>
      <p:sp>
        <p:nvSpPr>
          <p:cNvPr id="67593" name="Rectangle 2160">
            <a:extLst>
              <a:ext uri="{FF2B5EF4-FFF2-40B4-BE49-F238E27FC236}">
                <a16:creationId xmlns:a16="http://schemas.microsoft.com/office/drawing/2014/main" id="{D1EB3BBD-BCA2-459D-B7AA-94676332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390775"/>
            <a:ext cx="7472363" cy="293688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grpSp>
        <p:nvGrpSpPr>
          <p:cNvPr id="67594" name="Group 74">
            <a:extLst>
              <a:ext uri="{FF2B5EF4-FFF2-40B4-BE49-F238E27FC236}">
                <a16:creationId xmlns:a16="http://schemas.microsoft.com/office/drawing/2014/main" id="{B8E1B15F-1400-4C99-A135-628E4979100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803525"/>
            <a:ext cx="7467600" cy="3702050"/>
            <a:chOff x="528" y="1766"/>
            <a:chExt cx="4704" cy="2332"/>
          </a:xfrm>
        </p:grpSpPr>
        <p:sp>
          <p:nvSpPr>
            <p:cNvPr id="67598" name="Rectangle 2162">
              <a:extLst>
                <a:ext uri="{FF2B5EF4-FFF2-40B4-BE49-F238E27FC236}">
                  <a16:creationId xmlns:a16="http://schemas.microsoft.com/office/drawing/2014/main" id="{47FF5456-40A4-406A-A427-D26FA2DFD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6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599" name="Rectangle 2163">
              <a:extLst>
                <a:ext uri="{FF2B5EF4-FFF2-40B4-BE49-F238E27FC236}">
                  <a16:creationId xmlns:a16="http://schemas.microsoft.com/office/drawing/2014/main" id="{3EB3D4C1-3AF5-47D6-808F-218E65F38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76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This product is assayed using ABTS for easy comparison to other suppliers'unit: approx. 1,000 units per mg solid</a:t>
              </a:r>
              <a:endParaRPr lang="en-US" altLang="it-IT"/>
            </a:p>
          </p:txBody>
        </p:sp>
        <p:sp>
          <p:nvSpPr>
            <p:cNvPr id="67600" name="Rectangle 2164">
              <a:extLst>
                <a:ext uri="{FF2B5EF4-FFF2-40B4-BE49-F238E27FC236}">
                  <a16:creationId xmlns:a16="http://schemas.microsoft.com/office/drawing/2014/main" id="{73E3BD48-1EB7-4869-B576-C9C7F07D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57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Linkage</a:t>
              </a:r>
              <a:endParaRPr lang="en-US" altLang="it-IT"/>
            </a:p>
          </p:txBody>
        </p:sp>
        <p:sp>
          <p:nvSpPr>
            <p:cNvPr id="67601" name="Rectangle 2165">
              <a:extLst>
                <a:ext uri="{FF2B5EF4-FFF2-40B4-BE49-F238E27FC236}">
                  <a16:creationId xmlns:a16="http://schemas.microsoft.com/office/drawing/2014/main" id="{FD34012E-F69C-492B-BC68-97E1265F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157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Similar to P8375</a:t>
              </a:r>
              <a:endParaRPr lang="en-US" altLang="it-IT"/>
            </a:p>
          </p:txBody>
        </p:sp>
        <p:sp>
          <p:nvSpPr>
            <p:cNvPr id="67602" name="Rectangle 2166">
              <a:extLst>
                <a:ext uri="{FF2B5EF4-FFF2-40B4-BE49-F238E27FC236}">
                  <a16:creationId xmlns:a16="http://schemas.microsoft.com/office/drawing/2014/main" id="{F0D5C9AE-461B-47D4-AF47-AAA589CE1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395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Packaging</a:t>
              </a:r>
              <a:endParaRPr lang="en-US" altLang="it-IT"/>
            </a:p>
          </p:txBody>
        </p:sp>
        <p:sp>
          <p:nvSpPr>
            <p:cNvPr id="67603" name="Rectangle 2167">
              <a:extLst>
                <a:ext uri="{FF2B5EF4-FFF2-40B4-BE49-F238E27FC236}">
                  <a16:creationId xmlns:a16="http://schemas.microsoft.com/office/drawing/2014/main" id="{12A9501E-ECF5-4F33-90EB-B0EA7A4CC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395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Packaged in mg solid</a:t>
              </a:r>
              <a:endParaRPr lang="en-US" altLang="it-IT"/>
            </a:p>
          </p:txBody>
        </p:sp>
        <p:sp>
          <p:nvSpPr>
            <p:cNvPr id="67604" name="Rectangle 2168">
              <a:extLst>
                <a:ext uri="{FF2B5EF4-FFF2-40B4-BE49-F238E27FC236}">
                  <a16:creationId xmlns:a16="http://schemas.microsoft.com/office/drawing/2014/main" id="{8DC6F0D5-048E-4D85-9A90-EB2249ED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63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05" name="Rectangle 2169">
              <a:extLst>
                <a:ext uri="{FF2B5EF4-FFF2-40B4-BE49-F238E27FC236}">
                  <a16:creationId xmlns:a16="http://schemas.microsoft.com/office/drawing/2014/main" id="{09DF24FC-CE36-4971-9EE5-A65ED1A6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63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ABTS unit will oxidize 1µmole of ABTS per minute at 25°C at pH 5.0</a:t>
              </a:r>
              <a:endParaRPr lang="en-US" altLang="it-IT"/>
            </a:p>
          </p:txBody>
        </p:sp>
        <p:sp>
          <p:nvSpPr>
            <p:cNvPr id="67606" name="Rectangle 2170">
              <a:extLst>
                <a:ext uri="{FF2B5EF4-FFF2-40B4-BE49-F238E27FC236}">
                  <a16:creationId xmlns:a16="http://schemas.microsoft.com/office/drawing/2014/main" id="{AD22EF4B-2425-4338-8F2A-0D37BEE1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0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7" name="Rectangle 2171">
              <a:extLst>
                <a:ext uri="{FF2B5EF4-FFF2-40B4-BE49-F238E27FC236}">
                  <a16:creationId xmlns:a16="http://schemas.microsoft.com/office/drawing/2014/main" id="{2D0D4CE3-E94C-4DFB-8082-5ABD8D3FD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00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Using 2,2'-azinobis(3-ethylbenzthiazoline-6-sulfonic acid) (ABTS) tablets (Prod. No. A 9941) as substrate, approx. four times the activity is observed.</a:t>
              </a:r>
              <a:endParaRPr lang="en-US" altLang="it-IT"/>
            </a:p>
          </p:txBody>
        </p:sp>
        <p:sp>
          <p:nvSpPr>
            <p:cNvPr id="67608" name="Rectangle 2172">
              <a:extLst>
                <a:ext uri="{FF2B5EF4-FFF2-40B4-BE49-F238E27FC236}">
                  <a16:creationId xmlns:a16="http://schemas.microsoft.com/office/drawing/2014/main" id="{D5AE3556-65B3-4D6F-B376-B38F68E04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379"/>
              <a:ext cx="928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9" name="Rectangle 2173">
              <a:extLst>
                <a:ext uri="{FF2B5EF4-FFF2-40B4-BE49-F238E27FC236}">
                  <a16:creationId xmlns:a16="http://schemas.microsoft.com/office/drawing/2014/main" id="{8AB07F6D-2942-45AA-8020-D2A9571F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379"/>
              <a:ext cx="3776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The RZ ( Reinheitszahl) is the absorbance ratio 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403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/A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275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determined at 0.5-1.0 mg/ml in deionized water. It is a measure of hemin content, not enzymatic activity. Even preparations with high RZ may have low enzymatic activity. </a:t>
              </a:r>
              <a:endParaRPr lang="en-US" altLang="it-IT"/>
            </a:p>
          </p:txBody>
        </p:sp>
        <p:sp>
          <p:nvSpPr>
            <p:cNvPr id="67610" name="Rectangle 2174">
              <a:extLst>
                <a:ext uri="{FF2B5EF4-FFF2-40B4-BE49-F238E27FC236}">
                  <a16:creationId xmlns:a16="http://schemas.microsoft.com/office/drawing/2014/main" id="{AF319061-4489-4676-9625-04BA1FABC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5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11" name="Rectangle 2175">
              <a:extLst>
                <a:ext uri="{FF2B5EF4-FFF2-40B4-BE49-F238E27FC236}">
                  <a16:creationId xmlns:a16="http://schemas.microsoft.com/office/drawing/2014/main" id="{ABC577A1-2C1D-4348-9554-9E13E2D8D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75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unit will form 1.0 mg purpurogallin from pyrogallol in 20 sec at pH 6.0 at 20°C, unless otherwise indicated in the listing. This purpurogallin (20 sec) unit is equivalent to approx. 18µM units per min at 25°C.</a:t>
              </a:r>
              <a:endParaRPr lang="en-US" altLang="it-IT"/>
            </a:p>
          </p:txBody>
        </p:sp>
      </p:grpSp>
      <p:sp>
        <p:nvSpPr>
          <p:cNvPr id="67595" name="Rectangle 2176">
            <a:extLst>
              <a:ext uri="{FF2B5EF4-FFF2-40B4-BE49-F238E27FC236}">
                <a16:creationId xmlns:a16="http://schemas.microsoft.com/office/drawing/2014/main" id="{C145F016-1FE5-44F4-9896-F613793D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907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7596" name="Oval 72">
            <a:extLst>
              <a:ext uri="{FF2B5EF4-FFF2-40B4-BE49-F238E27FC236}">
                <a16:creationId xmlns:a16="http://schemas.microsoft.com/office/drawing/2014/main" id="{F9C5466F-0D03-4816-8DFA-46EAE4DAF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005263"/>
            <a:ext cx="863600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97" name="Oval 73">
            <a:extLst>
              <a:ext uri="{FF2B5EF4-FFF2-40B4-BE49-F238E27FC236}">
                <a16:creationId xmlns:a16="http://schemas.microsoft.com/office/drawing/2014/main" id="{914DD145-50E4-470C-A9CA-744ACEB36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05263"/>
            <a:ext cx="720725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44">
            <a:extLst>
              <a:ext uri="{FF2B5EF4-FFF2-40B4-BE49-F238E27FC236}">
                <a16:creationId xmlns:a16="http://schemas.microsoft.com/office/drawing/2014/main" id="{952D6E84-06D5-448D-A947-4D40B175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-92075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5" name="Rectangle 1063">
            <a:extLst>
              <a:ext uri="{FF2B5EF4-FFF2-40B4-BE49-F238E27FC236}">
                <a16:creationId xmlns:a16="http://schemas.microsoft.com/office/drawing/2014/main" id="{05FCB1E2-9145-48DE-A103-20B29AACD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20542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6" name="Rectangle 1073">
            <a:extLst>
              <a:ext uri="{FF2B5EF4-FFF2-40B4-BE49-F238E27FC236}">
                <a16:creationId xmlns:a16="http://schemas.microsoft.com/office/drawing/2014/main" id="{9FE5A254-F81F-4981-907D-51F582FA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37433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7" name="Rectangle 1083">
            <a:extLst>
              <a:ext uri="{FF2B5EF4-FFF2-40B4-BE49-F238E27FC236}">
                <a16:creationId xmlns:a16="http://schemas.microsoft.com/office/drawing/2014/main" id="{E34F2A66-AC7B-4E5C-AE79-6167CCAC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54324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8" name="Rectangle 1090">
            <a:extLst>
              <a:ext uri="{FF2B5EF4-FFF2-40B4-BE49-F238E27FC236}">
                <a16:creationId xmlns:a16="http://schemas.microsoft.com/office/drawing/2014/main" id="{6B092B2F-BE2B-45E5-A988-21A2C66D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669290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9639" name="Group 70">
            <a:extLst>
              <a:ext uri="{FF2B5EF4-FFF2-40B4-BE49-F238E27FC236}">
                <a16:creationId xmlns:a16="http://schemas.microsoft.com/office/drawing/2014/main" id="{34CDF01F-1C0F-4722-BA54-92ED064414E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04813"/>
            <a:ext cx="8372475" cy="5403850"/>
            <a:chOff x="249" y="255"/>
            <a:chExt cx="5274" cy="3404"/>
          </a:xfrm>
        </p:grpSpPr>
        <p:grpSp>
          <p:nvGrpSpPr>
            <p:cNvPr id="69640" name="Group 1026">
              <a:extLst>
                <a:ext uri="{FF2B5EF4-FFF2-40B4-BE49-F238E27FC236}">
                  <a16:creationId xmlns:a16="http://schemas.microsoft.com/office/drawing/2014/main" id="{9992297E-15A2-4E34-B886-A214D54C1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5"/>
              <a:ext cx="5228" cy="438"/>
              <a:chOff x="0" y="0"/>
              <a:chExt cx="5759" cy="488"/>
            </a:xfrm>
          </p:grpSpPr>
          <p:grpSp>
            <p:nvGrpSpPr>
              <p:cNvPr id="69678" name="Group 1027">
                <a:extLst>
                  <a:ext uri="{FF2B5EF4-FFF2-40B4-BE49-F238E27FC236}">
                    <a16:creationId xmlns:a16="http://schemas.microsoft.com/office/drawing/2014/main" id="{0D1D133A-1782-4BB9-9A61-10614623AE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7" cy="488"/>
                <a:chOff x="0" y="0"/>
                <a:chExt cx="867" cy="488"/>
              </a:xfrm>
            </p:grpSpPr>
            <p:sp>
              <p:nvSpPr>
                <p:cNvPr id="69684" name="Rectangle 1028">
                  <a:extLst>
                    <a:ext uri="{FF2B5EF4-FFF2-40B4-BE49-F238E27FC236}">
                      <a16:creationId xmlns:a16="http://schemas.microsoft.com/office/drawing/2014/main" id="{7015955E-1749-46BC-8317-CB2E6E77C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7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5" name="Group 1029">
                  <a:extLst>
                    <a:ext uri="{FF2B5EF4-FFF2-40B4-BE49-F238E27FC236}">
                      <a16:creationId xmlns:a16="http://schemas.microsoft.com/office/drawing/2014/main" id="{1ACFA3C6-980E-49EE-8F77-06B5E8048F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7" cy="472"/>
                  <a:chOff x="0" y="0"/>
                  <a:chExt cx="867" cy="472"/>
                </a:xfrm>
              </p:grpSpPr>
              <p:sp>
                <p:nvSpPr>
                  <p:cNvPr id="69686" name="Rectangle 1030">
                    <a:extLst>
                      <a:ext uri="{FF2B5EF4-FFF2-40B4-BE49-F238E27FC236}">
                        <a16:creationId xmlns:a16="http://schemas.microsoft.com/office/drawing/2014/main" id="{684B9331-6E38-4BE2-A09F-5BB9C338A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" y="4"/>
                    <a:ext cx="839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it-IT" sz="1000">
                      <a:latin typeface="Verdana" panose="020B0604030504040204" pitchFamily="34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it-IT"/>
                  </a:p>
                </p:txBody>
              </p:sp>
              <p:sp>
                <p:nvSpPr>
                  <p:cNvPr id="69687" name="Rectangle 1031">
                    <a:extLst>
                      <a:ext uri="{FF2B5EF4-FFF2-40B4-BE49-F238E27FC236}">
                        <a16:creationId xmlns:a16="http://schemas.microsoft.com/office/drawing/2014/main" id="{F368409C-432D-405E-AB62-8F08B07202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67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  <p:grpSp>
            <p:nvGrpSpPr>
              <p:cNvPr id="69679" name="Group 1032">
                <a:extLst>
                  <a:ext uri="{FF2B5EF4-FFF2-40B4-BE49-F238E27FC236}">
                    <a16:creationId xmlns:a16="http://schemas.microsoft.com/office/drawing/2014/main" id="{B6AB21D6-5FF4-4ADC-B245-171C02555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" y="0"/>
                <a:ext cx="4892" cy="488"/>
                <a:chOff x="867" y="0"/>
                <a:chExt cx="4892" cy="488"/>
              </a:xfrm>
            </p:grpSpPr>
            <p:sp>
              <p:nvSpPr>
                <p:cNvPr id="69680" name="Rectangle 1033">
                  <a:extLst>
                    <a:ext uri="{FF2B5EF4-FFF2-40B4-BE49-F238E27FC236}">
                      <a16:creationId xmlns:a16="http://schemas.microsoft.com/office/drawing/2014/main" id="{E9B582C0-ABB1-4C4C-BFB5-DC1D12B8F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" y="0"/>
                  <a:ext cx="4892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1" name="Group 1034">
                  <a:extLst>
                    <a:ext uri="{FF2B5EF4-FFF2-40B4-BE49-F238E27FC236}">
                      <a16:creationId xmlns:a16="http://schemas.microsoft.com/office/drawing/2014/main" id="{0E001AD3-A212-4DC4-95BB-D9EF9E3D3B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7" y="0"/>
                  <a:ext cx="4892" cy="472"/>
                  <a:chOff x="867" y="0"/>
                  <a:chExt cx="4892" cy="472"/>
                </a:xfrm>
              </p:grpSpPr>
              <p:sp>
                <p:nvSpPr>
                  <p:cNvPr id="69682" name="Rectangle 1035">
                    <a:extLst>
                      <a:ext uri="{FF2B5EF4-FFF2-40B4-BE49-F238E27FC236}">
                        <a16:creationId xmlns:a16="http://schemas.microsoft.com/office/drawing/2014/main" id="{3B27B649-8228-4610-AECB-A851F7BFD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1" y="4"/>
                    <a:ext cx="4864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it-IT" sz="14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2000" b="1">
                        <a:latin typeface="Arial" panose="020B0604020202020204" pitchFamily="34" charset="0"/>
                      </a:rPr>
                      <a:t>Glucose  Dehydrogenase Bacillus megaterium</a:t>
                    </a:r>
                    <a:br>
                      <a:rPr lang="en-US" altLang="it-IT" sz="1400">
                        <a:latin typeface="Verdana" panose="020B0604030504040204" pitchFamily="34" charset="0"/>
                      </a:rPr>
                    </a:br>
                    <a:r>
                      <a:rPr lang="en-US" altLang="it-IT" sz="16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BioChemika ~33 units/mg</a:t>
                    </a:r>
                    <a:endParaRPr lang="en-US" altLang="it-IT" sz="4400"/>
                  </a:p>
                </p:txBody>
              </p:sp>
              <p:sp>
                <p:nvSpPr>
                  <p:cNvPr id="69683" name="Rectangle 1036">
                    <a:extLst>
                      <a:ext uri="{FF2B5EF4-FFF2-40B4-BE49-F238E27FC236}">
                        <a16:creationId xmlns:a16="http://schemas.microsoft.com/office/drawing/2014/main" id="{B66DF2BA-4F3C-4541-A61C-D0EF6D3725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7" y="0"/>
                    <a:ext cx="4892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</p:grpSp>
        <p:sp>
          <p:nvSpPr>
            <p:cNvPr id="69641" name="Rectangle 1037">
              <a:extLst>
                <a:ext uri="{FF2B5EF4-FFF2-40B4-BE49-F238E27FC236}">
                  <a16:creationId xmlns:a16="http://schemas.microsoft.com/office/drawing/2014/main" id="{A8FD9F70-C56F-47A2-8153-133AC50D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803"/>
              <a:ext cx="52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69642" name="Group 1038">
              <a:extLst>
                <a:ext uri="{FF2B5EF4-FFF2-40B4-BE49-F238E27FC236}">
                  <a16:creationId xmlns:a16="http://schemas.microsoft.com/office/drawing/2014/main" id="{1DDC4085-FD60-4B3E-A30C-3E39D4EA6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806"/>
              <a:ext cx="5228" cy="310"/>
              <a:chOff x="0" y="84"/>
              <a:chExt cx="5760" cy="367"/>
            </a:xfrm>
          </p:grpSpPr>
          <p:sp>
            <p:nvSpPr>
              <p:cNvPr id="69676" name="Rectangle 1039">
                <a:extLst>
                  <a:ext uri="{FF2B5EF4-FFF2-40B4-BE49-F238E27FC236}">
                    <a16:creationId xmlns:a16="http://schemas.microsoft.com/office/drawing/2014/main" id="{229EE973-5866-48B0-9377-25F916A48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7" name="Rectangle 1040">
                <a:extLst>
                  <a:ext uri="{FF2B5EF4-FFF2-40B4-BE49-F238E27FC236}">
                    <a16:creationId xmlns:a16="http://schemas.microsoft.com/office/drawing/2014/main" id="{4B59E820-3B94-4417-902E-F9370C4DD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4"/>
                <a:ext cx="5732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9643" name="Group 1041">
              <a:extLst>
                <a:ext uri="{FF2B5EF4-FFF2-40B4-BE49-F238E27FC236}">
                  <a16:creationId xmlns:a16="http://schemas.microsoft.com/office/drawing/2014/main" id="{3A3C6B4D-8CC4-4875-8E7D-6243AA4D5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903"/>
              <a:ext cx="5228" cy="365"/>
              <a:chOff x="0" y="79"/>
              <a:chExt cx="5760" cy="434"/>
            </a:xfrm>
          </p:grpSpPr>
          <p:sp>
            <p:nvSpPr>
              <p:cNvPr id="69674" name="Rectangle 1042">
                <a:extLst>
                  <a:ext uri="{FF2B5EF4-FFF2-40B4-BE49-F238E27FC236}">
                    <a16:creationId xmlns:a16="http://schemas.microsoft.com/office/drawing/2014/main" id="{74FCE857-A817-4BA1-ADEC-A6A83251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5" name="Rectangle 1043">
                <a:extLst>
                  <a:ext uri="{FF2B5EF4-FFF2-40B4-BE49-F238E27FC236}">
                    <a16:creationId xmlns:a16="http://schemas.microsoft.com/office/drawing/2014/main" id="{9AA13FC5-5B0F-4375-B994-40F223DF5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9"/>
                <a:ext cx="5760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  <p:sp>
          <p:nvSpPr>
            <p:cNvPr id="69644" name="Rectangle 1045">
              <a:extLst>
                <a:ext uri="{FF2B5EF4-FFF2-40B4-BE49-F238E27FC236}">
                  <a16:creationId xmlns:a16="http://schemas.microsoft.com/office/drawing/2014/main" id="{9F5D3648-B1CF-4D8D-B9EF-44E586B1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905"/>
              <a:ext cx="5098" cy="17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Identifiers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500"/>
            </a:p>
          </p:txBody>
        </p:sp>
        <p:grpSp>
          <p:nvGrpSpPr>
            <p:cNvPr id="69645" name="Group 1052">
              <a:extLst>
                <a:ext uri="{FF2B5EF4-FFF2-40B4-BE49-F238E27FC236}">
                  <a16:creationId xmlns:a16="http://schemas.microsoft.com/office/drawing/2014/main" id="{AAD48905-5B1C-4A59-A988-99C1BC297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" y="1126"/>
              <a:ext cx="5098" cy="739"/>
              <a:chOff x="14" y="114"/>
              <a:chExt cx="10879" cy="659"/>
            </a:xfrm>
          </p:grpSpPr>
          <p:sp>
            <p:nvSpPr>
              <p:cNvPr id="69664" name="Rectangle 1053">
                <a:extLst>
                  <a:ext uri="{FF2B5EF4-FFF2-40B4-BE49-F238E27FC236}">
                    <a16:creationId xmlns:a16="http://schemas.microsoft.com/office/drawing/2014/main" id="{E8217F78-BA2D-4D99-97AD-E01AD0F2D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1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Synonyms</a:t>
                </a:r>
                <a:endParaRPr lang="en-US" altLang="it-IT"/>
              </a:p>
            </p:txBody>
          </p:sp>
          <p:sp>
            <p:nvSpPr>
              <p:cNvPr id="69665" name="Rectangle 1054">
                <a:extLst>
                  <a:ext uri="{FF2B5EF4-FFF2-40B4-BE49-F238E27FC236}">
                    <a16:creationId xmlns:a16="http://schemas.microsoft.com/office/drawing/2014/main" id="{1A1DF2AE-B895-47B5-A21F-BEBAC953F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-D-Glucose: NAD[P]</a:t>
                </a:r>
                <a:r>
                  <a:rPr lang="en-US" altLang="it-IT" sz="1000" b="1" baseline="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1-oxidoreductase</a:t>
                </a:r>
                <a:endParaRPr lang="en-US" altLang="it-IT"/>
              </a:p>
            </p:txBody>
          </p:sp>
          <p:sp>
            <p:nvSpPr>
              <p:cNvPr id="69666" name="Rectangle 1055">
                <a:extLst>
                  <a:ext uri="{FF2B5EF4-FFF2-40B4-BE49-F238E27FC236}">
                    <a16:creationId xmlns:a16="http://schemas.microsoft.com/office/drawing/2014/main" id="{22A2BA42-DC2D-4716-B341-FEE99D72B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4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CAS Number</a:t>
                </a:r>
                <a:endParaRPr lang="en-US" altLang="it-IT"/>
              </a:p>
            </p:txBody>
          </p:sp>
          <p:sp>
            <p:nvSpPr>
              <p:cNvPr id="69667" name="Rectangle 1056">
                <a:extLst>
                  <a:ext uri="{FF2B5EF4-FFF2-40B4-BE49-F238E27FC236}">
                    <a16:creationId xmlns:a16="http://schemas.microsoft.com/office/drawing/2014/main" id="{E0F91FA8-5FC2-4E64-8C6A-7388D8B9B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4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9028-53-9</a:t>
                </a:r>
                <a:endParaRPr lang="en-US" altLang="it-IT"/>
              </a:p>
            </p:txBody>
          </p:sp>
          <p:sp>
            <p:nvSpPr>
              <p:cNvPr id="69668" name="Rectangle 1057">
                <a:extLst>
                  <a:ext uri="{FF2B5EF4-FFF2-40B4-BE49-F238E27FC236}">
                    <a16:creationId xmlns:a16="http://schemas.microsoft.com/office/drawing/2014/main" id="{DA6DA5B2-8113-456B-8D81-981CCEF3B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8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Enzyme Commission (EC) Number</a:t>
                </a:r>
                <a:endParaRPr lang="en-US" altLang="it-IT"/>
              </a:p>
            </p:txBody>
          </p:sp>
          <p:sp>
            <p:nvSpPr>
              <p:cNvPr id="69669" name="Rectangle 1058">
                <a:extLst>
                  <a:ext uri="{FF2B5EF4-FFF2-40B4-BE49-F238E27FC236}">
                    <a16:creationId xmlns:a16="http://schemas.microsoft.com/office/drawing/2014/main" id="{4EAE51E4-2E66-42B0-8B60-0463BC40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38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1.1.1.47</a:t>
                </a:r>
                <a:endParaRPr lang="en-US" altLang="it-IT"/>
              </a:p>
            </p:txBody>
          </p:sp>
          <p:sp>
            <p:nvSpPr>
              <p:cNvPr id="69670" name="Rectangle 1059">
                <a:extLst>
                  <a:ext uri="{FF2B5EF4-FFF2-40B4-BE49-F238E27FC236}">
                    <a16:creationId xmlns:a16="http://schemas.microsoft.com/office/drawing/2014/main" id="{C1A149E3-93A7-407D-B632-99EA3129C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51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EG/EC Number</a:t>
                </a:r>
                <a:endParaRPr lang="en-US" altLang="it-IT"/>
              </a:p>
            </p:txBody>
          </p:sp>
          <p:sp>
            <p:nvSpPr>
              <p:cNvPr id="69671" name="Rectangle 1060">
                <a:extLst>
                  <a:ext uri="{FF2B5EF4-FFF2-40B4-BE49-F238E27FC236}">
                    <a16:creationId xmlns:a16="http://schemas.microsoft.com/office/drawing/2014/main" id="{CC5DD001-5C1B-4550-ADE2-C1380B710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51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2328369</a:t>
                </a:r>
                <a:endParaRPr lang="en-US" altLang="it-IT"/>
              </a:p>
            </p:txBody>
          </p:sp>
          <p:sp>
            <p:nvSpPr>
              <p:cNvPr id="69672" name="Rectangle 1061">
                <a:extLst>
                  <a:ext uri="{FF2B5EF4-FFF2-40B4-BE49-F238E27FC236}">
                    <a16:creationId xmlns:a16="http://schemas.microsoft.com/office/drawing/2014/main" id="{8265CF7A-8F09-4EE5-90DC-6A2445258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65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MDL number</a:t>
                </a:r>
                <a:endParaRPr lang="en-US" altLang="it-IT"/>
              </a:p>
            </p:txBody>
          </p:sp>
          <p:sp>
            <p:nvSpPr>
              <p:cNvPr id="69673" name="Rectangle 1062">
                <a:extLst>
                  <a:ext uri="{FF2B5EF4-FFF2-40B4-BE49-F238E27FC236}">
                    <a16:creationId xmlns:a16="http://schemas.microsoft.com/office/drawing/2014/main" id="{416E39E1-EF73-472C-B597-7ED3D77E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65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MFCD00131181</a:t>
                </a:r>
                <a:endParaRPr lang="en-US" altLang="it-IT"/>
              </a:p>
            </p:txBody>
          </p:sp>
        </p:grpSp>
        <p:sp>
          <p:nvSpPr>
            <p:cNvPr id="69646" name="Rectangle 1064">
              <a:extLst>
                <a:ext uri="{FF2B5EF4-FFF2-40B4-BE49-F238E27FC236}">
                  <a16:creationId xmlns:a16="http://schemas.microsoft.com/office/drawing/2014/main" id="{FD6E223D-B981-41B2-89F5-575F4D65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1875"/>
              <a:ext cx="5150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Description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7" name="Group 1068">
              <a:extLst>
                <a:ext uri="{FF2B5EF4-FFF2-40B4-BE49-F238E27FC236}">
                  <a16:creationId xmlns:a16="http://schemas.microsoft.com/office/drawing/2014/main" id="{C5767FA9-5649-4121-B425-BD7017AFB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" y="2140"/>
              <a:ext cx="5132" cy="459"/>
              <a:chOff x="14" y="1988"/>
              <a:chExt cx="6264" cy="254"/>
            </a:xfrm>
          </p:grpSpPr>
          <p:sp>
            <p:nvSpPr>
              <p:cNvPr id="69660" name="Rectangle 1069">
                <a:extLst>
                  <a:ext uri="{FF2B5EF4-FFF2-40B4-BE49-F238E27FC236}">
                    <a16:creationId xmlns:a16="http://schemas.microsoft.com/office/drawing/2014/main" id="{538B58DC-0AF7-49DD-8D5A-6827DD5FE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988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Miscellaneous</a:t>
                </a:r>
                <a:endParaRPr lang="en-US" altLang="it-IT"/>
              </a:p>
            </p:txBody>
          </p:sp>
          <p:sp>
            <p:nvSpPr>
              <p:cNvPr id="69661" name="Rectangle 1070">
                <a:extLst>
                  <a:ext uri="{FF2B5EF4-FFF2-40B4-BE49-F238E27FC236}">
                    <a16:creationId xmlns:a16="http://schemas.microsoft.com/office/drawing/2014/main" id="{4D32695F-6F6B-4605-A56F-AD026C4D8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88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NADH-regenerating enzyme. Valine manufacture from ketoisovalerate</a:t>
                </a:r>
                <a:endParaRPr lang="en-US" altLang="it-IT"/>
              </a:p>
            </p:txBody>
          </p:sp>
          <p:sp>
            <p:nvSpPr>
              <p:cNvPr id="69662" name="Rectangle 1071">
                <a:extLst>
                  <a:ext uri="{FF2B5EF4-FFF2-40B4-BE49-F238E27FC236}">
                    <a16:creationId xmlns:a16="http://schemas.microsoft.com/office/drawing/2014/main" id="{A94E6B40-D1BA-4B49-9F72-4D3E15CD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123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Unit Definition</a:t>
                </a:r>
                <a:endParaRPr lang="en-US" altLang="it-IT"/>
              </a:p>
            </p:txBody>
          </p:sp>
          <p:sp>
            <p:nvSpPr>
              <p:cNvPr id="69663" name="Rectangle 1072">
                <a:extLst>
                  <a:ext uri="{FF2B5EF4-FFF2-40B4-BE49-F238E27FC236}">
                    <a16:creationId xmlns:a16="http://schemas.microsoft.com/office/drawing/2014/main" id="{B50870BC-2379-443D-959E-4BD55BFE0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2123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 U corresponds to the amount of enzyme which will oxidize 1µmol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 to D-glucono-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-lactone per minute at pH 7.6 and 25°C</a:t>
                </a:r>
                <a:endParaRPr lang="en-US" altLang="it-IT"/>
              </a:p>
            </p:txBody>
          </p:sp>
        </p:grpSp>
        <p:sp>
          <p:nvSpPr>
            <p:cNvPr id="69648" name="Rectangle 1074">
              <a:extLst>
                <a:ext uri="{FF2B5EF4-FFF2-40B4-BE49-F238E27FC236}">
                  <a16:creationId xmlns:a16="http://schemas.microsoft.com/office/drawing/2014/main" id="{B611FC39-F81A-452E-87C6-454E8D6A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2625"/>
              <a:ext cx="5156" cy="22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Properties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9" name="Group 1078">
              <a:extLst>
                <a:ext uri="{FF2B5EF4-FFF2-40B4-BE49-F238E27FC236}">
                  <a16:creationId xmlns:a16="http://schemas.microsoft.com/office/drawing/2014/main" id="{FCCDC09C-79F0-4DA3-BCA5-53F2C7ACD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2934"/>
              <a:ext cx="5156" cy="231"/>
              <a:chOff x="14" y="3052"/>
              <a:chExt cx="9204" cy="254"/>
            </a:xfrm>
          </p:grpSpPr>
          <p:sp>
            <p:nvSpPr>
              <p:cNvPr id="69656" name="Rectangle 1079">
                <a:extLst>
                  <a:ext uri="{FF2B5EF4-FFF2-40B4-BE49-F238E27FC236}">
                    <a16:creationId xmlns:a16="http://schemas.microsoft.com/office/drawing/2014/main" id="{BAB16929-F875-4332-AE36-72FA2F789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052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mol wt</a:t>
                </a:r>
                <a:endParaRPr lang="en-US" altLang="it-IT"/>
              </a:p>
            </p:txBody>
          </p:sp>
          <p:sp>
            <p:nvSpPr>
              <p:cNvPr id="69657" name="Rectangle 1080">
                <a:extLst>
                  <a:ext uri="{FF2B5EF4-FFF2-40B4-BE49-F238E27FC236}">
                    <a16:creationId xmlns:a16="http://schemas.microsoft.com/office/drawing/2014/main" id="{6DA3414B-0653-4F09-BF2C-007EE250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052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it-IT" sz="1000" b="1" baseline="-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~120000</a:t>
                </a:r>
                <a:endParaRPr lang="en-US" altLang="it-IT"/>
              </a:p>
            </p:txBody>
          </p:sp>
          <p:sp>
            <p:nvSpPr>
              <p:cNvPr id="69658" name="Rectangle 1081">
                <a:extLst>
                  <a:ext uri="{FF2B5EF4-FFF2-40B4-BE49-F238E27FC236}">
                    <a16:creationId xmlns:a16="http://schemas.microsoft.com/office/drawing/2014/main" id="{F47D954A-4446-47FB-9597-66B68BDCC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187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storage temp.</a:t>
                </a:r>
                <a:endParaRPr lang="en-US" altLang="it-IT"/>
              </a:p>
            </p:txBody>
          </p:sp>
          <p:sp>
            <p:nvSpPr>
              <p:cNvPr id="69659" name="Rectangle 1082">
                <a:extLst>
                  <a:ext uri="{FF2B5EF4-FFF2-40B4-BE49-F238E27FC236}">
                    <a16:creationId xmlns:a16="http://schemas.microsoft.com/office/drawing/2014/main" id="{6AD0E21A-7082-420A-ACF7-3D8262386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187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20°C</a:t>
                </a:r>
                <a:endParaRPr lang="en-US" altLang="it-IT"/>
              </a:p>
            </p:txBody>
          </p:sp>
        </p:grpSp>
        <p:sp>
          <p:nvSpPr>
            <p:cNvPr id="69650" name="Rectangle 1084">
              <a:extLst>
                <a:ext uri="{FF2B5EF4-FFF2-40B4-BE49-F238E27FC236}">
                  <a16:creationId xmlns:a16="http://schemas.microsoft.com/office/drawing/2014/main" id="{9BB9CEB2-D645-4DA3-A190-3D57A96FD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3220"/>
              <a:ext cx="5189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References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51" name="Group 1087">
              <a:extLst>
                <a:ext uri="{FF2B5EF4-FFF2-40B4-BE49-F238E27FC236}">
                  <a16:creationId xmlns:a16="http://schemas.microsoft.com/office/drawing/2014/main" id="{892F1F93-2226-4FFA-B429-A337AC6EF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" y="3507"/>
              <a:ext cx="5189" cy="152"/>
              <a:chOff x="14" y="4116"/>
              <a:chExt cx="5920" cy="119"/>
            </a:xfrm>
          </p:grpSpPr>
          <p:sp>
            <p:nvSpPr>
              <p:cNvPr id="69654" name="Rectangle 1088">
                <a:extLst>
                  <a:ext uri="{FF2B5EF4-FFF2-40B4-BE49-F238E27FC236}">
                    <a16:creationId xmlns:a16="http://schemas.microsoft.com/office/drawing/2014/main" id="{D85FB1F7-5B26-45D9-9C9B-E2FA4EDD9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4116"/>
                <a:ext cx="1123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Literature</a:t>
                </a:r>
                <a:endParaRPr lang="en-US" altLang="it-IT"/>
              </a:p>
            </p:txBody>
          </p:sp>
          <p:sp>
            <p:nvSpPr>
              <p:cNvPr id="69655" name="Rectangle 1089">
                <a:extLst>
                  <a:ext uri="{FF2B5EF4-FFF2-40B4-BE49-F238E27FC236}">
                    <a16:creationId xmlns:a16="http://schemas.microsoft.com/office/drawing/2014/main" id="{4EF1DA1B-EA91-4937-A95A-962345301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4116"/>
                <a:ext cx="479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A. Honorat-Pascal et al.,</a:t>
                </a:r>
                <a:r>
                  <a:rPr lang="en-US" altLang="it-IT" sz="1000" b="1" i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Appl. Microbiol. Biotechnol.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 34, 236 (1990) </a:t>
                </a:r>
                <a:endParaRPr lang="en-US" altLang="it-IT"/>
              </a:p>
            </p:txBody>
          </p:sp>
        </p:grpSp>
        <p:sp>
          <p:nvSpPr>
            <p:cNvPr id="69652" name="Rectangle 1091">
              <a:extLst>
                <a:ext uri="{FF2B5EF4-FFF2-40B4-BE49-F238E27FC236}">
                  <a16:creationId xmlns:a16="http://schemas.microsoft.com/office/drawing/2014/main" id="{8E13C926-5969-45F8-B6EF-0382C714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346"/>
              <a:ext cx="4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latin typeface="Arial" panose="020B0604020202020204" pitchFamily="34" charset="0"/>
                </a:rPr>
                <a:t>49165</a:t>
              </a:r>
              <a:br>
                <a:rPr lang="en-US" altLang="it-IT" sz="1000">
                  <a:latin typeface="Verdana" panose="020B0604030504040204" pitchFamily="34" charset="0"/>
                </a:rPr>
              </a:br>
              <a:endParaRPr lang="en-US" altLang="it-IT" sz="1000">
                <a:latin typeface="Verdana" panose="020B0604030504040204" pitchFamily="34" charset="0"/>
              </a:endParaRPr>
            </a:p>
          </p:txBody>
        </p:sp>
        <p:sp>
          <p:nvSpPr>
            <p:cNvPr id="69653" name="Oval 69">
              <a:extLst>
                <a:ext uri="{FF2B5EF4-FFF2-40B4-BE49-F238E27FC236}">
                  <a16:creationId xmlns:a16="http://schemas.microsoft.com/office/drawing/2014/main" id="{77D73B2C-2139-42DE-AA18-9B393352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391"/>
              <a:ext cx="862" cy="36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E83868A-ECF1-4557-9B4E-6C6E06BC6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2060"/>
                </a:solidFill>
                <a:latin typeface="Comic Sans MS" panose="030F0702030302020204" pitchFamily="66" charset="0"/>
              </a:rPr>
              <a:t>Fattori che influenzano la velocità di reazione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4E2EC54-43EE-4D2B-BCBF-8274662C5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064500" cy="3608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dell’enzima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 substrato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Nel caso di enzimi allosterici (con più subunità), la presenza di modulatori positivi e negativi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D6384F9-87FE-474D-BA6B-C591E122F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908051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C9FFF45-5D94-4617-BC08-33A522136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9074150" cy="5048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velocità delle reazioni chimiche dipende dalla temperatura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DDC899C2-19D5-424C-AF3A-F04A1E8C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4519613"/>
            <a:ext cx="1725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39D78991-E8F7-497A-85DB-72FDD0969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1776413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65475261-BC10-42A3-9827-0410810A60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2725" y="44434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2DC9DE46-6BA5-4198-B139-8581C9E4FEA7}"/>
              </a:ext>
            </a:extLst>
          </p:cNvPr>
          <p:cNvSpPr>
            <a:spLocks/>
          </p:cNvSpPr>
          <p:nvPr/>
        </p:nvSpPr>
        <p:spPr bwMode="auto">
          <a:xfrm>
            <a:off x="2752725" y="2005013"/>
            <a:ext cx="2209800" cy="2438400"/>
          </a:xfrm>
          <a:custGeom>
            <a:avLst/>
            <a:gdLst>
              <a:gd name="T0" fmla="*/ 0 w 1440"/>
              <a:gd name="T1" fmla="*/ 2147483646 h 1392"/>
              <a:gd name="T2" fmla="*/ 2147483646 w 1440"/>
              <a:gd name="T3" fmla="*/ 2147483646 h 1392"/>
              <a:gd name="T4" fmla="*/ 2147483646 w 1440"/>
              <a:gd name="T5" fmla="*/ 2147483646 h 1392"/>
              <a:gd name="T6" fmla="*/ 2147483646 w 1440"/>
              <a:gd name="T7" fmla="*/ 2147483646 h 1392"/>
              <a:gd name="T8" fmla="*/ 2147483646 w 1440"/>
              <a:gd name="T9" fmla="*/ 2147483646 h 1392"/>
              <a:gd name="T10" fmla="*/ 2147483646 w 144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0" h="1392">
                <a:moveTo>
                  <a:pt x="0" y="1392"/>
                </a:moveTo>
                <a:cubicBezTo>
                  <a:pt x="76" y="1368"/>
                  <a:pt x="152" y="1344"/>
                  <a:pt x="240" y="1296"/>
                </a:cubicBezTo>
                <a:cubicBezTo>
                  <a:pt x="328" y="1248"/>
                  <a:pt x="408" y="1216"/>
                  <a:pt x="528" y="1104"/>
                </a:cubicBezTo>
                <a:cubicBezTo>
                  <a:pt x="648" y="992"/>
                  <a:pt x="840" y="768"/>
                  <a:pt x="960" y="624"/>
                </a:cubicBezTo>
                <a:cubicBezTo>
                  <a:pt x="1080" y="480"/>
                  <a:pt x="1168" y="344"/>
                  <a:pt x="1248" y="240"/>
                </a:cubicBezTo>
                <a:cubicBezTo>
                  <a:pt x="1328" y="136"/>
                  <a:pt x="1408" y="40"/>
                  <a:pt x="144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660CF84C-A6BD-41D0-9371-B019E5D2DDF2}"/>
              </a:ext>
            </a:extLst>
          </p:cNvPr>
          <p:cNvSpPr>
            <a:spLocks/>
          </p:cNvSpPr>
          <p:nvPr/>
        </p:nvSpPr>
        <p:spPr bwMode="auto">
          <a:xfrm>
            <a:off x="2752725" y="2068513"/>
            <a:ext cx="3429000" cy="2374900"/>
          </a:xfrm>
          <a:custGeom>
            <a:avLst/>
            <a:gdLst>
              <a:gd name="T0" fmla="*/ 0 w 2160"/>
              <a:gd name="T1" fmla="*/ 2147483646 h 1496"/>
              <a:gd name="T2" fmla="*/ 2147483646 w 2160"/>
              <a:gd name="T3" fmla="*/ 2147483646 h 1496"/>
              <a:gd name="T4" fmla="*/ 2147483646 w 2160"/>
              <a:gd name="T5" fmla="*/ 2147483646 h 1496"/>
              <a:gd name="T6" fmla="*/ 2147483646 w 2160"/>
              <a:gd name="T7" fmla="*/ 2147483646 h 1496"/>
              <a:gd name="T8" fmla="*/ 2147483646 w 2160"/>
              <a:gd name="T9" fmla="*/ 2147483646 h 1496"/>
              <a:gd name="T10" fmla="*/ 2147483646 w 2160"/>
              <a:gd name="T11" fmla="*/ 2147483646 h 1496"/>
              <a:gd name="T12" fmla="*/ 2147483646 w 2160"/>
              <a:gd name="T13" fmla="*/ 2147483646 h 1496"/>
              <a:gd name="T14" fmla="*/ 2147483646 w 2160"/>
              <a:gd name="T15" fmla="*/ 2147483646 h 1496"/>
              <a:gd name="T16" fmla="*/ 2147483646 w 2160"/>
              <a:gd name="T17" fmla="*/ 2147483646 h 1496"/>
              <a:gd name="T18" fmla="*/ 2147483646 w 2160"/>
              <a:gd name="T19" fmla="*/ 2147483646 h 1496"/>
              <a:gd name="T20" fmla="*/ 2147483646 w 2160"/>
              <a:gd name="T21" fmla="*/ 2147483646 h 1496"/>
              <a:gd name="T22" fmla="*/ 2147483646 w 2160"/>
              <a:gd name="T23" fmla="*/ 2147483646 h 14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" h="1496">
                <a:moveTo>
                  <a:pt x="0" y="8"/>
                </a:moveTo>
                <a:cubicBezTo>
                  <a:pt x="100" y="8"/>
                  <a:pt x="200" y="8"/>
                  <a:pt x="288" y="8"/>
                </a:cubicBezTo>
                <a:cubicBezTo>
                  <a:pt x="376" y="8"/>
                  <a:pt x="408" y="0"/>
                  <a:pt x="528" y="8"/>
                </a:cubicBezTo>
                <a:cubicBezTo>
                  <a:pt x="648" y="16"/>
                  <a:pt x="888" y="24"/>
                  <a:pt x="1008" y="56"/>
                </a:cubicBezTo>
                <a:cubicBezTo>
                  <a:pt x="1128" y="88"/>
                  <a:pt x="1184" y="152"/>
                  <a:pt x="1248" y="200"/>
                </a:cubicBezTo>
                <a:cubicBezTo>
                  <a:pt x="1312" y="248"/>
                  <a:pt x="1336" y="264"/>
                  <a:pt x="1392" y="344"/>
                </a:cubicBezTo>
                <a:cubicBezTo>
                  <a:pt x="1448" y="424"/>
                  <a:pt x="1520" y="576"/>
                  <a:pt x="1584" y="680"/>
                </a:cubicBezTo>
                <a:cubicBezTo>
                  <a:pt x="1648" y="784"/>
                  <a:pt x="1720" y="880"/>
                  <a:pt x="1776" y="968"/>
                </a:cubicBezTo>
                <a:cubicBezTo>
                  <a:pt x="1832" y="1056"/>
                  <a:pt x="1872" y="1136"/>
                  <a:pt x="1920" y="1208"/>
                </a:cubicBezTo>
                <a:cubicBezTo>
                  <a:pt x="1968" y="1280"/>
                  <a:pt x="2032" y="1360"/>
                  <a:pt x="2064" y="1400"/>
                </a:cubicBezTo>
                <a:cubicBezTo>
                  <a:pt x="2096" y="1440"/>
                  <a:pt x="2096" y="1432"/>
                  <a:pt x="2112" y="1448"/>
                </a:cubicBezTo>
                <a:cubicBezTo>
                  <a:pt x="2128" y="1464"/>
                  <a:pt x="2152" y="1488"/>
                  <a:pt x="2160" y="1496"/>
                </a:cubicBezTo>
              </a:path>
            </a:pathLst>
          </a:custGeom>
          <a:noFill/>
          <a:ln w="1905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03848B06-E5D9-462E-B831-4BCD053054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08163" y="300513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7049F9A7-7FBB-470E-8B9D-77AA68AF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2538413"/>
            <a:ext cx="11699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latin typeface="Comic Sans MS" panose="030F0702030302020204" pitchFamily="66" charset="0"/>
              </a:rPr>
              <a:t>optimum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B684CB0F-9FD9-4545-BA89-DF66178C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17002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Aumento cinetico 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F8C88BDA-7752-4C0D-99E9-3BB0E457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170021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Denaturazione </a:t>
            </a:r>
          </a:p>
        </p:txBody>
      </p:sp>
      <p:sp>
        <p:nvSpPr>
          <p:cNvPr id="72718" name="Line 14">
            <a:extLst>
              <a:ext uri="{FF2B5EF4-FFF2-40B4-BE49-F238E27FC236}">
                <a16:creationId xmlns:a16="http://schemas.microsoft.com/office/drawing/2014/main" id="{E1DABF35-0A47-41A5-A946-9CC5C5A8C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925" y="2919413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9" name="Text Box 9">
            <a:extLst>
              <a:ext uri="{FF2B5EF4-FFF2-40B4-BE49-F238E27FC236}">
                <a16:creationId xmlns:a16="http://schemas.microsoft.com/office/drawing/2014/main" id="{0AF4AA33-584F-4C72-8392-C375514CB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056188"/>
            <a:ext cx="36576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le molecole non possiedono, anche se catalizzate, l’energia sufficiente per superare la barriera dell’energia di attivazione</a:t>
            </a:r>
          </a:p>
        </p:txBody>
      </p:sp>
      <p:sp>
        <p:nvSpPr>
          <p:cNvPr id="72720" name="Text Box 4">
            <a:extLst>
              <a:ext uri="{FF2B5EF4-FFF2-40B4-BE49-F238E27FC236}">
                <a16:creationId xmlns:a16="http://schemas.microsoft.com/office/drawing/2014/main" id="{1092D23A-F7F9-4885-A05E-E5B6EDB3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5037138"/>
            <a:ext cx="394811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un eccessivo aumento della temperatura provoca la denaturazione degli enzimi  con modificazione irreversibile del sito attivo e drastica riduzione dell’attività catalitica</a:t>
            </a:r>
          </a:p>
        </p:txBody>
      </p:sp>
      <p:sp>
        <p:nvSpPr>
          <p:cNvPr id="72721" name="Rectangle 3">
            <a:extLst>
              <a:ext uri="{FF2B5EF4-FFF2-40B4-BE49-F238E27FC236}">
                <a16:creationId xmlns:a16="http://schemas.microsoft.com/office/drawing/2014/main" id="{C3143DBB-43EB-42D3-9F5F-D24818253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23950"/>
            <a:ext cx="9074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dalla temperatura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4">
            <a:extLst>
              <a:ext uri="{FF2B5EF4-FFF2-40B4-BE49-F238E27FC236}">
                <a16:creationId xmlns:a16="http://schemas.microsoft.com/office/drawing/2014/main" id="{EB4C72A9-7109-42FA-9917-AF4B8B10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2060575"/>
            <a:ext cx="8929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In una reazione enzimatica, la dipendenza della velocità di reazione dalla [S] non è costante, ma varia al variare della concentrazione del substrato stesso</a:t>
            </a:r>
          </a:p>
        </p:txBody>
      </p:sp>
      <p:sp>
        <p:nvSpPr>
          <p:cNvPr id="35843" name="Rectangle 1035">
            <a:extLst>
              <a:ext uri="{FF2B5EF4-FFF2-40B4-BE49-F238E27FC236}">
                <a16:creationId xmlns:a16="http://schemas.microsoft.com/office/drawing/2014/main" id="{C6F61B3F-719F-4260-8B81-51027B9A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357563"/>
            <a:ext cx="5318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Il grafico velocità-[S] è un’iperbole rettangolare, dove la velocità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e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[S]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sono le due variabili</a:t>
            </a:r>
          </a:p>
        </p:txBody>
      </p:sp>
      <p:grpSp>
        <p:nvGrpSpPr>
          <p:cNvPr id="35844" name="Group 1036">
            <a:extLst>
              <a:ext uri="{FF2B5EF4-FFF2-40B4-BE49-F238E27FC236}">
                <a16:creationId xmlns:a16="http://schemas.microsoft.com/office/drawing/2014/main" id="{70B16D49-F45C-4DAF-81DF-8CAF66C10B34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3382963"/>
            <a:ext cx="3644900" cy="2808287"/>
            <a:chOff x="3103" y="2652"/>
            <a:chExt cx="1745" cy="1466"/>
          </a:xfrm>
        </p:grpSpPr>
        <p:grpSp>
          <p:nvGrpSpPr>
            <p:cNvPr id="35850" name="Group 1037">
              <a:extLst>
                <a:ext uri="{FF2B5EF4-FFF2-40B4-BE49-F238E27FC236}">
                  <a16:creationId xmlns:a16="http://schemas.microsoft.com/office/drawing/2014/main" id="{7CFF6BB1-89D6-4ACD-AF72-4871E1554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2652"/>
              <a:ext cx="1514" cy="1289"/>
              <a:chOff x="3334" y="2652"/>
              <a:chExt cx="1514" cy="1289"/>
            </a:xfrm>
          </p:grpSpPr>
          <p:sp>
            <p:nvSpPr>
              <p:cNvPr id="35853" name="Rectangle 1038">
                <a:extLst>
                  <a:ext uri="{FF2B5EF4-FFF2-40B4-BE49-F238E27FC236}">
                    <a16:creationId xmlns:a16="http://schemas.microsoft.com/office/drawing/2014/main" id="{B812A4B5-80C0-4341-B270-6946DF1BF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2658"/>
                <a:ext cx="1510" cy="1283"/>
              </a:xfrm>
              <a:prstGeom prst="rect">
                <a:avLst/>
              </a:prstGeom>
              <a:solidFill>
                <a:srgbClr val="CCFF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854" name="Freeform 1039">
                <a:extLst>
                  <a:ext uri="{FF2B5EF4-FFF2-40B4-BE49-F238E27FC236}">
                    <a16:creationId xmlns:a16="http://schemas.microsoft.com/office/drawing/2014/main" id="{436D9284-4AEA-4159-8807-AAA8C6F6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667"/>
                <a:ext cx="1512" cy="1265"/>
              </a:xfrm>
              <a:custGeom>
                <a:avLst/>
                <a:gdLst>
                  <a:gd name="T0" fmla="*/ 0 w 1512"/>
                  <a:gd name="T1" fmla="*/ 1265 h 1265"/>
                  <a:gd name="T2" fmla="*/ 260 w 1512"/>
                  <a:gd name="T3" fmla="*/ 201 h 1265"/>
                  <a:gd name="T4" fmla="*/ 1512 w 1512"/>
                  <a:gd name="T5" fmla="*/ 57 h 12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12" h="1265">
                    <a:moveTo>
                      <a:pt x="0" y="1265"/>
                    </a:moveTo>
                    <a:cubicBezTo>
                      <a:pt x="43" y="1088"/>
                      <a:pt x="8" y="402"/>
                      <a:pt x="260" y="201"/>
                    </a:cubicBezTo>
                    <a:cubicBezTo>
                      <a:pt x="512" y="0"/>
                      <a:pt x="1251" y="87"/>
                      <a:pt x="1512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5855" name="Group 1040">
                <a:extLst>
                  <a:ext uri="{FF2B5EF4-FFF2-40B4-BE49-F238E27FC236}">
                    <a16:creationId xmlns:a16="http://schemas.microsoft.com/office/drawing/2014/main" id="{5C8CDF84-46DC-49DA-AFB6-D4928783A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652"/>
                <a:ext cx="1510" cy="1284"/>
                <a:chOff x="2974" y="2652"/>
                <a:chExt cx="1510" cy="1284"/>
              </a:xfrm>
            </p:grpSpPr>
            <p:sp>
              <p:nvSpPr>
                <p:cNvPr id="35856" name="Line 1041">
                  <a:extLst>
                    <a:ext uri="{FF2B5EF4-FFF2-40B4-BE49-F238E27FC236}">
                      <a16:creationId xmlns:a16="http://schemas.microsoft.com/office/drawing/2014/main" id="{31221092-FB4E-49A4-8394-C45617F43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936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7" name="Line 1042">
                  <a:extLst>
                    <a:ext uri="{FF2B5EF4-FFF2-40B4-BE49-F238E27FC236}">
                      <a16:creationId xmlns:a16="http://schemas.microsoft.com/office/drawing/2014/main" id="{3F10B9DD-EE98-40BD-9EED-FC9BD6375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2652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8" name="Line 1043">
                  <a:extLst>
                    <a:ext uri="{FF2B5EF4-FFF2-40B4-BE49-F238E27FC236}">
                      <a16:creationId xmlns:a16="http://schemas.microsoft.com/office/drawing/2014/main" id="{D18CE1DB-C8DE-4ADF-906D-4BF9021FF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84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9" name="Line 1044">
                  <a:extLst>
                    <a:ext uri="{FF2B5EF4-FFF2-40B4-BE49-F238E27FC236}">
                      <a16:creationId xmlns:a16="http://schemas.microsoft.com/office/drawing/2014/main" id="{FB93E5FD-9720-4502-8E74-61D87A4F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33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5851" name="Text Box 1045">
              <a:extLst>
                <a:ext uri="{FF2B5EF4-FFF2-40B4-BE49-F238E27FC236}">
                  <a16:creationId xmlns:a16="http://schemas.microsoft.com/office/drawing/2014/main" id="{CC1DD765-EA29-4A3C-AA1D-2AFE259E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984"/>
              <a:ext cx="6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[substrato]</a:t>
              </a:r>
            </a:p>
          </p:txBody>
        </p:sp>
        <p:sp>
          <p:nvSpPr>
            <p:cNvPr id="35852" name="Text Box 1046">
              <a:extLst>
                <a:ext uri="{FF2B5EF4-FFF2-40B4-BE49-F238E27FC236}">
                  <a16:creationId xmlns:a16="http://schemas.microsoft.com/office/drawing/2014/main" id="{C51705BA-3063-41C1-8F20-F5ECF8D1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25" y="3265"/>
              <a:ext cx="47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velocità</a:t>
              </a:r>
            </a:p>
          </p:txBody>
        </p:sp>
      </p:grpSp>
      <p:sp>
        <p:nvSpPr>
          <p:cNvPr id="35845" name="Rectangle 1049">
            <a:extLst>
              <a:ext uri="{FF2B5EF4-FFF2-40B4-BE49-F238E27FC236}">
                <a16:creationId xmlns:a16="http://schemas.microsoft.com/office/drawing/2014/main" id="{B914C08C-D3D8-4B0B-A1B1-B9A585BA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425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  <p:sp>
        <p:nvSpPr>
          <p:cNvPr id="35847" name="Text Box 1029">
            <a:extLst>
              <a:ext uri="{FF2B5EF4-FFF2-40B4-BE49-F238E27FC236}">
                <a16:creationId xmlns:a16="http://schemas.microsoft.com/office/drawing/2014/main" id="{8C58305D-37D7-477A-94C3-70E87864CA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76600" y="836613"/>
            <a:ext cx="2589213" cy="105092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7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400" b="1">
              <a:latin typeface="Comic Sans MS" panose="030F0702030302020204" pitchFamily="66" charset="0"/>
            </a:endParaRPr>
          </a:p>
        </p:txBody>
      </p:sp>
      <p:sp>
        <p:nvSpPr>
          <p:cNvPr id="35848" name="Line 1030">
            <a:extLst>
              <a:ext uri="{FF2B5EF4-FFF2-40B4-BE49-F238E27FC236}">
                <a16:creationId xmlns:a16="http://schemas.microsoft.com/office/drawing/2014/main" id="{9C90FCF3-7D74-46ED-8082-36543601F88A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4084638" y="13557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9" name="Text Box 28">
            <a:extLst>
              <a:ext uri="{FF2B5EF4-FFF2-40B4-BE49-F238E27FC236}">
                <a16:creationId xmlns:a16="http://schemas.microsoft.com/office/drawing/2014/main" id="{7C250BC9-3A07-4AFA-A766-63EF76034C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10050" y="935038"/>
            <a:ext cx="722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BF4B6A7-3BFE-4F99-A57B-2A2FDEA5F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1A5C827-D24C-4ACA-9F60-E17BA3795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7858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 pH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Alcuni processi coinvolgono valori estremi di pH</a:t>
            </a:r>
          </a:p>
        </p:txBody>
      </p:sp>
      <p:sp>
        <p:nvSpPr>
          <p:cNvPr id="74756" name="Freeform 4">
            <a:extLst>
              <a:ext uri="{FF2B5EF4-FFF2-40B4-BE49-F238E27FC236}">
                <a16:creationId xmlns:a16="http://schemas.microsoft.com/office/drawing/2014/main" id="{7B425A0B-7921-452D-9CBB-53AE597408E1}"/>
              </a:ext>
            </a:extLst>
          </p:cNvPr>
          <p:cNvSpPr>
            <a:spLocks/>
          </p:cNvSpPr>
          <p:nvPr/>
        </p:nvSpPr>
        <p:spPr bwMode="auto">
          <a:xfrm>
            <a:off x="1219200" y="2324100"/>
            <a:ext cx="3048000" cy="2400300"/>
          </a:xfrm>
          <a:custGeom>
            <a:avLst/>
            <a:gdLst>
              <a:gd name="T0" fmla="*/ 0 w 1920"/>
              <a:gd name="T1" fmla="*/ 2147483646 h 1512"/>
              <a:gd name="T2" fmla="*/ 2147483646 w 1920"/>
              <a:gd name="T3" fmla="*/ 2147483646 h 1512"/>
              <a:gd name="T4" fmla="*/ 2147483646 w 1920"/>
              <a:gd name="T5" fmla="*/ 2147483646 h 1512"/>
              <a:gd name="T6" fmla="*/ 2147483646 w 1920"/>
              <a:gd name="T7" fmla="*/ 2147483646 h 1512"/>
              <a:gd name="T8" fmla="*/ 2147483646 w 1920"/>
              <a:gd name="T9" fmla="*/ 2147483646 h 1512"/>
              <a:gd name="T10" fmla="*/ 2147483646 w 1920"/>
              <a:gd name="T11" fmla="*/ 2147483646 h 1512"/>
              <a:gd name="T12" fmla="*/ 2147483646 w 1920"/>
              <a:gd name="T13" fmla="*/ 2147483646 h 1512"/>
              <a:gd name="T14" fmla="*/ 2147483646 w 1920"/>
              <a:gd name="T15" fmla="*/ 2147483646 h 1512"/>
              <a:gd name="T16" fmla="*/ 2147483646 w 1920"/>
              <a:gd name="T17" fmla="*/ 2147483646 h 1512"/>
              <a:gd name="T18" fmla="*/ 2147483646 w 1920"/>
              <a:gd name="T19" fmla="*/ 2147483646 h 1512"/>
              <a:gd name="T20" fmla="*/ 2147483646 w 1920"/>
              <a:gd name="T21" fmla="*/ 2147483646 h 1512"/>
              <a:gd name="T22" fmla="*/ 2147483646 w 1920"/>
              <a:gd name="T23" fmla="*/ 2147483646 h 1512"/>
              <a:gd name="T24" fmla="*/ 2147483646 w 1920"/>
              <a:gd name="T25" fmla="*/ 2147483646 h 1512"/>
              <a:gd name="T26" fmla="*/ 2147483646 w 1920"/>
              <a:gd name="T27" fmla="*/ 2147483646 h 15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20" h="1512">
                <a:moveTo>
                  <a:pt x="0" y="408"/>
                </a:moveTo>
                <a:cubicBezTo>
                  <a:pt x="68" y="320"/>
                  <a:pt x="136" y="232"/>
                  <a:pt x="192" y="168"/>
                </a:cubicBezTo>
                <a:cubicBezTo>
                  <a:pt x="248" y="104"/>
                  <a:pt x="296" y="48"/>
                  <a:pt x="336" y="24"/>
                </a:cubicBezTo>
                <a:cubicBezTo>
                  <a:pt x="376" y="0"/>
                  <a:pt x="400" y="0"/>
                  <a:pt x="432" y="24"/>
                </a:cubicBezTo>
                <a:cubicBezTo>
                  <a:pt x="464" y="48"/>
                  <a:pt x="496" y="120"/>
                  <a:pt x="528" y="168"/>
                </a:cubicBezTo>
                <a:cubicBezTo>
                  <a:pt x="560" y="216"/>
                  <a:pt x="592" y="264"/>
                  <a:pt x="624" y="312"/>
                </a:cubicBezTo>
                <a:cubicBezTo>
                  <a:pt x="656" y="360"/>
                  <a:pt x="680" y="400"/>
                  <a:pt x="720" y="456"/>
                </a:cubicBezTo>
                <a:cubicBezTo>
                  <a:pt x="760" y="512"/>
                  <a:pt x="816" y="584"/>
                  <a:pt x="864" y="648"/>
                </a:cubicBezTo>
                <a:cubicBezTo>
                  <a:pt x="912" y="712"/>
                  <a:pt x="960" y="776"/>
                  <a:pt x="1008" y="840"/>
                </a:cubicBezTo>
                <a:cubicBezTo>
                  <a:pt x="1056" y="904"/>
                  <a:pt x="1096" y="960"/>
                  <a:pt x="1152" y="1032"/>
                </a:cubicBezTo>
                <a:cubicBezTo>
                  <a:pt x="1208" y="1104"/>
                  <a:pt x="1280" y="1216"/>
                  <a:pt x="1344" y="1272"/>
                </a:cubicBezTo>
                <a:cubicBezTo>
                  <a:pt x="1408" y="1328"/>
                  <a:pt x="1464" y="1336"/>
                  <a:pt x="1536" y="1368"/>
                </a:cubicBezTo>
                <a:cubicBezTo>
                  <a:pt x="1608" y="1400"/>
                  <a:pt x="1712" y="1440"/>
                  <a:pt x="1776" y="1464"/>
                </a:cubicBezTo>
                <a:cubicBezTo>
                  <a:pt x="1840" y="1488"/>
                  <a:pt x="1880" y="1500"/>
                  <a:pt x="1920" y="1512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7" name="Freeform 5">
            <a:extLst>
              <a:ext uri="{FF2B5EF4-FFF2-40B4-BE49-F238E27FC236}">
                <a16:creationId xmlns:a16="http://schemas.microsoft.com/office/drawing/2014/main" id="{96251B67-D8D7-42F6-9F3F-8BEB3399299C}"/>
              </a:ext>
            </a:extLst>
          </p:cNvPr>
          <p:cNvSpPr>
            <a:spLocks/>
          </p:cNvSpPr>
          <p:nvPr/>
        </p:nvSpPr>
        <p:spPr bwMode="auto">
          <a:xfrm>
            <a:off x="2362200" y="2286000"/>
            <a:ext cx="3733800" cy="2438400"/>
          </a:xfrm>
          <a:custGeom>
            <a:avLst/>
            <a:gdLst>
              <a:gd name="T0" fmla="*/ 0 w 2352"/>
              <a:gd name="T1" fmla="*/ 2147483646 h 1536"/>
              <a:gd name="T2" fmla="*/ 2147483646 w 2352"/>
              <a:gd name="T3" fmla="*/ 2147483646 h 1536"/>
              <a:gd name="T4" fmla="*/ 2147483646 w 2352"/>
              <a:gd name="T5" fmla="*/ 2147483646 h 1536"/>
              <a:gd name="T6" fmla="*/ 2147483646 w 2352"/>
              <a:gd name="T7" fmla="*/ 2147483646 h 1536"/>
              <a:gd name="T8" fmla="*/ 2147483646 w 2352"/>
              <a:gd name="T9" fmla="*/ 2147483646 h 1536"/>
              <a:gd name="T10" fmla="*/ 2147483646 w 2352"/>
              <a:gd name="T11" fmla="*/ 2147483646 h 1536"/>
              <a:gd name="T12" fmla="*/ 2147483646 w 2352"/>
              <a:gd name="T13" fmla="*/ 2147483646 h 1536"/>
              <a:gd name="T14" fmla="*/ 2147483646 w 2352"/>
              <a:gd name="T15" fmla="*/ 0 h 1536"/>
              <a:gd name="T16" fmla="*/ 2147483646 w 2352"/>
              <a:gd name="T17" fmla="*/ 2147483646 h 1536"/>
              <a:gd name="T18" fmla="*/ 2147483646 w 2352"/>
              <a:gd name="T19" fmla="*/ 2147483646 h 1536"/>
              <a:gd name="T20" fmla="*/ 2147483646 w 2352"/>
              <a:gd name="T21" fmla="*/ 2147483646 h 1536"/>
              <a:gd name="T22" fmla="*/ 2147483646 w 2352"/>
              <a:gd name="T23" fmla="*/ 2147483646 h 1536"/>
              <a:gd name="T24" fmla="*/ 2147483646 w 2352"/>
              <a:gd name="T25" fmla="*/ 2147483646 h 1536"/>
              <a:gd name="T26" fmla="*/ 2147483646 w 2352"/>
              <a:gd name="T27" fmla="*/ 2147483646 h 1536"/>
              <a:gd name="T28" fmla="*/ 2147483646 w 2352"/>
              <a:gd name="T29" fmla="*/ 2147483646 h 1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52" h="1536">
                <a:moveTo>
                  <a:pt x="0" y="1536"/>
                </a:moveTo>
                <a:cubicBezTo>
                  <a:pt x="140" y="1532"/>
                  <a:pt x="280" y="1528"/>
                  <a:pt x="384" y="1488"/>
                </a:cubicBezTo>
                <a:cubicBezTo>
                  <a:pt x="488" y="1448"/>
                  <a:pt x="560" y="1376"/>
                  <a:pt x="624" y="1296"/>
                </a:cubicBezTo>
                <a:cubicBezTo>
                  <a:pt x="688" y="1216"/>
                  <a:pt x="704" y="1144"/>
                  <a:pt x="768" y="1008"/>
                </a:cubicBezTo>
                <a:cubicBezTo>
                  <a:pt x="832" y="872"/>
                  <a:pt x="952" y="616"/>
                  <a:pt x="1008" y="480"/>
                </a:cubicBezTo>
                <a:cubicBezTo>
                  <a:pt x="1064" y="344"/>
                  <a:pt x="1080" y="256"/>
                  <a:pt x="1104" y="192"/>
                </a:cubicBezTo>
                <a:cubicBezTo>
                  <a:pt x="1128" y="128"/>
                  <a:pt x="1120" y="128"/>
                  <a:pt x="1152" y="96"/>
                </a:cubicBezTo>
                <a:cubicBezTo>
                  <a:pt x="1184" y="64"/>
                  <a:pt x="1256" y="0"/>
                  <a:pt x="1296" y="0"/>
                </a:cubicBezTo>
                <a:cubicBezTo>
                  <a:pt x="1336" y="0"/>
                  <a:pt x="1360" y="56"/>
                  <a:pt x="1392" y="96"/>
                </a:cubicBezTo>
                <a:cubicBezTo>
                  <a:pt x="1424" y="136"/>
                  <a:pt x="1448" y="168"/>
                  <a:pt x="1488" y="240"/>
                </a:cubicBezTo>
                <a:cubicBezTo>
                  <a:pt x="1528" y="312"/>
                  <a:pt x="1576" y="416"/>
                  <a:pt x="1632" y="528"/>
                </a:cubicBezTo>
                <a:cubicBezTo>
                  <a:pt x="1688" y="640"/>
                  <a:pt x="1768" y="792"/>
                  <a:pt x="1824" y="912"/>
                </a:cubicBezTo>
                <a:cubicBezTo>
                  <a:pt x="1880" y="1032"/>
                  <a:pt x="1896" y="1152"/>
                  <a:pt x="1968" y="1248"/>
                </a:cubicBezTo>
                <a:cubicBezTo>
                  <a:pt x="2040" y="1344"/>
                  <a:pt x="2192" y="1440"/>
                  <a:pt x="2256" y="1488"/>
                </a:cubicBezTo>
                <a:cubicBezTo>
                  <a:pt x="2320" y="1536"/>
                  <a:pt x="2336" y="1536"/>
                  <a:pt x="2352" y="1536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5C672859-9D7F-47BE-A8FE-920B74809E22}"/>
              </a:ext>
            </a:extLst>
          </p:cNvPr>
          <p:cNvSpPr>
            <a:spLocks/>
          </p:cNvSpPr>
          <p:nvPr/>
        </p:nvSpPr>
        <p:spPr bwMode="auto">
          <a:xfrm>
            <a:off x="2555875" y="2124075"/>
            <a:ext cx="5400675" cy="2608263"/>
          </a:xfrm>
          <a:custGeom>
            <a:avLst/>
            <a:gdLst>
              <a:gd name="T0" fmla="*/ 0 w 2304"/>
              <a:gd name="T1" fmla="*/ 2147483646 h 1552"/>
              <a:gd name="T2" fmla="*/ 2147483646 w 2304"/>
              <a:gd name="T3" fmla="*/ 2147483646 h 1552"/>
              <a:gd name="T4" fmla="*/ 2147483646 w 2304"/>
              <a:gd name="T5" fmla="*/ 2147483646 h 1552"/>
              <a:gd name="T6" fmla="*/ 2147483646 w 2304"/>
              <a:gd name="T7" fmla="*/ 2147483646 h 1552"/>
              <a:gd name="T8" fmla="*/ 2147483646 w 2304"/>
              <a:gd name="T9" fmla="*/ 2147483646 h 1552"/>
              <a:gd name="T10" fmla="*/ 2147483646 w 2304"/>
              <a:gd name="T11" fmla="*/ 2147483646 h 1552"/>
              <a:gd name="T12" fmla="*/ 2147483646 w 2304"/>
              <a:gd name="T13" fmla="*/ 2147483646 h 1552"/>
              <a:gd name="T14" fmla="*/ 2147483646 w 2304"/>
              <a:gd name="T15" fmla="*/ 2147483646 h 1552"/>
              <a:gd name="T16" fmla="*/ 2147483646 w 2304"/>
              <a:gd name="T17" fmla="*/ 2147483646 h 1552"/>
              <a:gd name="T18" fmla="*/ 2147483646 w 2304"/>
              <a:gd name="T19" fmla="*/ 2147483646 h 15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4" h="1552">
                <a:moveTo>
                  <a:pt x="0" y="1552"/>
                </a:moveTo>
                <a:cubicBezTo>
                  <a:pt x="84" y="1524"/>
                  <a:pt x="168" y="1496"/>
                  <a:pt x="240" y="1456"/>
                </a:cubicBezTo>
                <a:cubicBezTo>
                  <a:pt x="312" y="1416"/>
                  <a:pt x="368" y="1376"/>
                  <a:pt x="432" y="1312"/>
                </a:cubicBezTo>
                <a:cubicBezTo>
                  <a:pt x="496" y="1248"/>
                  <a:pt x="552" y="1168"/>
                  <a:pt x="624" y="1072"/>
                </a:cubicBezTo>
                <a:cubicBezTo>
                  <a:pt x="696" y="976"/>
                  <a:pt x="784" y="840"/>
                  <a:pt x="864" y="736"/>
                </a:cubicBezTo>
                <a:cubicBezTo>
                  <a:pt x="944" y="632"/>
                  <a:pt x="1008" y="536"/>
                  <a:pt x="1104" y="448"/>
                </a:cubicBezTo>
                <a:cubicBezTo>
                  <a:pt x="1200" y="360"/>
                  <a:pt x="1344" y="264"/>
                  <a:pt x="1440" y="208"/>
                </a:cubicBezTo>
                <a:cubicBezTo>
                  <a:pt x="1536" y="152"/>
                  <a:pt x="1592" y="144"/>
                  <a:pt x="1680" y="112"/>
                </a:cubicBezTo>
                <a:cubicBezTo>
                  <a:pt x="1768" y="80"/>
                  <a:pt x="1864" y="32"/>
                  <a:pt x="1968" y="16"/>
                </a:cubicBezTo>
                <a:cubicBezTo>
                  <a:pt x="2072" y="0"/>
                  <a:pt x="2248" y="16"/>
                  <a:pt x="2304" y="16"/>
                </a:cubicBezTo>
              </a:path>
            </a:pathLst>
          </a:custGeom>
          <a:noFill/>
          <a:ln w="2540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9" name="Line 7">
            <a:extLst>
              <a:ext uri="{FF2B5EF4-FFF2-40B4-BE49-F238E27FC236}">
                <a16:creationId xmlns:a16="http://schemas.microsoft.com/office/drawing/2014/main" id="{58A2E49D-2735-4E7B-A238-E85D5BB4F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0" name="Line 8">
            <a:extLst>
              <a:ext uri="{FF2B5EF4-FFF2-40B4-BE49-F238E27FC236}">
                <a16:creationId xmlns:a16="http://schemas.microsoft.com/office/drawing/2014/main" id="{62217CEE-1D73-42D2-B2C3-9338EBB487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4724400"/>
            <a:ext cx="662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201BA9CB-9A64-4360-A3DE-6B398A9AAC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16693" y="3304381"/>
            <a:ext cx="220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relativa 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7A93C882-4EF5-4D63-8961-3D1C86E2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F362FCE1-D86D-44A8-B731-3AA3BB42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790700"/>
            <a:ext cx="1046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Tripsina</a:t>
            </a:r>
          </a:p>
        </p:txBody>
      </p:sp>
      <p:sp>
        <p:nvSpPr>
          <p:cNvPr id="74764" name="Text Box 12">
            <a:extLst>
              <a:ext uri="{FF2B5EF4-FFF2-40B4-BE49-F238E27FC236}">
                <a16:creationId xmlns:a16="http://schemas.microsoft.com/office/drawing/2014/main" id="{D5D1C44B-C2ED-490B-8E1B-7EAB0FE6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907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Pepsina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1A83BDBE-EB99-4265-A964-4CB853E7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692275"/>
            <a:ext cx="218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Aceticolinesterasi</a:t>
            </a:r>
            <a:r>
              <a:rPr lang="it-IT" altLang="it-IT" sz="180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846F7843-B3C1-4275-9E1E-B1E96FE0A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72757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20AD68FD-6E53-4E68-AE91-809CFD0E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id="{A90BFAB3-DD4A-45FC-81BB-6DBB2F1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2A272DDF-28F5-4E39-9CFB-85AAB04C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4770" name="Text Box 18">
            <a:extLst>
              <a:ext uri="{FF2B5EF4-FFF2-40B4-BE49-F238E27FC236}">
                <a16:creationId xmlns:a16="http://schemas.microsoft.com/office/drawing/2014/main" id="{7B974C9A-9E04-430D-B0D9-3F79D2F9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4771" name="Text Box 19">
            <a:extLst>
              <a:ext uri="{FF2B5EF4-FFF2-40B4-BE49-F238E27FC236}">
                <a16:creationId xmlns:a16="http://schemas.microsoft.com/office/drawing/2014/main" id="{2844A9B7-A8A8-47B6-9DD3-F27B3266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4876800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4772" name="Text Box 4">
            <a:extLst>
              <a:ext uri="{FF2B5EF4-FFF2-40B4-BE49-F238E27FC236}">
                <a16:creationId xmlns:a16="http://schemas.microsoft.com/office/drawing/2014/main" id="{393806F3-78E2-4F8B-BC48-3F4E1CCB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464175"/>
            <a:ext cx="42751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Il cambiamento del pH altera il grado di ionizzazione dei gruppi ionizzabili eventualmente presenti nella molecola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substrato e/o nell’enzima</a:t>
            </a:r>
          </a:p>
        </p:txBody>
      </p:sp>
      <p:sp>
        <p:nvSpPr>
          <p:cNvPr id="74773" name="Text Box 6">
            <a:extLst>
              <a:ext uri="{FF2B5EF4-FFF2-40B4-BE49-F238E27FC236}">
                <a16:creationId xmlns:a16="http://schemas.microsoft.com/office/drawing/2014/main" id="{4727F9E9-359A-4A60-BC13-4E342361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49888"/>
            <a:ext cx="35988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Sia la natura ionica del substrato che quella dell’enzima modificano il modo di combinarsi dell’uno con l’altro</a:t>
            </a:r>
          </a:p>
        </p:txBody>
      </p:sp>
      <p:sp>
        <p:nvSpPr>
          <p:cNvPr id="74774" name="AutoShape 5">
            <a:extLst>
              <a:ext uri="{FF2B5EF4-FFF2-40B4-BE49-F238E27FC236}">
                <a16:creationId xmlns:a16="http://schemas.microsoft.com/office/drawing/2014/main" id="{FB260515-08CF-41C6-9AC8-0AC16800B02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1700" y="568325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152BE0B3-55B1-4C23-ADF4-0A6CFAA66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348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funzioni dell’enzima</a:t>
            </a:r>
          </a:p>
        </p:txBody>
      </p:sp>
      <p:sp>
        <p:nvSpPr>
          <p:cNvPr id="76803" name="Line 3">
            <a:extLst>
              <a:ext uri="{FF2B5EF4-FFF2-40B4-BE49-F238E27FC236}">
                <a16:creationId xmlns:a16="http://schemas.microsoft.com/office/drawing/2014/main" id="{55B42126-162B-4974-BF8D-FC7C51501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4925" y="4889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B18F2091-FB1C-4E5C-83CB-CB8C2272ECA5}"/>
              </a:ext>
            </a:extLst>
          </p:cNvPr>
          <p:cNvSpPr>
            <a:spLocks noChangeShapeType="1"/>
          </p:cNvSpPr>
          <p:nvPr/>
        </p:nvSpPr>
        <p:spPr bwMode="auto">
          <a:xfrm rot="2884082" flipV="1">
            <a:off x="3844925" y="9461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9898A6AE-9848-4CAF-BF48-98B5F57F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260350"/>
            <a:ext cx="301466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accelerare le reazioni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11FE2F62-313A-4463-A8D5-5D2EA9A9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1022350"/>
            <a:ext cx="30543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controllare e regolare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i processi metabolici</a:t>
            </a:r>
          </a:p>
        </p:txBody>
      </p:sp>
      <p:sp>
        <p:nvSpPr>
          <p:cNvPr id="76807" name="AutoShape 7">
            <a:extLst>
              <a:ext uri="{FF2B5EF4-FFF2-40B4-BE49-F238E27FC236}">
                <a16:creationId xmlns:a16="http://schemas.microsoft.com/office/drawing/2014/main" id="{20F93E0A-B6F1-4541-A109-FDFFD6D5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178435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omic Sans MS" panose="030F0702030302020204" pitchFamily="66" charset="0"/>
            </a:endParaRP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D1FB85A2-F2AC-4271-8E2B-5AE54DDD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420938"/>
            <a:ext cx="493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66"/>
                </a:solidFill>
                <a:latin typeface="Comic Sans MS" panose="030F0702030302020204" pitchFamily="66" charset="0"/>
              </a:rPr>
              <a:t>INIBIZIONE ENZIMATICA</a:t>
            </a: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E877A97B-A84F-40BF-BF80-79F09FD1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2197100"/>
            <a:ext cx="4229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un inibitore enzimatico è una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molecola che impedisce all’enzima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di funzionare correttamente</a:t>
            </a:r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79889A5A-8941-49EA-BE3F-1F589BAC6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213100"/>
            <a:ext cx="528638" cy="6731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59474B0D-EE40-4965-BD00-0277E1EF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957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REVERSIBILI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21C4A3C7-E97F-447C-8C73-1F49CDAD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78313"/>
            <a:ext cx="4032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agiscono con modalità che consentono  all’enzima di recuperare la propria  funzionalità biologica 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255C1A59-CE29-4408-93AA-DC096F4F6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359400"/>
            <a:ext cx="2857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non 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(</a:t>
            </a:r>
            <a:r>
              <a:rPr lang="it-IT" altLang="it-IT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incompetitivi</a:t>
            </a: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80028712-193F-419A-89BE-52D335BE4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76600"/>
            <a:ext cx="609600" cy="609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9F1765AE-CA1B-4BCF-AA8B-5BDF1200A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886200"/>
            <a:ext cx="2208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IRREVERSIBILI</a:t>
            </a: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7D69B0DD-B0F0-42BB-BF75-5A2342EFF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60850"/>
            <a:ext cx="41767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si legano covalentemente ad un residuo amminoacidico presente nel sito attivo, modificandolo in modo irreversibile, annullando pertanto l’attività dell’enzima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>
            <a:extLst>
              <a:ext uri="{FF2B5EF4-FFF2-40B4-BE49-F238E27FC236}">
                <a16:creationId xmlns:a16="http://schemas.microsoft.com/office/drawing/2014/main" id="{6D23FCE2-C3F2-4A0B-BBBB-C037C1C4852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614988" y="692150"/>
          <a:ext cx="2611437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3" imgW="3285714" imgH="7249537" progId="MSPhotoEd.3">
                  <p:embed/>
                </p:oleObj>
              </mc:Choice>
              <mc:Fallback>
                <p:oleObj name="Fotografia Photo Editor" r:id="rId3" imgW="3285714" imgH="7249537" progId="MSPhotoEd.3">
                  <p:embed/>
                  <p:pic>
                    <p:nvPicPr>
                      <p:cNvPr id="77826" name="Object 2">
                        <a:extLst>
                          <a:ext uri="{FF2B5EF4-FFF2-40B4-BE49-F238E27FC236}">
                            <a16:creationId xmlns:a16="http://schemas.microsoft.com/office/drawing/2014/main" id="{6D23FCE2-C3F2-4A0B-BBBB-C037C1C48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692150"/>
                        <a:ext cx="2611437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>
            <a:extLst>
              <a:ext uri="{FF2B5EF4-FFF2-40B4-BE49-F238E27FC236}">
                <a16:creationId xmlns:a16="http://schemas.microsoft.com/office/drawing/2014/main" id="{74045775-E91C-4A01-9544-2942607FF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competitivi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E163615E-5F8F-4BC9-8EAC-6C80AF23D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1289" y="981075"/>
            <a:ext cx="3889375" cy="17287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Sono molecole simili al substrato che occupano reversibilmente lo stesso sito di legame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65B211B0-B6D4-44F8-B2D4-E01C191F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8863"/>
            <a:ext cx="15128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IL LEGAME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PREVIENE 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LEGAME 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6E433E2E-16F1-4197-B3C6-54A9567B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15778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B5F94D48-8A9E-4932-A5A4-9D6557B06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068638"/>
            <a:ext cx="431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E74622DF-A752-4733-A38B-A2B80A87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9241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0A3E46B8-2C53-45A1-82F3-BD3F9847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07670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A1C05A0C-7A68-4CBA-8CA8-146B8762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90805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49099740-6613-4DED-AE7C-A357494D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6287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9D1FD6AC-E6EA-4D25-8127-0D58266D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161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E1E967E6-7075-4BD6-A7EB-C72B7116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981075"/>
            <a:ext cx="1128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AF20A10B-D06F-4B5B-BF6B-0A54C593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268413"/>
            <a:ext cx="1011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77839" name="Text Box 15">
            <a:extLst>
              <a:ext uri="{FF2B5EF4-FFF2-40B4-BE49-F238E27FC236}">
                <a16:creationId xmlns:a16="http://schemas.microsoft.com/office/drawing/2014/main" id="{1E4EDB49-CFEE-4686-83B0-293EAAD1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1163"/>
            <a:ext cx="992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PRODOTTI</a:t>
            </a:r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8683A12E-5A66-42FA-8F20-E938FCC7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3644900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STESSO SITO</a:t>
            </a:r>
          </a:p>
        </p:txBody>
      </p:sp>
      <p:cxnSp>
        <p:nvCxnSpPr>
          <p:cNvPr id="77841" name="AutoShape 17">
            <a:extLst>
              <a:ext uri="{FF2B5EF4-FFF2-40B4-BE49-F238E27FC236}">
                <a16:creationId xmlns:a16="http://schemas.microsoft.com/office/drawing/2014/main" id="{24A6D89B-D39A-475F-A1F9-E1BEF20DB422}"/>
              </a:ext>
            </a:extLst>
          </p:cNvPr>
          <p:cNvCxnSpPr>
            <a:cxnSpLocks noChangeShapeType="1"/>
            <a:stCxn id="77837" idx="1"/>
            <a:endCxn id="77834" idx="3"/>
          </p:cNvCxnSpPr>
          <p:nvPr/>
        </p:nvCxnSpPr>
        <p:spPr bwMode="auto">
          <a:xfrm rot="10800000" flipV="1">
            <a:off x="7524750" y="1119188"/>
            <a:ext cx="360363" cy="112712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2" name="AutoShape 18">
            <a:extLst>
              <a:ext uri="{FF2B5EF4-FFF2-40B4-BE49-F238E27FC236}">
                <a16:creationId xmlns:a16="http://schemas.microsoft.com/office/drawing/2014/main" id="{45297695-F3D5-471C-AB20-926F43FB9C02}"/>
              </a:ext>
            </a:extLst>
          </p:cNvPr>
          <p:cNvCxnSpPr>
            <a:cxnSpLocks noChangeShapeType="1"/>
            <a:stCxn id="77838" idx="2"/>
            <a:endCxn id="77835" idx="3"/>
          </p:cNvCxnSpPr>
          <p:nvPr/>
        </p:nvCxnSpPr>
        <p:spPr bwMode="auto">
          <a:xfrm rot="5400000">
            <a:off x="7969250" y="1530350"/>
            <a:ext cx="409575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3" name="AutoShape 19">
            <a:extLst>
              <a:ext uri="{FF2B5EF4-FFF2-40B4-BE49-F238E27FC236}">
                <a16:creationId xmlns:a16="http://schemas.microsoft.com/office/drawing/2014/main" id="{94D0959E-6B06-42FA-9667-F8F10F1A9707}"/>
              </a:ext>
            </a:extLst>
          </p:cNvPr>
          <p:cNvCxnSpPr>
            <a:cxnSpLocks noChangeShapeType="1"/>
            <a:stCxn id="77839" idx="0"/>
            <a:endCxn id="77831" idx="2"/>
          </p:cNvCxnSpPr>
          <p:nvPr/>
        </p:nvCxnSpPr>
        <p:spPr bwMode="auto">
          <a:xfrm rot="-5400000">
            <a:off x="5180807" y="3606006"/>
            <a:ext cx="863600" cy="366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4" name="Rectangle 20">
            <a:extLst>
              <a:ext uri="{FF2B5EF4-FFF2-40B4-BE49-F238E27FC236}">
                <a16:creationId xmlns:a16="http://schemas.microsoft.com/office/drawing/2014/main" id="{890EDE4C-F3E7-43E2-87E1-ABA4F484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34143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5" name="AutoShape 21">
            <a:extLst>
              <a:ext uri="{FF2B5EF4-FFF2-40B4-BE49-F238E27FC236}">
                <a16:creationId xmlns:a16="http://schemas.microsoft.com/office/drawing/2014/main" id="{FFB510B6-8A22-44F1-87F5-1B6BC5C77073}"/>
              </a:ext>
            </a:extLst>
          </p:cNvPr>
          <p:cNvCxnSpPr>
            <a:cxnSpLocks noChangeShapeType="1"/>
            <a:stCxn id="77836" idx="3"/>
            <a:endCxn id="77844" idx="1"/>
          </p:cNvCxnSpPr>
          <p:nvPr/>
        </p:nvCxnSpPr>
        <p:spPr bwMode="auto">
          <a:xfrm flipV="1">
            <a:off x="5430838" y="1665288"/>
            <a:ext cx="796925" cy="4810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6" name="Rectangle 22">
            <a:extLst>
              <a:ext uri="{FF2B5EF4-FFF2-40B4-BE49-F238E27FC236}">
                <a16:creationId xmlns:a16="http://schemas.microsoft.com/office/drawing/2014/main" id="{FF6110D5-DE13-4BE2-BDEA-4F41B3EF9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84538"/>
            <a:ext cx="360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7" name="AutoShape 23">
            <a:extLst>
              <a:ext uri="{FF2B5EF4-FFF2-40B4-BE49-F238E27FC236}">
                <a16:creationId xmlns:a16="http://schemas.microsoft.com/office/drawing/2014/main" id="{617218FA-C557-4613-9765-C8A87B3167AB}"/>
              </a:ext>
            </a:extLst>
          </p:cNvPr>
          <p:cNvCxnSpPr>
            <a:cxnSpLocks noChangeShapeType="1"/>
            <a:stCxn id="77839" idx="0"/>
            <a:endCxn id="77846" idx="2"/>
          </p:cNvCxnSpPr>
          <p:nvPr/>
        </p:nvCxnSpPr>
        <p:spPr bwMode="auto">
          <a:xfrm rot="-5400000">
            <a:off x="5486400" y="3586163"/>
            <a:ext cx="577850" cy="692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8" name="AutoShape 24">
            <a:extLst>
              <a:ext uri="{FF2B5EF4-FFF2-40B4-BE49-F238E27FC236}">
                <a16:creationId xmlns:a16="http://schemas.microsoft.com/office/drawing/2014/main" id="{FB43978C-ABF9-4363-9116-7F6F0B7B9881}"/>
              </a:ext>
            </a:extLst>
          </p:cNvPr>
          <p:cNvCxnSpPr>
            <a:cxnSpLocks noChangeShapeType="1"/>
            <a:stCxn id="77840" idx="0"/>
            <a:endCxn id="77832" idx="3"/>
          </p:cNvCxnSpPr>
          <p:nvPr/>
        </p:nvCxnSpPr>
        <p:spPr bwMode="auto">
          <a:xfrm rot="5400000" flipH="1">
            <a:off x="8110537" y="3309938"/>
            <a:ext cx="396875" cy="273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9" name="AutoShape 25">
            <a:extLst>
              <a:ext uri="{FF2B5EF4-FFF2-40B4-BE49-F238E27FC236}">
                <a16:creationId xmlns:a16="http://schemas.microsoft.com/office/drawing/2014/main" id="{67B184EC-5BA1-4C8E-BE96-C42115D6781F}"/>
              </a:ext>
            </a:extLst>
          </p:cNvPr>
          <p:cNvCxnSpPr>
            <a:cxnSpLocks noChangeShapeType="1"/>
            <a:stCxn id="77840" idx="2"/>
            <a:endCxn id="77833" idx="3"/>
          </p:cNvCxnSpPr>
          <p:nvPr/>
        </p:nvCxnSpPr>
        <p:spPr bwMode="auto">
          <a:xfrm rot="16200000" flipV="1">
            <a:off x="8059737" y="4081463"/>
            <a:ext cx="66675" cy="704850"/>
          </a:xfrm>
          <a:prstGeom prst="bentConnector4">
            <a:avLst>
              <a:gd name="adj1" fmla="val -342856"/>
              <a:gd name="adj2" fmla="val 995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50" name="AutoShape 26">
            <a:extLst>
              <a:ext uri="{FF2B5EF4-FFF2-40B4-BE49-F238E27FC236}">
                <a16:creationId xmlns:a16="http://schemas.microsoft.com/office/drawing/2014/main" id="{5D96FC4E-DF71-4D35-9C20-DD3B8FCC948F}"/>
              </a:ext>
            </a:extLst>
          </p:cNvPr>
          <p:cNvCxnSpPr>
            <a:cxnSpLocks noChangeShapeType="1"/>
            <a:stCxn id="77829" idx="3"/>
            <a:endCxn id="77830" idx="1"/>
          </p:cNvCxnSpPr>
          <p:nvPr/>
        </p:nvCxnSpPr>
        <p:spPr bwMode="auto">
          <a:xfrm>
            <a:off x="6013450" y="5372100"/>
            <a:ext cx="503238" cy="10953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51" name="Rectangle 28">
            <a:extLst>
              <a:ext uri="{FF2B5EF4-FFF2-40B4-BE49-F238E27FC236}">
                <a16:creationId xmlns:a16="http://schemas.microsoft.com/office/drawing/2014/main" id="{2241305C-CE83-4D24-BB1A-C0EE7EB5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5" y="3700968"/>
            <a:ext cx="39671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competizione per conquistare il sito attivo dipende dalla concentrazione dei due contendenti.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Es. avvelenamento da metanolo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EF5D2460-25E6-41FD-A772-B786EE658B3C}"/>
              </a:ext>
            </a:extLst>
          </p:cNvPr>
          <p:cNvSpPr/>
          <p:nvPr/>
        </p:nvSpPr>
        <p:spPr>
          <a:xfrm>
            <a:off x="1941513" y="2709862"/>
            <a:ext cx="288925" cy="947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F424A0A1-2B1E-4FFE-9080-539754FE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6250"/>
            <a:ext cx="4283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Un inibitore competitivo riduce l'affinità dell’enzima per il substrato, cioè aumenterà il valore apparente di K</a:t>
            </a:r>
            <a:r>
              <a:rPr lang="it-IT" altLang="it-IT" sz="24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5" name="Rettangolo 1">
            <a:extLst>
              <a:ext uri="{FF2B5EF4-FFF2-40B4-BE49-F238E27FC236}">
                <a16:creationId xmlns:a16="http://schemas.microsoft.com/office/drawing/2014/main" id="{4F89FD74-BA34-4946-927C-5292BD3B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43561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Si può rimuovere aumentando [S]. Ad alte concentrazioni di substrato, la reazione non viene rallentata e Vmax è sempre la stessa.</a:t>
            </a:r>
          </a:p>
        </p:txBody>
      </p:sp>
      <p:pic>
        <p:nvPicPr>
          <p:cNvPr id="79876" name="Picture 2" descr="Figure 3-28b">
            <a:extLst>
              <a:ext uri="{FF2B5EF4-FFF2-40B4-BE49-F238E27FC236}">
                <a16:creationId xmlns:a16="http://schemas.microsoft.com/office/drawing/2014/main" id="{020DC905-BB56-49D2-A56D-D14256D9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5888"/>
            <a:ext cx="4443413" cy="65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50E5EB04-482E-43F5-A24E-C6B1D609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2943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B9E5BE2B-08C9-4350-8E5A-7C5E171E6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non competitivi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1AC0BDB-7E27-4153-9BDF-2CF9E5724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550" y="1050925"/>
            <a:ext cx="4033838" cy="13684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Sono molecole diverse dal substrato, si legano ad un proprio sito</a:t>
            </a: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62A2B73C-F1BD-46D3-908E-0A6C3705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5084763"/>
            <a:ext cx="1512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LA PRESENZA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RIDUCE LA VELOCITÀ 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FORMAZIONE DEL PRODOTTO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E6D556B0-E9C7-4CA7-8493-3B7264B1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0525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CDBAF7E5-94E7-4E61-A590-6238E85A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484313"/>
            <a:ext cx="1128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F992ADB2-08E3-4C1C-ACE3-C32A0D22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765175"/>
            <a:ext cx="1011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07C6D68E-BBBF-44C6-89FA-B0D2D845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508500"/>
            <a:ext cx="1468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 ASSENZA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DI 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 PRODOTTI</a:t>
            </a: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913F3F7F-5132-491E-9C7F-41106A42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789363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SITI DIVERSI</a:t>
            </a:r>
          </a:p>
        </p:txBody>
      </p:sp>
      <p:cxnSp>
        <p:nvCxnSpPr>
          <p:cNvPr id="81931" name="AutoShape 11">
            <a:extLst>
              <a:ext uri="{FF2B5EF4-FFF2-40B4-BE49-F238E27FC236}">
                <a16:creationId xmlns:a16="http://schemas.microsoft.com/office/drawing/2014/main" id="{B9A74559-B98A-4E94-A8DE-8BAF5660D068}"/>
              </a:ext>
            </a:extLst>
          </p:cNvPr>
          <p:cNvCxnSpPr>
            <a:cxnSpLocks noChangeShapeType="1"/>
            <a:stCxn id="81928" idx="2"/>
            <a:endCxn id="81937" idx="3"/>
          </p:cNvCxnSpPr>
          <p:nvPr/>
        </p:nvCxnSpPr>
        <p:spPr bwMode="auto">
          <a:xfrm rot="5400000">
            <a:off x="7536656" y="812007"/>
            <a:ext cx="338137" cy="793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2" name="AutoShape 12">
            <a:extLst>
              <a:ext uri="{FF2B5EF4-FFF2-40B4-BE49-F238E27FC236}">
                <a16:creationId xmlns:a16="http://schemas.microsoft.com/office/drawing/2014/main" id="{5C6D71F9-5D50-417B-956D-DC71CCA651A9}"/>
              </a:ext>
            </a:extLst>
          </p:cNvPr>
          <p:cNvCxnSpPr>
            <a:cxnSpLocks noChangeShapeType="1"/>
            <a:stCxn id="81929" idx="0"/>
            <a:endCxn id="81942" idx="2"/>
          </p:cNvCxnSpPr>
          <p:nvPr/>
        </p:nvCxnSpPr>
        <p:spPr bwMode="auto">
          <a:xfrm rot="-5400000">
            <a:off x="5641182" y="4101306"/>
            <a:ext cx="360362" cy="454025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3" name="AutoShape 13">
            <a:extLst>
              <a:ext uri="{FF2B5EF4-FFF2-40B4-BE49-F238E27FC236}">
                <a16:creationId xmlns:a16="http://schemas.microsoft.com/office/drawing/2014/main" id="{77479D4B-0FC8-4D79-8BB4-CC2C075B38C3}"/>
              </a:ext>
            </a:extLst>
          </p:cNvPr>
          <p:cNvCxnSpPr>
            <a:cxnSpLocks noChangeShapeType="1"/>
            <a:stCxn id="81926" idx="3"/>
            <a:endCxn id="81944" idx="1"/>
          </p:cNvCxnSpPr>
          <p:nvPr/>
        </p:nvCxnSpPr>
        <p:spPr bwMode="auto">
          <a:xfrm>
            <a:off x="5935663" y="1282700"/>
            <a:ext cx="436562" cy="4905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4" name="AutoShape 14">
            <a:extLst>
              <a:ext uri="{FF2B5EF4-FFF2-40B4-BE49-F238E27FC236}">
                <a16:creationId xmlns:a16="http://schemas.microsoft.com/office/drawing/2014/main" id="{121AF753-A457-4625-89F0-67FB02BF4C64}"/>
              </a:ext>
            </a:extLst>
          </p:cNvPr>
          <p:cNvCxnSpPr>
            <a:cxnSpLocks noChangeShapeType="1"/>
            <a:stCxn id="81929" idx="0"/>
            <a:endCxn id="81941" idx="2"/>
          </p:cNvCxnSpPr>
          <p:nvPr/>
        </p:nvCxnSpPr>
        <p:spPr bwMode="auto">
          <a:xfrm rot="-5400000">
            <a:off x="5353050" y="4029075"/>
            <a:ext cx="720725" cy="238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5" name="AutoShape 15">
            <a:extLst>
              <a:ext uri="{FF2B5EF4-FFF2-40B4-BE49-F238E27FC236}">
                <a16:creationId xmlns:a16="http://schemas.microsoft.com/office/drawing/2014/main" id="{43B4E383-A4BA-4601-84CE-2D6ACB740D7F}"/>
              </a:ext>
            </a:extLst>
          </p:cNvPr>
          <p:cNvCxnSpPr>
            <a:cxnSpLocks noChangeShapeType="1"/>
            <a:stCxn id="81930" idx="0"/>
            <a:endCxn id="81939" idx="3"/>
          </p:cNvCxnSpPr>
          <p:nvPr/>
        </p:nvCxnSpPr>
        <p:spPr bwMode="auto">
          <a:xfrm rot="5400000" flipH="1">
            <a:off x="7578725" y="3049588"/>
            <a:ext cx="539750" cy="93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6" name="AutoShape 16">
            <a:extLst>
              <a:ext uri="{FF2B5EF4-FFF2-40B4-BE49-F238E27FC236}">
                <a16:creationId xmlns:a16="http://schemas.microsoft.com/office/drawing/2014/main" id="{44785709-3D3A-4A32-A88D-B0303A1B53D2}"/>
              </a:ext>
            </a:extLst>
          </p:cNvPr>
          <p:cNvCxnSpPr>
            <a:cxnSpLocks noChangeShapeType="1"/>
            <a:stCxn id="81925" idx="1"/>
            <a:endCxn id="81940" idx="2"/>
          </p:cNvCxnSpPr>
          <p:nvPr/>
        </p:nvCxnSpPr>
        <p:spPr bwMode="auto">
          <a:xfrm rot="10800000">
            <a:off x="7019925" y="5372100"/>
            <a:ext cx="611188" cy="3063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37" name="Rectangle 17">
            <a:extLst>
              <a:ext uri="{FF2B5EF4-FFF2-40B4-BE49-F238E27FC236}">
                <a16:creationId xmlns:a16="http://schemas.microsoft.com/office/drawing/2014/main" id="{9098938A-0AC2-46F8-95A4-C8CEA815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125538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8" name="Rectangle 18">
            <a:extLst>
              <a:ext uri="{FF2B5EF4-FFF2-40B4-BE49-F238E27FC236}">
                <a16:creationId xmlns:a16="http://schemas.microsoft.com/office/drawing/2014/main" id="{C7D17D63-D94B-4C40-83FF-5E6D8B34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0021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9" name="Rectangle 19">
            <a:extLst>
              <a:ext uri="{FF2B5EF4-FFF2-40B4-BE49-F238E27FC236}">
                <a16:creationId xmlns:a16="http://schemas.microsoft.com/office/drawing/2014/main" id="{8A1FAB62-4451-4EA7-96D2-5CE76E0A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997200"/>
            <a:ext cx="574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0" name="Rectangle 20">
            <a:extLst>
              <a:ext uri="{FF2B5EF4-FFF2-40B4-BE49-F238E27FC236}">
                <a16:creationId xmlns:a16="http://schemas.microsoft.com/office/drawing/2014/main" id="{6AE99AD9-8E7A-4FE4-903A-8E64FFE0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86886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1" name="Rectangle 21">
            <a:extLst>
              <a:ext uri="{FF2B5EF4-FFF2-40B4-BE49-F238E27FC236}">
                <a16:creationId xmlns:a16="http://schemas.microsoft.com/office/drawing/2014/main" id="{A5D107F6-DE5F-4CC7-AC7B-479C956B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284538"/>
            <a:ext cx="360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2" name="Rectangle 22">
            <a:extLst>
              <a:ext uri="{FF2B5EF4-FFF2-40B4-BE49-F238E27FC236}">
                <a16:creationId xmlns:a16="http://schemas.microsoft.com/office/drawing/2014/main" id="{682C1877-2558-4C39-AEE0-94574D4B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4900"/>
            <a:ext cx="3603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81943" name="AutoShape 23">
            <a:extLst>
              <a:ext uri="{FF2B5EF4-FFF2-40B4-BE49-F238E27FC236}">
                <a16:creationId xmlns:a16="http://schemas.microsoft.com/office/drawing/2014/main" id="{8544AB94-7E22-4C2F-9563-81A0C438ADAF}"/>
              </a:ext>
            </a:extLst>
          </p:cNvPr>
          <p:cNvCxnSpPr>
            <a:cxnSpLocks noChangeShapeType="1"/>
            <a:stCxn id="81927" idx="2"/>
            <a:endCxn id="81938" idx="3"/>
          </p:cNvCxnSpPr>
          <p:nvPr/>
        </p:nvCxnSpPr>
        <p:spPr bwMode="auto">
          <a:xfrm rot="5400000">
            <a:off x="7889875" y="1465263"/>
            <a:ext cx="193675" cy="781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4" name="Rectangle 24">
            <a:extLst>
              <a:ext uri="{FF2B5EF4-FFF2-40B4-BE49-F238E27FC236}">
                <a16:creationId xmlns:a16="http://schemas.microsoft.com/office/drawing/2014/main" id="{077AD1BF-8C98-4D40-A6F9-6E8E1537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62877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5" name="Rectangle 25">
            <a:extLst>
              <a:ext uri="{FF2B5EF4-FFF2-40B4-BE49-F238E27FC236}">
                <a16:creationId xmlns:a16="http://schemas.microsoft.com/office/drawing/2014/main" id="{7E4496B7-36BD-4651-9476-F8DD0ECE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989138"/>
            <a:ext cx="431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18981D13-BBCB-4D5E-8415-42318E7A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133600"/>
            <a:ext cx="153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INIBITORIO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(REGOLATORIO)</a:t>
            </a:r>
          </a:p>
        </p:txBody>
      </p:sp>
      <p:cxnSp>
        <p:nvCxnSpPr>
          <p:cNvPr id="81947" name="AutoShape 27">
            <a:extLst>
              <a:ext uri="{FF2B5EF4-FFF2-40B4-BE49-F238E27FC236}">
                <a16:creationId xmlns:a16="http://schemas.microsoft.com/office/drawing/2014/main" id="{99877645-9C06-4280-B723-F197FCA03BE3}"/>
              </a:ext>
            </a:extLst>
          </p:cNvPr>
          <p:cNvCxnSpPr>
            <a:cxnSpLocks noChangeShapeType="1"/>
            <a:stCxn id="81946" idx="3"/>
            <a:endCxn id="81945" idx="1"/>
          </p:cNvCxnSpPr>
          <p:nvPr/>
        </p:nvCxnSpPr>
        <p:spPr bwMode="auto">
          <a:xfrm flipV="1">
            <a:off x="6035675" y="2170113"/>
            <a:ext cx="265113" cy="192087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8" name="Rectangle 4">
            <a:extLst>
              <a:ext uri="{FF2B5EF4-FFF2-40B4-BE49-F238E27FC236}">
                <a16:creationId xmlns:a16="http://schemas.microsoft.com/office/drawing/2014/main" id="{E67C95C6-5985-4B04-9D6F-4F4F55A0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6338"/>
            <a:ext cx="4248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Gli inibitori non competitivi agiscono diminuendo il numero di turnover, ma non agiscono sulla proporzione di molecole che legano il substrato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>
            <a:extLst>
              <a:ext uri="{FF2B5EF4-FFF2-40B4-BE49-F238E27FC236}">
                <a16:creationId xmlns:a16="http://schemas.microsoft.com/office/drawing/2014/main" id="{F35A7287-5352-4975-9DF3-5647195E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2349500"/>
            <a:ext cx="3473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 rimane invariata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Vmax diminuisce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L’inibitore abbassa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la [E] funzionale</a:t>
            </a:r>
          </a:p>
        </p:txBody>
      </p:sp>
      <p:sp>
        <p:nvSpPr>
          <p:cNvPr id="83971" name="Text Box 5">
            <a:extLst>
              <a:ext uri="{FF2B5EF4-FFF2-40B4-BE49-F238E27FC236}">
                <a16:creationId xmlns:a16="http://schemas.microsoft.com/office/drawing/2014/main" id="{7D3D54FA-3D23-4920-A05C-4F691613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15888"/>
            <a:ext cx="89265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Il substrato può ancora legarsi al complesso EI oltre che all’enzima da solo. In ogni caso il complesso ESI non procede verso la formazione dei prodotti</a:t>
            </a:r>
          </a:p>
        </p:txBody>
      </p:sp>
      <p:pic>
        <p:nvPicPr>
          <p:cNvPr id="83972" name="Picture 986">
            <a:extLst>
              <a:ext uri="{FF2B5EF4-FFF2-40B4-BE49-F238E27FC236}">
                <a16:creationId xmlns:a16="http://schemas.microsoft.com/office/drawing/2014/main" id="{036DE0F6-760B-4579-876E-513D481E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33600"/>
            <a:ext cx="57070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po 2">
            <a:extLst>
              <a:ext uri="{FF2B5EF4-FFF2-40B4-BE49-F238E27FC236}">
                <a16:creationId xmlns:a16="http://schemas.microsoft.com/office/drawing/2014/main" id="{2ACDAEA4-94A2-4D99-89E1-7F280E885414}"/>
              </a:ext>
            </a:extLst>
          </p:cNvPr>
          <p:cNvGrpSpPr>
            <a:grpSpLocks/>
          </p:cNvGrpSpPr>
          <p:nvPr/>
        </p:nvGrpSpPr>
        <p:grpSpPr bwMode="auto">
          <a:xfrm>
            <a:off x="5421313" y="1268413"/>
            <a:ext cx="3576637" cy="1579562"/>
            <a:chOff x="1802099" y="2513318"/>
            <a:chExt cx="3849401" cy="1579257"/>
          </a:xfrm>
        </p:grpSpPr>
        <p:sp>
          <p:nvSpPr>
            <p:cNvPr id="37896" name="CasellaDiTesto 1">
              <a:extLst>
                <a:ext uri="{FF2B5EF4-FFF2-40B4-BE49-F238E27FC236}">
                  <a16:creationId xmlns:a16="http://schemas.microsoft.com/office/drawing/2014/main" id="{CF97EF32-2332-4E41-957C-F3F6BA51E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099" y="2513318"/>
              <a:ext cx="2914047" cy="156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 + S               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ES</a:t>
              </a:r>
            </a:p>
          </p:txBody>
        </p:sp>
        <p:grpSp>
          <p:nvGrpSpPr>
            <p:cNvPr id="37897" name="Gruppo 1">
              <a:extLst>
                <a:ext uri="{FF2B5EF4-FFF2-40B4-BE49-F238E27FC236}">
                  <a16:creationId xmlns:a16="http://schemas.microsoft.com/office/drawing/2014/main" id="{D3C5ECF2-AB7C-438D-915C-7FE486CC7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3213" y="2808288"/>
              <a:ext cx="2808287" cy="1284287"/>
              <a:chOff x="2843213" y="2808288"/>
              <a:chExt cx="2808287" cy="1284287"/>
            </a:xfrm>
          </p:grpSpPr>
          <p:grpSp>
            <p:nvGrpSpPr>
              <p:cNvPr id="37898" name="Gruppo 9">
                <a:extLst>
                  <a:ext uri="{FF2B5EF4-FFF2-40B4-BE49-F238E27FC236}">
                    <a16:creationId xmlns:a16="http://schemas.microsoft.com/office/drawing/2014/main" id="{3746AC37-6296-47F4-8A15-49F30592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095625"/>
                <a:ext cx="719137" cy="73025"/>
                <a:chOff x="2987824" y="2492896"/>
                <a:chExt cx="720080" cy="72008"/>
              </a:xfrm>
            </p:grpSpPr>
            <p:cxnSp>
              <p:nvCxnSpPr>
                <p:cNvPr id="4" name="Connettore 2 3">
                  <a:extLst>
                    <a:ext uri="{FF2B5EF4-FFF2-40B4-BE49-F238E27FC236}">
                      <a16:creationId xmlns:a16="http://schemas.microsoft.com/office/drawing/2014/main" id="{7D50ADE0-1D98-46DD-B245-9CC9D47C1719}"/>
                    </a:ext>
                  </a:extLst>
                </p:cNvPr>
                <p:cNvCxnSpPr/>
                <p:nvPr/>
              </p:nvCxnSpPr>
              <p:spPr>
                <a:xfrm>
                  <a:off x="2987670" y="2493086"/>
                  <a:ext cx="747622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nettore 2 5">
                  <a:extLst>
                    <a:ext uri="{FF2B5EF4-FFF2-40B4-BE49-F238E27FC236}">
                      <a16:creationId xmlns:a16="http://schemas.microsoft.com/office/drawing/2014/main" id="{DFCC55A9-1C82-4852-86EA-41568F58E28A}"/>
                    </a:ext>
                  </a:extLst>
                </p:cNvPr>
                <p:cNvCxnSpPr/>
                <p:nvPr/>
              </p:nvCxnSpPr>
              <p:spPr>
                <a:xfrm flipH="1">
                  <a:off x="2987670" y="2565080"/>
                  <a:ext cx="74762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99" name="Gruppo 8">
                <a:extLst>
                  <a:ext uri="{FF2B5EF4-FFF2-40B4-BE49-F238E27FC236}">
                    <a16:creationId xmlns:a16="http://schemas.microsoft.com/office/drawing/2014/main" id="{0F015A5F-DCB6-4816-9580-B86947CE5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175" y="2808288"/>
                <a:ext cx="1233488" cy="636587"/>
                <a:chOff x="3059832" y="2204864"/>
                <a:chExt cx="1232520" cy="637039"/>
              </a:xfrm>
            </p:grpSpPr>
            <p:sp>
              <p:nvSpPr>
                <p:cNvPr id="37907" name="CasellaDiTesto 6">
                  <a:extLst>
                    <a:ext uri="{FF2B5EF4-FFF2-40B4-BE49-F238E27FC236}">
                      <a16:creationId xmlns:a16="http://schemas.microsoft.com/office/drawing/2014/main" id="{2A3D61F9-77A4-4344-87B9-B4DEF2A21C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K1</a:t>
                  </a:r>
                </a:p>
              </p:txBody>
            </p:sp>
            <p:sp>
              <p:nvSpPr>
                <p:cNvPr id="37908" name="CasellaDiTesto 7">
                  <a:extLst>
                    <a:ext uri="{FF2B5EF4-FFF2-40B4-BE49-F238E27FC236}">
                      <a16:creationId xmlns:a16="http://schemas.microsoft.com/office/drawing/2014/main" id="{5A854471-913E-40EF-973E-E5025F55CA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K-1</a:t>
                  </a:r>
                </a:p>
              </p:txBody>
            </p:sp>
            <p:sp>
              <p:nvSpPr>
                <p:cNvPr id="37909" name="CasellaDiTesto 13">
                  <a:extLst>
                    <a:ext uri="{FF2B5EF4-FFF2-40B4-BE49-F238E27FC236}">
                      <a16:creationId xmlns:a16="http://schemas.microsoft.com/office/drawing/2014/main" id="{36B7CA10-5BD3-4623-9797-41047F1DE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2232" y="23572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200"/>
                </a:p>
              </p:txBody>
            </p:sp>
          </p:grpSp>
          <p:grpSp>
            <p:nvGrpSpPr>
              <p:cNvPr id="37900" name="Gruppo 10">
                <a:extLst>
                  <a:ext uri="{FF2B5EF4-FFF2-40B4-BE49-F238E27FC236}">
                    <a16:creationId xmlns:a16="http://schemas.microsoft.com/office/drawing/2014/main" id="{46A5AF85-D0F0-4488-85ED-3774F9F7C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455988"/>
                <a:ext cx="1079500" cy="636587"/>
                <a:chOff x="3059832" y="2204864"/>
                <a:chExt cx="1080120" cy="637039"/>
              </a:xfrm>
            </p:grpSpPr>
            <p:sp>
              <p:nvSpPr>
                <p:cNvPr id="37905" name="CasellaDiTesto 11">
                  <a:extLst>
                    <a:ext uri="{FF2B5EF4-FFF2-40B4-BE49-F238E27FC236}">
                      <a16:creationId xmlns:a16="http://schemas.microsoft.com/office/drawing/2014/main" id="{74A2CA06-0190-4C2E-9C26-8B301DE386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K2</a:t>
                  </a:r>
                </a:p>
              </p:txBody>
            </p:sp>
            <p:sp>
              <p:nvSpPr>
                <p:cNvPr id="37906" name="CasellaDiTesto 12">
                  <a:extLst>
                    <a:ext uri="{FF2B5EF4-FFF2-40B4-BE49-F238E27FC236}">
                      <a16:creationId xmlns:a16="http://schemas.microsoft.com/office/drawing/2014/main" id="{C2698080-1CBC-4363-B5D5-9FEA3C8F39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K-2</a:t>
                  </a:r>
                </a:p>
              </p:txBody>
            </p:sp>
          </p:grpSp>
          <p:grpSp>
            <p:nvGrpSpPr>
              <p:cNvPr id="37901" name="Gruppo 15">
                <a:extLst>
                  <a:ext uri="{FF2B5EF4-FFF2-40B4-BE49-F238E27FC236}">
                    <a16:creationId xmlns:a16="http://schemas.microsoft.com/office/drawing/2014/main" id="{7F9A32F7-5EB1-4BB0-AFB6-C126FFD4B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213" y="3744913"/>
                <a:ext cx="720725" cy="71437"/>
                <a:chOff x="2987824" y="2492896"/>
                <a:chExt cx="720080" cy="72008"/>
              </a:xfrm>
            </p:grpSpPr>
            <p:cxnSp>
              <p:nvCxnSpPr>
                <p:cNvPr id="17" name="Connettore 2 16">
                  <a:extLst>
                    <a:ext uri="{FF2B5EF4-FFF2-40B4-BE49-F238E27FC236}">
                      <a16:creationId xmlns:a16="http://schemas.microsoft.com/office/drawing/2014/main" id="{65B965D7-C845-47DA-8ECC-1D14327CD9F9}"/>
                    </a:ext>
                  </a:extLst>
                </p:cNvPr>
                <p:cNvCxnSpPr/>
                <p:nvPr/>
              </p:nvCxnSpPr>
              <p:spPr>
                <a:xfrm>
                  <a:off x="2987227" y="2492964"/>
                  <a:ext cx="747683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ttore 2 17">
                  <a:extLst>
                    <a:ext uri="{FF2B5EF4-FFF2-40B4-BE49-F238E27FC236}">
                      <a16:creationId xmlns:a16="http://schemas.microsoft.com/office/drawing/2014/main" id="{4EE695C7-2C2E-4C12-A00D-7015D07E89E7}"/>
                    </a:ext>
                  </a:extLst>
                </p:cNvPr>
                <p:cNvCxnSpPr/>
                <p:nvPr/>
              </p:nvCxnSpPr>
              <p:spPr>
                <a:xfrm flipH="1">
                  <a:off x="2987227" y="2564957"/>
                  <a:ext cx="74768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902" name="CasellaDiTesto 19">
                <a:extLst>
                  <a:ext uri="{FF2B5EF4-FFF2-40B4-BE49-F238E27FC236}">
                    <a16:creationId xmlns:a16="http://schemas.microsoft.com/office/drawing/2014/main" id="{1EA1CEFB-6CA6-418A-A5AA-82E1826D6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845" y="3549650"/>
                <a:ext cx="179965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Comic Sans MS" panose="030F0702030302020204" pitchFamily="66" charset="0"/>
                  </a:rPr>
                  <a:t>E + P</a:t>
                </a:r>
              </a:p>
            </p:txBody>
          </p:sp>
        </p:grpSp>
      </p:grpSp>
      <p:sp>
        <p:nvSpPr>
          <p:cNvPr id="37891" name="CasellaDiTesto 20">
            <a:extLst>
              <a:ext uri="{FF2B5EF4-FFF2-40B4-BE49-F238E27FC236}">
                <a16:creationId xmlns:a16="http://schemas.microsoft.com/office/drawing/2014/main" id="{9D2BE340-C027-4D11-B94A-E6E22D61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008688"/>
            <a:ext cx="89646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La seconda reazione spesso è più lenta e quindi limita la velocità globale.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06472AE-9AEF-4315-9F35-DE41DCFA8EE9}"/>
              </a:ext>
            </a:extLst>
          </p:cNvPr>
          <p:cNvSpPr txBox="1">
            <a:spLocks noChangeArrowheads="1"/>
          </p:cNvSpPr>
          <p:nvPr/>
        </p:nvSpPr>
        <p:spPr>
          <a:xfrm>
            <a:off x="166688" y="3916363"/>
            <a:ext cx="8785225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it-IT" sz="23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La formazione del complesso enzima-substrato (ES) è la prima tappa nella catalisi enzimatica.</a:t>
            </a:r>
          </a:p>
        </p:txBody>
      </p:sp>
      <p:pic>
        <p:nvPicPr>
          <p:cNvPr id="37893" name="Immagine 1">
            <a:extLst>
              <a:ext uri="{FF2B5EF4-FFF2-40B4-BE49-F238E27FC236}">
                <a16:creationId xmlns:a16="http://schemas.microsoft.com/office/drawing/2014/main" id="{C77E1666-14A2-4BFB-BA81-37CC17BE0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1"/>
          <a:stretch>
            <a:fillRect/>
          </a:stretch>
        </p:blipFill>
        <p:spPr bwMode="auto">
          <a:xfrm>
            <a:off x="4932363" y="44450"/>
            <a:ext cx="42037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magine 21">
            <a:extLst>
              <a:ext uri="{FF2B5EF4-FFF2-40B4-BE49-F238E27FC236}">
                <a16:creationId xmlns:a16="http://schemas.microsoft.com/office/drawing/2014/main" id="{B2E16E89-DC93-4867-9E13-04503AD93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4943476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ttangolo 1">
            <a:extLst>
              <a:ext uri="{FF2B5EF4-FFF2-40B4-BE49-F238E27FC236}">
                <a16:creationId xmlns:a16="http://schemas.microsoft.com/office/drawing/2014/main" id="{D5321A1E-817F-4120-A85B-AE387BBA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5051425"/>
            <a:ext cx="88312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0066"/>
                </a:solidFill>
                <a:latin typeface="Comic Sans MS" panose="030F0702030302020204" pitchFamily="66" charset="0"/>
              </a:rPr>
              <a:t>ES è un intermedio di reazione che permette di fare avvenire una specifica reazione catalizzata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sellaDiTesto 20">
            <a:extLst>
              <a:ext uri="{FF2B5EF4-FFF2-40B4-BE49-F238E27FC236}">
                <a16:creationId xmlns:a16="http://schemas.microsoft.com/office/drawing/2014/main" id="{8171171F-9A94-47A8-82B2-C566C0DF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15888"/>
            <a:ext cx="8964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In qualsiasi istante, l’enzima è presente nella forma libera e in quella combinata. Se la [S] è bassa, l’enzima sarà per lo più nella forma libera; via via che la [S] tende ad aumentare viene favorita la formazione di 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Le proporzioni si modificano nel tempo.</a:t>
            </a:r>
          </a:p>
        </p:txBody>
      </p:sp>
      <p:grpSp>
        <p:nvGrpSpPr>
          <p:cNvPr id="38915" name="Gruppo 2">
            <a:extLst>
              <a:ext uri="{FF2B5EF4-FFF2-40B4-BE49-F238E27FC236}">
                <a16:creationId xmlns:a16="http://schemas.microsoft.com/office/drawing/2014/main" id="{57EC8F79-2DBF-4522-BE92-9096F75004D7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866900"/>
            <a:ext cx="5334000" cy="5434013"/>
            <a:chOff x="1979613" y="1308100"/>
            <a:chExt cx="5334000" cy="5434013"/>
          </a:xfrm>
        </p:grpSpPr>
        <p:pic>
          <p:nvPicPr>
            <p:cNvPr id="38916" name="Picture 21">
              <a:extLst>
                <a:ext uri="{FF2B5EF4-FFF2-40B4-BE49-F238E27FC236}">
                  <a16:creationId xmlns:a16="http://schemas.microsoft.com/office/drawing/2014/main" id="{00846E4D-FBC1-40CB-93E7-925D7BD2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848"/>
            <a:stretch>
              <a:fillRect/>
            </a:stretch>
          </p:blipFill>
          <p:spPr bwMode="auto">
            <a:xfrm>
              <a:off x="1979613" y="1308100"/>
              <a:ext cx="5334000" cy="543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F83436E-B59A-40EC-8BFB-7D9D37794E1E}"/>
                </a:ext>
              </a:extLst>
            </p:cNvPr>
            <p:cNvSpPr/>
            <p:nvPr/>
          </p:nvSpPr>
          <p:spPr>
            <a:xfrm>
              <a:off x="6588125" y="3933825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C46A2C44-6043-49ED-BDD7-8104E692D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9200"/>
            <a:ext cx="76327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>
            <a:extLst>
              <a:ext uri="{FF2B5EF4-FFF2-40B4-BE49-F238E27FC236}">
                <a16:creationId xmlns:a16="http://schemas.microsoft.com/office/drawing/2014/main" id="{2B08D482-A434-4E47-A6E4-7197BD6F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579563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27F2ED58-F490-4761-80A6-BA23DF96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667125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9500D8F7-7189-46BF-AA88-8118C127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027488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2" name="Rectangle 8">
            <a:extLst>
              <a:ext uri="{FF2B5EF4-FFF2-40B4-BE49-F238E27FC236}">
                <a16:creationId xmlns:a16="http://schemas.microsoft.com/office/drawing/2014/main" id="{57C9B192-97FB-48CD-BD9C-251376EB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7150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3" name="Rectangle 9">
            <a:extLst>
              <a:ext uri="{FF2B5EF4-FFF2-40B4-BE49-F238E27FC236}">
                <a16:creationId xmlns:a16="http://schemas.microsoft.com/office/drawing/2014/main" id="{F7D60951-68D2-4564-A699-1E6F0A97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611813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4" name="Rectangle 10">
            <a:extLst>
              <a:ext uri="{FF2B5EF4-FFF2-40B4-BE49-F238E27FC236}">
                <a16:creationId xmlns:a16="http://schemas.microsoft.com/office/drawing/2014/main" id="{FF6A2A1F-0EEC-4AE8-AA1E-79EB1A8A5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956050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5" name="Rectangle 11">
            <a:extLst>
              <a:ext uri="{FF2B5EF4-FFF2-40B4-BE49-F238E27FC236}">
                <a16:creationId xmlns:a16="http://schemas.microsoft.com/office/drawing/2014/main" id="{60CA0F54-A321-4E94-89C9-5F6E2A90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883025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6" name="Text Box 12">
            <a:extLst>
              <a:ext uri="{FF2B5EF4-FFF2-40B4-BE49-F238E27FC236}">
                <a16:creationId xmlns:a16="http://schemas.microsoft.com/office/drawing/2014/main" id="{91BB4664-F374-4B45-AE8A-85C01079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290638"/>
            <a:ext cx="5543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300" b="1">
                <a:solidFill>
                  <a:srgbClr val="FF0066"/>
                </a:solidFill>
                <a:latin typeface="Comic Sans MS" panose="030F0702030302020204" pitchFamily="66" charset="0"/>
              </a:rPr>
              <a:t>velocità iniziale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 di una reazione aumenta quasi linearmente all'aumentare della concentrazione di substrato. </a:t>
            </a:r>
            <a:endParaRPr lang="en-US" altLang="it-IT" sz="23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7" name="Text Box 13">
            <a:extLst>
              <a:ext uri="{FF2B5EF4-FFF2-40B4-BE49-F238E27FC236}">
                <a16:creationId xmlns:a16="http://schemas.microsoft.com/office/drawing/2014/main" id="{B3DF2B0E-B9C5-4DF8-B2EF-2703495F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451225"/>
            <a:ext cx="50403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velocità è direttamente proporzionale alla concentrazione del substrato.</a:t>
            </a:r>
          </a:p>
        </p:txBody>
      </p:sp>
      <p:sp>
        <p:nvSpPr>
          <p:cNvPr id="39948" name="Rectangle 14">
            <a:extLst>
              <a:ext uri="{FF2B5EF4-FFF2-40B4-BE49-F238E27FC236}">
                <a16:creationId xmlns:a16="http://schemas.microsoft.com/office/drawing/2014/main" id="{94026950-700D-43BB-9DEB-5047ED1A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946400"/>
            <a:ext cx="1296988" cy="2592388"/>
          </a:xfrm>
          <a:prstGeom prst="rect">
            <a:avLst/>
          </a:prstGeom>
          <a:solidFill>
            <a:srgbClr val="FFFF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9" name="Text Box 15">
            <a:extLst>
              <a:ext uri="{FF2B5EF4-FFF2-40B4-BE49-F238E27FC236}">
                <a16:creationId xmlns:a16="http://schemas.microsoft.com/office/drawing/2014/main" id="{42305CDB-9477-463B-B6A2-29342DFD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375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39950" name="Text Box 16">
            <a:extLst>
              <a:ext uri="{FF2B5EF4-FFF2-40B4-BE49-F238E27FC236}">
                <a16:creationId xmlns:a16="http://schemas.microsoft.com/office/drawing/2014/main" id="{58949E02-1A23-442D-891C-88E33D84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0194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Vo</a:t>
            </a:r>
          </a:p>
        </p:txBody>
      </p:sp>
      <p:sp>
        <p:nvSpPr>
          <p:cNvPr id="39951" name="Text Box 17">
            <a:extLst>
              <a:ext uri="{FF2B5EF4-FFF2-40B4-BE49-F238E27FC236}">
                <a16:creationId xmlns:a16="http://schemas.microsoft.com/office/drawing/2014/main" id="{19EE7F4A-403F-4B3C-8989-87C96FA6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260350"/>
            <a:ext cx="4897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80E9588E-A487-4623-9B4D-F80595016AE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632700" cy="5233988"/>
          </a:xfrm>
          <a:noFill/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027923E6-70C6-4296-8844-86438A6A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57338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A3F0E16-096B-4574-AD87-3A21D8B9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6A01037-E8D5-4C8C-B450-0188CA2D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005263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8008CA0-1310-4CA2-A31B-B2DE7374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3844925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6AF6718A-3347-414A-A11E-A6926209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589588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5B04B1A2-CBF2-4FE2-91EF-AC0086D7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933825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4C53AB4A-34DC-4CB7-A1F2-C9307829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60800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9E323B79-D9D4-40A8-ACCC-7A68BBE38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1268413"/>
            <a:ext cx="46085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proporzionalità fra V e </a:t>
            </a:r>
            <a:r>
              <a:rPr lang="en-GB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[S] 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progressivamente diminuisce.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F83793DD-FC12-4CCA-B16A-81C1D838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4176712" cy="3311525"/>
          </a:xfrm>
          <a:prstGeom prst="rect">
            <a:avLst/>
          </a:prstGeom>
          <a:solidFill>
            <a:srgbClr val="FFFF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89E8DCCA-59C7-4CA3-921D-C32706ADE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3141663"/>
            <a:ext cx="345757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La velocità diventa indipendente dalla [S]</a:t>
            </a:r>
            <a:endParaRPr lang="en-US" altLang="it-IT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997" name="Group 13">
            <a:extLst>
              <a:ext uri="{FF2B5EF4-FFF2-40B4-BE49-F238E27FC236}">
                <a16:creationId xmlns:a16="http://schemas.microsoft.com/office/drawing/2014/main" id="{870B1C60-867D-4C02-AEDF-D83CF87864A0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157413"/>
            <a:ext cx="6500813" cy="457200"/>
            <a:chOff x="690" y="1359"/>
            <a:chExt cx="4095" cy="288"/>
          </a:xfrm>
        </p:grpSpPr>
        <p:sp>
          <p:nvSpPr>
            <p:cNvPr id="42001" name="Line 14">
              <a:extLst>
                <a:ext uri="{FF2B5EF4-FFF2-40B4-BE49-F238E27FC236}">
                  <a16:creationId xmlns:a16="http://schemas.microsoft.com/office/drawing/2014/main" id="{AB4AA6F8-43E6-4F50-A4A3-C97D3CBA6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2" y="1525"/>
              <a:ext cx="3493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02" name="Text Box 15">
              <a:extLst>
                <a:ext uri="{FF2B5EF4-FFF2-40B4-BE49-F238E27FC236}">
                  <a16:creationId xmlns:a16="http://schemas.microsoft.com/office/drawing/2014/main" id="{FDA84F24-9E45-4D6C-BEF7-CD1E9EEFD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359"/>
              <a:ext cx="4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Unicode MS" pitchFamily="34" charset="-128"/>
                </a:rPr>
                <a:t>V</a:t>
              </a:r>
              <a:r>
                <a:rPr lang="it-IT" altLang="it-IT" sz="2400" b="1" baseline="-25000">
                  <a:latin typeface="Arial Unicode MS" pitchFamily="34" charset="-128"/>
                </a:rPr>
                <a:t>max</a:t>
              </a:r>
            </a:p>
          </p:txBody>
        </p:sp>
      </p:grpSp>
      <p:sp>
        <p:nvSpPr>
          <p:cNvPr id="41998" name="Text Box 16">
            <a:extLst>
              <a:ext uri="{FF2B5EF4-FFF2-40B4-BE49-F238E27FC236}">
                <a16:creationId xmlns:a16="http://schemas.microsoft.com/office/drawing/2014/main" id="{9E2060DA-0931-46CD-B30E-60AA6E49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8515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41999" name="Text Box 17">
            <a:extLst>
              <a:ext uri="{FF2B5EF4-FFF2-40B4-BE49-F238E27FC236}">
                <a16:creationId xmlns:a16="http://schemas.microsoft.com/office/drawing/2014/main" id="{B1FFD355-9EFF-43E9-A055-ADA92A03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99720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</a:t>
            </a:r>
          </a:p>
        </p:txBody>
      </p:sp>
      <p:sp>
        <p:nvSpPr>
          <p:cNvPr id="42000" name="Text Box 18">
            <a:extLst>
              <a:ext uri="{FF2B5EF4-FFF2-40B4-BE49-F238E27FC236}">
                <a16:creationId xmlns:a16="http://schemas.microsoft.com/office/drawing/2014/main" id="{CC6D825F-CA2F-46F0-897B-FA07FD3B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88913"/>
            <a:ext cx="504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2C1365-F9C3-4AF6-995B-81A3F496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3716338"/>
            <a:ext cx="287338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3B727F1-4C17-4E81-B5E2-9B43AB67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4">
            <a:extLst>
              <a:ext uri="{FF2B5EF4-FFF2-40B4-BE49-F238E27FC236}">
                <a16:creationId xmlns:a16="http://schemas.microsoft.com/office/drawing/2014/main" id="{9C112B87-CCCB-47FE-9213-30F1C06ABEC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49275"/>
            <a:ext cx="8137525" cy="5688013"/>
            <a:chOff x="1156" y="1359"/>
            <a:chExt cx="3311" cy="2207"/>
          </a:xfrm>
        </p:grpSpPr>
        <p:grpSp>
          <p:nvGrpSpPr>
            <p:cNvPr id="44037" name="Group 5">
              <a:extLst>
                <a:ext uri="{FF2B5EF4-FFF2-40B4-BE49-F238E27FC236}">
                  <a16:creationId xmlns:a16="http://schemas.microsoft.com/office/drawing/2014/main" id="{7290BC67-12FE-4FE0-B0DC-BEB0A595C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4039" name="Picture 6" descr="Saturation kinetics.">
                <a:extLst>
                  <a:ext uri="{FF2B5EF4-FFF2-40B4-BE49-F238E27FC236}">
                    <a16:creationId xmlns:a16="http://schemas.microsoft.com/office/drawing/2014/main" id="{F60F49CB-14B3-4334-8107-83A479584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0" name="Rectangle 7">
                <a:extLst>
                  <a:ext uri="{FF2B5EF4-FFF2-40B4-BE49-F238E27FC236}">
                    <a16:creationId xmlns:a16="http://schemas.microsoft.com/office/drawing/2014/main" id="{A043C017-F096-4808-B140-A3AE3E38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4038" name="Picture 8">
              <a:extLst>
                <a:ext uri="{FF2B5EF4-FFF2-40B4-BE49-F238E27FC236}">
                  <a16:creationId xmlns:a16="http://schemas.microsoft.com/office/drawing/2014/main" id="{23FE9001-E571-4030-9EDD-8DD947747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contenuto 1">
            <a:extLst>
              <a:ext uri="{FF2B5EF4-FFF2-40B4-BE49-F238E27FC236}">
                <a16:creationId xmlns:a16="http://schemas.microsoft.com/office/drawing/2014/main" id="{9DDF3144-9132-47CA-8436-9E27625311D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68313" y="214313"/>
            <a:ext cx="8277225" cy="2747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La velocità iniziale massima della reazione (</a:t>
            </a:r>
            <a:r>
              <a:rPr lang="it-IT" altLang="it-IT" sz="2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) si osserva quando tutto l’enzima è presente sotto forma di complesso ES.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altLang="it-IT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Questa condizione esiste solo quando [S] è elevata. L’effetto </a:t>
            </a:r>
            <a:r>
              <a:rPr lang="it-IT" altLang="it-IT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saturante 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del substrato è responsabile dell’appiattimento della curva. </a:t>
            </a:r>
          </a:p>
        </p:txBody>
      </p:sp>
      <p:grpSp>
        <p:nvGrpSpPr>
          <p:cNvPr id="45059" name="Group 4">
            <a:extLst>
              <a:ext uri="{FF2B5EF4-FFF2-40B4-BE49-F238E27FC236}">
                <a16:creationId xmlns:a16="http://schemas.microsoft.com/office/drawing/2014/main" id="{838FFC36-4123-4458-8313-8C62A96ECAFC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500438"/>
            <a:ext cx="4894263" cy="3097212"/>
            <a:chOff x="1156" y="1359"/>
            <a:chExt cx="3311" cy="2207"/>
          </a:xfrm>
        </p:grpSpPr>
        <p:grpSp>
          <p:nvGrpSpPr>
            <p:cNvPr id="45061" name="Group 5">
              <a:extLst>
                <a:ext uri="{FF2B5EF4-FFF2-40B4-BE49-F238E27FC236}">
                  <a16:creationId xmlns:a16="http://schemas.microsoft.com/office/drawing/2014/main" id="{A2C3DAA7-FFF9-436A-B2B3-81B7F8D2D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5063" name="Picture 6" descr="Saturation kinetics.">
                <a:extLst>
                  <a:ext uri="{FF2B5EF4-FFF2-40B4-BE49-F238E27FC236}">
                    <a16:creationId xmlns:a16="http://schemas.microsoft.com/office/drawing/2014/main" id="{A8DF8897-7FD2-4958-BD1C-BFC806EB8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4" name="Rectangle 7">
                <a:extLst>
                  <a:ext uri="{FF2B5EF4-FFF2-40B4-BE49-F238E27FC236}">
                    <a16:creationId xmlns:a16="http://schemas.microsoft.com/office/drawing/2014/main" id="{696A57FD-011B-4849-8BC0-6B2289F9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5062" name="Picture 8">
              <a:extLst>
                <a:ext uri="{FF2B5EF4-FFF2-40B4-BE49-F238E27FC236}">
                  <a16:creationId xmlns:a16="http://schemas.microsoft.com/office/drawing/2014/main" id="{ACD6C946-610D-4B97-9148-690676FD4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Oval 9">
            <a:extLst>
              <a:ext uri="{FF2B5EF4-FFF2-40B4-BE49-F238E27FC236}">
                <a16:creationId xmlns:a16="http://schemas.microsoft.com/office/drawing/2014/main" id="{F9810A02-FFEE-4F44-A59D-223DC3B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3805238"/>
            <a:ext cx="1295400" cy="1368425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8959</TotalTime>
  <Words>2313</Words>
  <Application>Microsoft Office PowerPoint</Application>
  <PresentationFormat>Presentazione su schermo (4:3)</PresentationFormat>
  <Paragraphs>383</Paragraphs>
  <Slides>35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35</vt:i4>
      </vt:variant>
    </vt:vector>
  </HeadingPairs>
  <TitlesOfParts>
    <vt:vector size="49" baseType="lpstr">
      <vt:lpstr>Arial</vt:lpstr>
      <vt:lpstr>Arial Unicode MS</vt:lpstr>
      <vt:lpstr>Cambria Math</vt:lpstr>
      <vt:lpstr>Comic Sans MS</vt:lpstr>
      <vt:lpstr>Courier New</vt:lpstr>
      <vt:lpstr>Mistral</vt:lpstr>
      <vt:lpstr>Symbol</vt:lpstr>
      <vt:lpstr>Times New Roman</vt:lpstr>
      <vt:lpstr>Verdana</vt:lpstr>
      <vt:lpstr>Wingdings</vt:lpstr>
      <vt:lpstr>Struttura predefinita</vt:lpstr>
      <vt:lpstr>Fotografia Photo Editor</vt:lpstr>
      <vt:lpstr>Equation</vt:lpstr>
      <vt:lpstr>ISIS/Draw Sketch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KM e Vmax sono importanti caratteristiche degli enzimi </vt:lpstr>
      <vt:lpstr>Presentazione standard di PowerPoint</vt:lpstr>
      <vt:lpstr>Il rapporto kcat/KM è una misura dell’efficienza catalitica</vt:lpstr>
      <vt:lpstr>Presentazione standard di PowerPoint</vt:lpstr>
      <vt:lpstr>Presentazione standard di PowerPoint</vt:lpstr>
      <vt:lpstr>Calcolo dei parametri cinetici Vmax e Km</vt:lpstr>
      <vt:lpstr>Presentazione standard di PowerPoint</vt:lpstr>
      <vt:lpstr>Presentazione standard di PowerPoint</vt:lpstr>
      <vt:lpstr>Presentazione standard di PowerPoint</vt:lpstr>
      <vt:lpstr>UNITÀ DI MISURA</vt:lpstr>
      <vt:lpstr>Presentazione standard di PowerPoint</vt:lpstr>
      <vt:lpstr>Presentazione standard di PowerPoint</vt:lpstr>
      <vt:lpstr>Fattori che influenzano la velocità di reazione</vt:lpstr>
      <vt:lpstr>Temperatura</vt:lpstr>
      <vt:lpstr>pH</vt:lpstr>
      <vt:lpstr>Presentazione standard di PowerPoint</vt:lpstr>
      <vt:lpstr>Inibitori competitivi</vt:lpstr>
      <vt:lpstr>Presentazione standard di PowerPoint</vt:lpstr>
      <vt:lpstr>Inibitori non competitivi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MARDIROSSIAN MARIO [CS2400214]</cp:lastModifiedBy>
  <cp:revision>163</cp:revision>
  <dcterms:created xsi:type="dcterms:W3CDTF">2001-03-28T15:27:57Z</dcterms:created>
  <dcterms:modified xsi:type="dcterms:W3CDTF">2023-03-22T21:45:42Z</dcterms:modified>
</cp:coreProperties>
</file>