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4" r:id="rId1"/>
  </p:sldMasterIdLst>
  <p:sldIdLst>
    <p:sldId id="256" r:id="rId2"/>
    <p:sldId id="257" r:id="rId3"/>
    <p:sldId id="311" r:id="rId4"/>
    <p:sldId id="302" r:id="rId5"/>
    <p:sldId id="312" r:id="rId6"/>
    <p:sldId id="313" r:id="rId7"/>
    <p:sldId id="314" r:id="rId8"/>
    <p:sldId id="328" r:id="rId9"/>
    <p:sldId id="322" r:id="rId10"/>
    <p:sldId id="323" r:id="rId11"/>
    <p:sldId id="319" r:id="rId12"/>
    <p:sldId id="320" r:id="rId13"/>
    <p:sldId id="321" r:id="rId14"/>
    <p:sldId id="316" r:id="rId15"/>
    <p:sldId id="315" r:id="rId16"/>
    <p:sldId id="318" r:id="rId17"/>
    <p:sldId id="264" r:id="rId18"/>
    <p:sldId id="326" r:id="rId19"/>
    <p:sldId id="327" r:id="rId20"/>
    <p:sldId id="28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1"/>
    <p:restoredTop sz="95921"/>
  </p:normalViewPr>
  <p:slideViewPr>
    <p:cSldViewPr snapToGrid="0">
      <p:cViewPr varScale="1">
        <p:scale>
          <a:sx n="109" d="100"/>
          <a:sy n="109" d="100"/>
        </p:scale>
        <p:origin x="4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F7AFFB9B-9FB8-469E-96F9-4D32314110B6}" type="datetimeFigureOut">
              <a:rPr lang="en-US" smtClean="0"/>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45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422658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4001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9717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endParaRPr lang="it-IT" sz="1800" b="0" strike="noStrike" spc="-1">
              <a:solidFill>
                <a:srgbClr val="000000"/>
              </a:solidFill>
              <a:latin typeface="Arial"/>
            </a:endParaRPr>
          </a:p>
        </p:txBody>
      </p:sp>
      <p:sp>
        <p:nvSpPr>
          <p:cNvPr id="43" name="PlaceHolder 2"/>
          <p:cNvSpPr>
            <a:spLocks noGrp="1"/>
          </p:cNvSpPr>
          <p:nvPr>
            <p:ph type="subTitle"/>
          </p:nvPr>
        </p:nvSpPr>
        <p:spPr>
          <a:xfrm>
            <a:off x="609600" y="1604520"/>
            <a:ext cx="10972320" cy="397728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Tree>
    <p:extLst>
      <p:ext uri="{BB962C8B-B14F-4D97-AF65-F5344CB8AC3E}">
        <p14:creationId xmlns:p14="http://schemas.microsoft.com/office/powerpoint/2010/main" val="179762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9157F52F-8B28-0948-ACED-B4CC509B2757}" type="datetimeFigureOut">
              <a:rPr lang="it-IT" smtClean="0"/>
              <a:t>27/03/23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A16537B-406E-AA45-AB6E-8155A7E54D71}" type="slidenum">
              <a:rPr lang="it-IT" smtClean="0"/>
              <a:t>‹N›</a:t>
            </a:fld>
            <a:endParaRPr lang="it-IT"/>
          </a:p>
        </p:txBody>
      </p:sp>
    </p:spTree>
    <p:extLst>
      <p:ext uri="{BB962C8B-B14F-4D97-AF65-F5344CB8AC3E}">
        <p14:creationId xmlns:p14="http://schemas.microsoft.com/office/powerpoint/2010/main" val="22544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445579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F7F47CF-67C9-420C-80A5-E2069FF0C2DF}" type="datetimeFigureOut">
              <a:rPr lang="en-US" smtClean="0"/>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06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3/27/23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10861952"/>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89320"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3/27/23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26463858"/>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3/27/23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4930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3/27/23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6579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35BB1C6-BF8F-4481-8AB2-603A1C8A906A}" type="datetimeFigureOut">
              <a:rPr lang="en-US" smtClean="0"/>
              <a:t>3/27/23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12518482"/>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2EF78E3-FDA3-4D28-AAA2-0B81F349A39D}" type="datetimeFigureOut">
              <a:rPr lang="en-US" smtClean="0"/>
              <a:t>3/27/23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40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35BB1C6-BF8F-4481-8AB2-603A1C8A906A}" type="datetimeFigureOut">
              <a:rPr lang="en-US" smtClean="0"/>
              <a:t>3/27/23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4548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fJTt45G7MVM?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0AF209-4E98-3D20-F018-817B5E25CCEE}"/>
              </a:ext>
            </a:extLst>
          </p:cNvPr>
          <p:cNvSpPr>
            <a:spLocks noGrp="1"/>
          </p:cNvSpPr>
          <p:nvPr>
            <p:ph type="ctrTitle"/>
          </p:nvPr>
        </p:nvSpPr>
        <p:spPr>
          <a:xfrm>
            <a:off x="1876423" y="2181722"/>
            <a:ext cx="8791575" cy="2387600"/>
          </a:xfrm>
        </p:spPr>
        <p:txBody>
          <a:bodyPr>
            <a:normAutofit/>
          </a:bodyPr>
          <a:lstStyle/>
          <a:p>
            <a:r>
              <a:rPr lang="it-IT" dirty="0">
                <a:solidFill>
                  <a:schemeClr val="tx1"/>
                </a:solidFill>
              </a:rPr>
              <a:t>Sociologia dell’innovazione</a:t>
            </a:r>
            <a:br>
              <a:rPr lang="it-IT" dirty="0">
                <a:solidFill>
                  <a:schemeClr val="tx1"/>
                </a:solidFill>
              </a:rPr>
            </a:br>
            <a:r>
              <a:rPr lang="it-IT" sz="3300" dirty="0" err="1">
                <a:solidFill>
                  <a:schemeClr val="tx1"/>
                </a:solidFill>
              </a:rPr>
              <a:t>lEZIONE</a:t>
            </a:r>
            <a:r>
              <a:rPr lang="it-IT" sz="3300" dirty="0">
                <a:solidFill>
                  <a:schemeClr val="tx1"/>
                </a:solidFill>
              </a:rPr>
              <a:t> 5. salute e medicina</a:t>
            </a:r>
            <a:endParaRPr lang="it-IT" dirty="0">
              <a:solidFill>
                <a:schemeClr val="tx1"/>
              </a:solidFill>
            </a:endParaRPr>
          </a:p>
        </p:txBody>
      </p:sp>
      <p:sp>
        <p:nvSpPr>
          <p:cNvPr id="3" name="Sottotitolo 2">
            <a:extLst>
              <a:ext uri="{FF2B5EF4-FFF2-40B4-BE49-F238E27FC236}">
                <a16:creationId xmlns:a16="http://schemas.microsoft.com/office/drawing/2014/main" id="{A83A997F-DB65-A81B-C905-740A842B3E9A}"/>
              </a:ext>
            </a:extLst>
          </p:cNvPr>
          <p:cNvSpPr>
            <a:spLocks noGrp="1"/>
          </p:cNvSpPr>
          <p:nvPr>
            <p:ph type="subTitle" idx="1"/>
          </p:nvPr>
        </p:nvSpPr>
        <p:spPr>
          <a:xfrm>
            <a:off x="1976783" y="4482985"/>
            <a:ext cx="8791575" cy="1655762"/>
          </a:xfrm>
        </p:spPr>
        <p:txBody>
          <a:bodyPr/>
          <a:lstStyle/>
          <a:p>
            <a:endParaRPr lang="it-IT" dirty="0"/>
          </a:p>
          <a:p>
            <a:r>
              <a:rPr lang="it-IT" dirty="0"/>
              <a:t>LAUREA DI SCIENZE POLITICHE E DELL’AMMINISTRAZIONE </a:t>
            </a:r>
          </a:p>
          <a:p>
            <a:r>
              <a:rPr lang="it-IT" dirty="0"/>
              <a:t>Francesco Miele </a:t>
            </a:r>
          </a:p>
          <a:p>
            <a:endParaRPr lang="it-IT" dirty="0"/>
          </a:p>
        </p:txBody>
      </p:sp>
      <p:pic>
        <p:nvPicPr>
          <p:cNvPr id="1026" name="Picture 2">
            <a:extLst>
              <a:ext uri="{FF2B5EF4-FFF2-40B4-BE49-F238E27FC236}">
                <a16:creationId xmlns:a16="http://schemas.microsoft.com/office/drawing/2014/main" id="{0CF45F16-6152-33EC-5B51-C98CA9A62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910" y="5107258"/>
            <a:ext cx="2976755" cy="119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57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2A556-49B4-1E4B-F698-BB380AE16935}"/>
              </a:ext>
            </a:extLst>
          </p:cNvPr>
          <p:cNvSpPr>
            <a:spLocks noGrp="1"/>
          </p:cNvSpPr>
          <p:nvPr>
            <p:ph type="title"/>
          </p:nvPr>
        </p:nvSpPr>
        <p:spPr/>
        <p:txBody>
          <a:bodyPr/>
          <a:lstStyle/>
          <a:p>
            <a:r>
              <a:rPr lang="it-IT" dirty="0"/>
              <a:t>TECNOSCIENZA E </a:t>
            </a:r>
            <a:r>
              <a:rPr lang="it-IT" i="1" dirty="0"/>
              <a:t>ENHANCEMENT/2</a:t>
            </a:r>
          </a:p>
        </p:txBody>
      </p:sp>
      <p:pic>
        <p:nvPicPr>
          <p:cNvPr id="5" name="Elementi multimediali online 4">
            <a:hlinkClick r:id="" action="ppaction://media"/>
            <a:extLst>
              <a:ext uri="{FF2B5EF4-FFF2-40B4-BE49-F238E27FC236}">
                <a16:creationId xmlns:a16="http://schemas.microsoft.com/office/drawing/2014/main" id="{D3DE00B9-1076-4114-A428-88B4626FB54C}"/>
              </a:ext>
            </a:extLst>
          </p:cNvPr>
          <p:cNvPicPr>
            <a:picLocks noGrp="1" noRot="1" noChangeAspect="1"/>
          </p:cNvPicPr>
          <p:nvPr>
            <p:ph sz="half" idx="1"/>
            <a:videoFile r:link="rId1"/>
          </p:nvPr>
        </p:nvPicPr>
        <p:blipFill>
          <a:blip r:embed="rId3"/>
          <a:stretch>
            <a:fillRect/>
          </a:stretch>
        </p:blipFill>
        <p:spPr>
          <a:xfrm>
            <a:off x="1548045" y="2084832"/>
            <a:ext cx="7584803" cy="3945403"/>
          </a:xfrm>
          <a:prstGeom prst="rect">
            <a:avLst/>
          </a:prstGeom>
        </p:spPr>
      </p:pic>
    </p:spTree>
    <p:extLst>
      <p:ext uri="{BB962C8B-B14F-4D97-AF65-F5344CB8AC3E}">
        <p14:creationId xmlns:p14="http://schemas.microsoft.com/office/powerpoint/2010/main" val="306906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2A556-49B4-1E4B-F698-BB380AE16935}"/>
              </a:ext>
            </a:extLst>
          </p:cNvPr>
          <p:cNvSpPr>
            <a:spLocks noGrp="1"/>
          </p:cNvSpPr>
          <p:nvPr>
            <p:ph type="title"/>
          </p:nvPr>
        </p:nvSpPr>
        <p:spPr/>
        <p:txBody>
          <a:bodyPr/>
          <a:lstStyle/>
          <a:p>
            <a:r>
              <a:rPr lang="it-IT" dirty="0"/>
              <a:t>MEDIA E LEGITTIMAZIONE DELLA BIOMEDICINA/1</a:t>
            </a:r>
          </a:p>
        </p:txBody>
      </p:sp>
      <p:sp>
        <p:nvSpPr>
          <p:cNvPr id="9" name="Segnaposto contenuto 2">
            <a:extLst>
              <a:ext uri="{FF2B5EF4-FFF2-40B4-BE49-F238E27FC236}">
                <a16:creationId xmlns:a16="http://schemas.microsoft.com/office/drawing/2014/main" id="{92D1E79F-695C-2A69-EFB6-BD72C87F9512}"/>
              </a:ext>
            </a:extLst>
          </p:cNvPr>
          <p:cNvSpPr>
            <a:spLocks noGrp="1"/>
          </p:cNvSpPr>
          <p:nvPr>
            <p:ph sz="half" idx="1"/>
          </p:nvPr>
        </p:nvSpPr>
        <p:spPr>
          <a:xfrm>
            <a:off x="1024128" y="1906859"/>
            <a:ext cx="5071872" cy="4402501"/>
          </a:xfrm>
          <a:ln>
            <a:solidFill>
              <a:srgbClr val="FF0000"/>
            </a:solidFill>
          </a:ln>
        </p:spPr>
        <p:txBody>
          <a:bodyPr>
            <a:normAutofit lnSpcReduction="10000"/>
          </a:bodyPr>
          <a:lstStyle/>
          <a:p>
            <a:pPr marL="0" indent="0">
              <a:buNone/>
            </a:pPr>
            <a:r>
              <a:rPr lang="it-IT" sz="2400" b="1" dirty="0"/>
              <a:t>Invecchiamento e biomedicina: il caso di «La Repubblica» (Miele, 2021)</a:t>
            </a:r>
          </a:p>
          <a:p>
            <a:pPr marL="0" indent="0">
              <a:buNone/>
            </a:pPr>
            <a:r>
              <a:rPr lang="it-IT" sz="2400" dirty="0"/>
              <a:t>Prendendo in considerazione il periodo tra il 1985 e il 2020, si vede come gli articoli di giornali tendono sempre più ad associare agli anziani tematiche legate al rischio di salute e interventi tecnoscientifici volti ad analizzarlo, ridurlo, gestirlo (es. analisi processi genetici legati all’invecchiamento, terapie mantenimento della memoria, medicinali per garantire l’attività sessuale).  </a:t>
            </a:r>
            <a:endParaRPr lang="it-IT" sz="2000" dirty="0"/>
          </a:p>
        </p:txBody>
      </p:sp>
      <p:pic>
        <p:nvPicPr>
          <p:cNvPr id="6" name="Immagine 5">
            <a:extLst>
              <a:ext uri="{FF2B5EF4-FFF2-40B4-BE49-F238E27FC236}">
                <a16:creationId xmlns:a16="http://schemas.microsoft.com/office/drawing/2014/main" id="{FF2E3950-28EE-5036-6881-F16C8CE18C5B}"/>
              </a:ext>
            </a:extLst>
          </p:cNvPr>
          <p:cNvPicPr>
            <a:picLocks noChangeAspect="1"/>
          </p:cNvPicPr>
          <p:nvPr/>
        </p:nvPicPr>
        <p:blipFill>
          <a:blip r:embed="rId2"/>
          <a:stretch>
            <a:fillRect/>
          </a:stretch>
        </p:blipFill>
        <p:spPr>
          <a:xfrm>
            <a:off x="6324711" y="2242225"/>
            <a:ext cx="5711363" cy="3909741"/>
          </a:xfrm>
          <a:prstGeom prst="rect">
            <a:avLst/>
          </a:prstGeom>
        </p:spPr>
      </p:pic>
    </p:spTree>
    <p:extLst>
      <p:ext uri="{BB962C8B-B14F-4D97-AF65-F5344CB8AC3E}">
        <p14:creationId xmlns:p14="http://schemas.microsoft.com/office/powerpoint/2010/main" val="204624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2A556-49B4-1E4B-F698-BB380AE16935}"/>
              </a:ext>
            </a:extLst>
          </p:cNvPr>
          <p:cNvSpPr>
            <a:spLocks noGrp="1"/>
          </p:cNvSpPr>
          <p:nvPr>
            <p:ph type="title"/>
          </p:nvPr>
        </p:nvSpPr>
        <p:spPr/>
        <p:txBody>
          <a:bodyPr/>
          <a:lstStyle/>
          <a:p>
            <a:r>
              <a:rPr lang="it-IT" dirty="0"/>
              <a:t>MEDIA E LEGITTIMAZIONE DELLA BIOMEDICINA/2</a:t>
            </a:r>
          </a:p>
        </p:txBody>
      </p:sp>
      <p:sp>
        <p:nvSpPr>
          <p:cNvPr id="9" name="Segnaposto contenuto 2">
            <a:extLst>
              <a:ext uri="{FF2B5EF4-FFF2-40B4-BE49-F238E27FC236}">
                <a16:creationId xmlns:a16="http://schemas.microsoft.com/office/drawing/2014/main" id="{92D1E79F-695C-2A69-EFB6-BD72C87F9512}"/>
              </a:ext>
            </a:extLst>
          </p:cNvPr>
          <p:cNvSpPr>
            <a:spLocks noGrp="1"/>
          </p:cNvSpPr>
          <p:nvPr>
            <p:ph sz="half" idx="1"/>
          </p:nvPr>
        </p:nvSpPr>
        <p:spPr>
          <a:xfrm>
            <a:off x="1024128" y="1906859"/>
            <a:ext cx="5071872" cy="4402501"/>
          </a:xfrm>
          <a:ln>
            <a:solidFill>
              <a:srgbClr val="FF0000"/>
            </a:solidFill>
          </a:ln>
        </p:spPr>
        <p:txBody>
          <a:bodyPr>
            <a:normAutofit/>
          </a:bodyPr>
          <a:lstStyle/>
          <a:p>
            <a:pPr marL="0" indent="0">
              <a:buNone/>
            </a:pPr>
            <a:r>
              <a:rPr lang="it-IT" sz="2400" dirty="0"/>
              <a:t>La crescita di attenzione riguardo ad argomenti come la medicina personalizzata e gli stili di vita si interseca con:</a:t>
            </a:r>
          </a:p>
          <a:p>
            <a:pPr>
              <a:buFontTx/>
              <a:buChar char="-"/>
            </a:pPr>
            <a:r>
              <a:rPr lang="it-IT" sz="2400" dirty="0"/>
              <a:t>Tasso di invecchiamento della popolazione e conseguente «allarme sociale»;</a:t>
            </a:r>
          </a:p>
          <a:p>
            <a:pPr>
              <a:buFontTx/>
              <a:buChar char="-"/>
            </a:pPr>
            <a:r>
              <a:rPr lang="it-IT" sz="2400" dirty="0"/>
              <a:t> Crisi del welfare e responsabilizzazione dell’individuo;</a:t>
            </a:r>
          </a:p>
          <a:p>
            <a:pPr>
              <a:buFontTx/>
              <a:buChar char="-"/>
            </a:pPr>
            <a:r>
              <a:rPr lang="it-IT" sz="2400" dirty="0"/>
              <a:t> Mancanza di attenzione/legittimazione alla «WE medicine»</a:t>
            </a:r>
            <a:endParaRPr lang="it-IT" sz="2000" dirty="0"/>
          </a:p>
        </p:txBody>
      </p:sp>
      <p:pic>
        <p:nvPicPr>
          <p:cNvPr id="4" name="Immagine 3">
            <a:extLst>
              <a:ext uri="{FF2B5EF4-FFF2-40B4-BE49-F238E27FC236}">
                <a16:creationId xmlns:a16="http://schemas.microsoft.com/office/drawing/2014/main" id="{46CF74CE-ED87-3E10-2E87-0F81EBC4670B}"/>
              </a:ext>
            </a:extLst>
          </p:cNvPr>
          <p:cNvPicPr>
            <a:picLocks noChangeAspect="1"/>
          </p:cNvPicPr>
          <p:nvPr/>
        </p:nvPicPr>
        <p:blipFill>
          <a:blip r:embed="rId2"/>
          <a:stretch>
            <a:fillRect/>
          </a:stretch>
        </p:blipFill>
        <p:spPr>
          <a:xfrm>
            <a:off x="6203576" y="1906859"/>
            <a:ext cx="5861207" cy="4060474"/>
          </a:xfrm>
          <a:prstGeom prst="rect">
            <a:avLst/>
          </a:prstGeom>
        </p:spPr>
      </p:pic>
    </p:spTree>
    <p:extLst>
      <p:ext uri="{BB962C8B-B14F-4D97-AF65-F5344CB8AC3E}">
        <p14:creationId xmlns:p14="http://schemas.microsoft.com/office/powerpoint/2010/main" val="384256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2A556-49B4-1E4B-F698-BB380AE16935}"/>
              </a:ext>
            </a:extLst>
          </p:cNvPr>
          <p:cNvSpPr>
            <a:spLocks noGrp="1"/>
          </p:cNvSpPr>
          <p:nvPr>
            <p:ph type="title"/>
          </p:nvPr>
        </p:nvSpPr>
        <p:spPr/>
        <p:txBody>
          <a:bodyPr/>
          <a:lstStyle/>
          <a:p>
            <a:r>
              <a:rPr lang="it-IT" dirty="0"/>
              <a:t>MEDIA E LEGITTIMAZIONE DELLA BIOMEDICINA/3</a:t>
            </a:r>
          </a:p>
        </p:txBody>
      </p:sp>
      <p:sp>
        <p:nvSpPr>
          <p:cNvPr id="3" name="Segnaposto contenuto 2">
            <a:extLst>
              <a:ext uri="{FF2B5EF4-FFF2-40B4-BE49-F238E27FC236}">
                <a16:creationId xmlns:a16="http://schemas.microsoft.com/office/drawing/2014/main" id="{9E36C19F-8B41-ABA8-B4E4-BD7A0B83ECB3}"/>
              </a:ext>
            </a:extLst>
          </p:cNvPr>
          <p:cNvSpPr>
            <a:spLocks noGrp="1"/>
          </p:cNvSpPr>
          <p:nvPr>
            <p:ph sz="half" idx="1"/>
          </p:nvPr>
        </p:nvSpPr>
        <p:spPr/>
        <p:txBody>
          <a:bodyPr>
            <a:normAutofit fontScale="92500" lnSpcReduction="10000"/>
          </a:bodyPr>
          <a:lstStyle/>
          <a:p>
            <a:pPr>
              <a:lnSpc>
                <a:spcPct val="110000"/>
              </a:lnSpc>
            </a:pPr>
            <a:r>
              <a:rPr lang="it-IT" sz="1900" dirty="0">
                <a:solidFill>
                  <a:srgbClr val="131313"/>
                </a:solidFill>
                <a:latin typeface="freight-text-pro"/>
              </a:rPr>
              <a:t>I media si presentano come arene discorsive di discussione e costruzione della tecnoscienza biomedica. Social-network, giornali, blog e televisione forniscono a chi legge informazioni in campo clinico, legittimano nuove figure professionali e campi della medicina. </a:t>
            </a:r>
          </a:p>
          <a:p>
            <a:pPr>
              <a:lnSpc>
                <a:spcPct val="110000"/>
              </a:lnSpc>
            </a:pPr>
            <a:r>
              <a:rPr lang="it-IT" sz="1900" dirty="0">
                <a:solidFill>
                  <a:srgbClr val="131313"/>
                </a:solidFill>
                <a:latin typeface="freight-text-pro"/>
              </a:rPr>
              <a:t>Da una prospettiva STS, le narrazioni mediatiche possono modellare, riprodurre, contrastare ciò che può essere praticabile (le conoscenze) e desiderabile (gli immaginari), nonché ciò che viene considerato appropriato o inappropriato (norme, valori e credenze) per la cura e il benessere. </a:t>
            </a:r>
          </a:p>
        </p:txBody>
      </p:sp>
      <p:sp>
        <p:nvSpPr>
          <p:cNvPr id="4" name="Segnaposto contenuto 3">
            <a:extLst>
              <a:ext uri="{FF2B5EF4-FFF2-40B4-BE49-F238E27FC236}">
                <a16:creationId xmlns:a16="http://schemas.microsoft.com/office/drawing/2014/main" id="{97F83655-7E88-0D16-479D-5706DF4A1D46}"/>
              </a:ext>
            </a:extLst>
          </p:cNvPr>
          <p:cNvSpPr>
            <a:spLocks noGrp="1"/>
          </p:cNvSpPr>
          <p:nvPr>
            <p:ph sz="half" idx="2"/>
          </p:nvPr>
        </p:nvSpPr>
        <p:spPr>
          <a:xfrm>
            <a:off x="5989320" y="1683834"/>
            <a:ext cx="4754880" cy="4728117"/>
          </a:xfrm>
        </p:spPr>
        <p:txBody>
          <a:bodyPr>
            <a:noAutofit/>
          </a:bodyPr>
          <a:lstStyle/>
          <a:p>
            <a:pPr>
              <a:lnSpc>
                <a:spcPct val="100000"/>
              </a:lnSpc>
            </a:pPr>
            <a:r>
              <a:rPr lang="it-IT" sz="1800" dirty="0">
                <a:solidFill>
                  <a:srgbClr val="131313"/>
                </a:solidFill>
                <a:latin typeface="freight-text-pro"/>
              </a:rPr>
              <a:t>I media svolgono dunque un ruolo fondamentale non solo nella disseminazione di conoscenza, ma anche nella costruzione di complessi «scenari di salute» [Clarke 2010] che intervengono attivamente nella produzione e </a:t>
            </a:r>
            <a:r>
              <a:rPr lang="it-IT" sz="1800" dirty="0" err="1">
                <a:solidFill>
                  <a:srgbClr val="131313"/>
                </a:solidFill>
                <a:latin typeface="freight-text-pro"/>
              </a:rPr>
              <a:t>ri</a:t>
            </a:r>
            <a:r>
              <a:rPr lang="it-IT" sz="1800" dirty="0">
                <a:solidFill>
                  <a:srgbClr val="131313"/>
                </a:solidFill>
                <a:latin typeface="freight-text-pro"/>
              </a:rPr>
              <a:t>-produzione della biomedicina, anche quando si pongono in termini critici nei suoi confronti. </a:t>
            </a:r>
          </a:p>
          <a:p>
            <a:pPr>
              <a:lnSpc>
                <a:spcPct val="100000"/>
              </a:lnSpc>
            </a:pPr>
            <a:r>
              <a:rPr lang="it-IT" sz="1800" dirty="0">
                <a:solidFill>
                  <a:srgbClr val="131313"/>
                </a:solidFill>
                <a:latin typeface="freight-text-pro"/>
              </a:rPr>
              <a:t>«La medicina è un campo culturale i cui significati sono creati non solo dalle élite che operano nei laboratori e nei centri di ricerca, ma anche attraverso delle dinamiche intervenienti nei media generalisti o per mezzo delle controculture di attivisti mediali (Cartwright 1998, 220)».</a:t>
            </a:r>
          </a:p>
          <a:p>
            <a:pPr>
              <a:lnSpc>
                <a:spcPct val="100000"/>
              </a:lnSpc>
            </a:pPr>
            <a:endParaRPr lang="it-IT" sz="1800" dirty="0">
              <a:solidFill>
                <a:srgbClr val="131313"/>
              </a:solidFill>
              <a:latin typeface="freight-text-pro"/>
            </a:endParaRPr>
          </a:p>
        </p:txBody>
      </p:sp>
    </p:spTree>
    <p:extLst>
      <p:ext uri="{BB962C8B-B14F-4D97-AF65-F5344CB8AC3E}">
        <p14:creationId xmlns:p14="http://schemas.microsoft.com/office/powerpoint/2010/main" val="54738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2A556-49B4-1E4B-F698-BB380AE16935}"/>
              </a:ext>
            </a:extLst>
          </p:cNvPr>
          <p:cNvSpPr>
            <a:spLocks noGrp="1"/>
          </p:cNvSpPr>
          <p:nvPr>
            <p:ph type="title"/>
          </p:nvPr>
        </p:nvSpPr>
        <p:spPr/>
        <p:txBody>
          <a:bodyPr/>
          <a:lstStyle/>
          <a:p>
            <a:r>
              <a:rPr lang="it-IT" dirty="0"/>
              <a:t>LA CRESCENTE IMPORTANZA DEI PAZIENTI/1</a:t>
            </a:r>
          </a:p>
        </p:txBody>
      </p:sp>
      <p:sp>
        <p:nvSpPr>
          <p:cNvPr id="9" name="Segnaposto contenuto 2">
            <a:extLst>
              <a:ext uri="{FF2B5EF4-FFF2-40B4-BE49-F238E27FC236}">
                <a16:creationId xmlns:a16="http://schemas.microsoft.com/office/drawing/2014/main" id="{92D1E79F-695C-2A69-EFB6-BD72C87F9512}"/>
              </a:ext>
            </a:extLst>
          </p:cNvPr>
          <p:cNvSpPr>
            <a:spLocks noGrp="1"/>
          </p:cNvSpPr>
          <p:nvPr>
            <p:ph sz="half" idx="1"/>
          </p:nvPr>
        </p:nvSpPr>
        <p:spPr>
          <a:xfrm>
            <a:off x="1024128" y="1906859"/>
            <a:ext cx="10143744" cy="4402501"/>
          </a:xfrm>
          <a:ln>
            <a:solidFill>
              <a:srgbClr val="FF0000"/>
            </a:solidFill>
          </a:ln>
        </p:spPr>
        <p:txBody>
          <a:bodyPr>
            <a:normAutofit fontScale="92500" lnSpcReduction="10000"/>
          </a:bodyPr>
          <a:lstStyle/>
          <a:p>
            <a:r>
              <a:rPr lang="it-IT" sz="2400" b="1" dirty="0"/>
              <a:t>Il caso delle associazioni dei pazienti con l’Alzheimer in USA</a:t>
            </a:r>
          </a:p>
          <a:p>
            <a:r>
              <a:rPr lang="it-IT" sz="2400" dirty="0"/>
              <a:t>Alla fine degli anni 70 in USA, è emerso un ampio movimento formato da pazienti con l’Alzheimer e dai loro familiari. Le associazioni guadagnano potere e costruiscono alleanze con esperti in materia, ponendo le basi per l’istituzione del «National Institute on </a:t>
            </a:r>
            <a:r>
              <a:rPr lang="it-IT" sz="2400" dirty="0" err="1"/>
              <a:t>Ageing</a:t>
            </a:r>
            <a:r>
              <a:rPr lang="it-IT" sz="2400" dirty="0"/>
              <a:t>» e di 10 centri di ricerca specializzati sull’Alzheimer. Parallelamente, tali associazioni ricevono aiuti economici e formativi a supporto del lavoro di cura svolto a casa.</a:t>
            </a:r>
          </a:p>
          <a:p>
            <a:r>
              <a:rPr lang="it-IT" sz="2400" dirty="0"/>
              <a:t>Il coinvolgimento delle associazioni nella creazione e nella diffusione del sapere tecnoscientifico si interseca con altri processi quali: la necessità di alleggerire i reparti psichiatrici di fronte al crescente invecchiamento, la nuova centralità del sapere «profano» dei caregiver familiari, la delega a quest’ultimi in un contesto di crisi del </a:t>
            </a:r>
            <a:r>
              <a:rPr lang="it-IT" sz="2400" i="1" dirty="0"/>
              <a:t>welfare state. </a:t>
            </a:r>
            <a:r>
              <a:rPr lang="it-IT" sz="2400" dirty="0"/>
              <a:t>La sofferenza del welfare pubblico non solo pone le basi per un potere crescente delle associazioni, ma influisce anche sulla «forma» del sapere tecnoscientifico (approccio biomedico). </a:t>
            </a:r>
          </a:p>
          <a:p>
            <a:pPr algn="just"/>
            <a:endParaRPr lang="it-IT" sz="2000" dirty="0"/>
          </a:p>
        </p:txBody>
      </p:sp>
    </p:spTree>
    <p:extLst>
      <p:ext uri="{BB962C8B-B14F-4D97-AF65-F5344CB8AC3E}">
        <p14:creationId xmlns:p14="http://schemas.microsoft.com/office/powerpoint/2010/main" val="2099547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2A556-49B4-1E4B-F698-BB380AE16935}"/>
              </a:ext>
            </a:extLst>
          </p:cNvPr>
          <p:cNvSpPr>
            <a:spLocks noGrp="1"/>
          </p:cNvSpPr>
          <p:nvPr>
            <p:ph type="title"/>
          </p:nvPr>
        </p:nvSpPr>
        <p:spPr/>
        <p:txBody>
          <a:bodyPr/>
          <a:lstStyle/>
          <a:p>
            <a:r>
              <a:rPr lang="it-IT" dirty="0"/>
              <a:t>LA CRESCENTE IMPORTANZA DEI PAZIENTI/2</a:t>
            </a:r>
          </a:p>
        </p:txBody>
      </p:sp>
      <p:sp>
        <p:nvSpPr>
          <p:cNvPr id="3" name="Segnaposto contenuto 2">
            <a:extLst>
              <a:ext uri="{FF2B5EF4-FFF2-40B4-BE49-F238E27FC236}">
                <a16:creationId xmlns:a16="http://schemas.microsoft.com/office/drawing/2014/main" id="{9E36C19F-8B41-ABA8-B4E4-BD7A0B83ECB3}"/>
              </a:ext>
            </a:extLst>
          </p:cNvPr>
          <p:cNvSpPr>
            <a:spLocks noGrp="1"/>
          </p:cNvSpPr>
          <p:nvPr>
            <p:ph sz="half" idx="1"/>
          </p:nvPr>
        </p:nvSpPr>
        <p:spPr/>
        <p:txBody>
          <a:bodyPr>
            <a:normAutofit/>
          </a:bodyPr>
          <a:lstStyle/>
          <a:p>
            <a:pPr>
              <a:lnSpc>
                <a:spcPct val="110000"/>
              </a:lnSpc>
            </a:pPr>
            <a:r>
              <a:rPr lang="it-IT" sz="1900" dirty="0">
                <a:solidFill>
                  <a:srgbClr val="131313"/>
                </a:solidFill>
                <a:latin typeface="freight-text-pro"/>
              </a:rPr>
              <a:t>Emergere dei movimenti dei pazienti e familiari, che: fanno lobbying al fine di dare visibilità alle proprie condizioni, drenare finanziamenti sulla ricerca e ottenere servizi sanitari qualificati, nonché vengono coinvolti nella costruzione di terapie innovative. </a:t>
            </a:r>
          </a:p>
          <a:p>
            <a:pPr>
              <a:lnSpc>
                <a:spcPct val="110000"/>
              </a:lnSpc>
            </a:pPr>
            <a:r>
              <a:rPr lang="it-IT" sz="1900" dirty="0">
                <a:solidFill>
                  <a:srgbClr val="131313"/>
                </a:solidFill>
                <a:latin typeface="freight-text-pro"/>
              </a:rPr>
              <a:t>Quadro di sfondo: crisi del welfare; responsabilizzazione dei pazienti/familiari; acquisizione da parte dei pazienti di conoscenze scientifiche; diffusione malattie croniche; contestazione autorità medica. </a:t>
            </a:r>
          </a:p>
        </p:txBody>
      </p:sp>
      <p:sp>
        <p:nvSpPr>
          <p:cNvPr id="4" name="Segnaposto contenuto 3">
            <a:extLst>
              <a:ext uri="{FF2B5EF4-FFF2-40B4-BE49-F238E27FC236}">
                <a16:creationId xmlns:a16="http://schemas.microsoft.com/office/drawing/2014/main" id="{97F83655-7E88-0D16-479D-5706DF4A1D46}"/>
              </a:ext>
            </a:extLst>
          </p:cNvPr>
          <p:cNvSpPr>
            <a:spLocks noGrp="1"/>
          </p:cNvSpPr>
          <p:nvPr>
            <p:ph sz="half" idx="2"/>
          </p:nvPr>
        </p:nvSpPr>
        <p:spPr>
          <a:xfrm>
            <a:off x="5989320" y="1683834"/>
            <a:ext cx="4754880" cy="4728117"/>
          </a:xfrm>
        </p:spPr>
        <p:txBody>
          <a:bodyPr>
            <a:noAutofit/>
          </a:bodyPr>
          <a:lstStyle/>
          <a:p>
            <a:r>
              <a:rPr lang="it-IT" sz="1900" dirty="0">
                <a:solidFill>
                  <a:srgbClr val="131313"/>
                </a:solidFill>
                <a:latin typeface="freight-text-pro"/>
              </a:rPr>
              <a:t>F</a:t>
            </a:r>
            <a:r>
              <a:rPr lang="it-IT" sz="1900" b="0" i="0" dirty="0">
                <a:solidFill>
                  <a:srgbClr val="131313"/>
                </a:solidFill>
                <a:effectLst/>
                <a:latin typeface="freight-text-pro"/>
              </a:rPr>
              <a:t>orme di mobilitazione delle associazioni dei pazienti (</a:t>
            </a:r>
            <a:r>
              <a:rPr lang="it-IT" sz="1900" b="0" i="0" dirty="0" err="1">
                <a:solidFill>
                  <a:srgbClr val="131313"/>
                </a:solidFill>
                <a:effectLst/>
                <a:latin typeface="freight-text-pro"/>
              </a:rPr>
              <a:t>Rabeharisoa</a:t>
            </a:r>
            <a:r>
              <a:rPr lang="it-IT" sz="1900" b="0" i="0" dirty="0">
                <a:solidFill>
                  <a:srgbClr val="131313"/>
                </a:solidFill>
                <a:effectLst/>
                <a:latin typeface="freight-text-pro"/>
              </a:rPr>
              <a:t>, 2003): </a:t>
            </a:r>
          </a:p>
          <a:p>
            <a:pPr>
              <a:buFont typeface="Wingdings" pitchFamily="2" charset="2"/>
              <a:buChar char="q"/>
            </a:pPr>
            <a:r>
              <a:rPr lang="it-IT" sz="1900" dirty="0">
                <a:solidFill>
                  <a:srgbClr val="131313"/>
                </a:solidFill>
                <a:latin typeface="freight-text-pro"/>
              </a:rPr>
              <a:t> Il </a:t>
            </a:r>
            <a:r>
              <a:rPr lang="it-IT" sz="1900" b="0" i="0" dirty="0">
                <a:solidFill>
                  <a:srgbClr val="131313"/>
                </a:solidFill>
                <a:effectLst/>
                <a:latin typeface="freight-text-pro"/>
              </a:rPr>
              <a:t>«modello ausiliario»: le organizzazioni dei pazienti agiscono in modo subordinato rispetto alle istituzioni mediche; </a:t>
            </a:r>
            <a:endParaRPr lang="it-IT" sz="1900" dirty="0">
              <a:solidFill>
                <a:srgbClr val="131313"/>
              </a:solidFill>
              <a:latin typeface="freight-text-pro"/>
            </a:endParaRPr>
          </a:p>
          <a:p>
            <a:pPr>
              <a:buFont typeface="Wingdings" pitchFamily="2" charset="2"/>
              <a:buChar char="q"/>
            </a:pPr>
            <a:r>
              <a:rPr lang="it-IT" sz="1900" b="0" i="0" dirty="0">
                <a:solidFill>
                  <a:srgbClr val="131313"/>
                </a:solidFill>
                <a:effectLst/>
                <a:latin typeface="freight-text-pro"/>
              </a:rPr>
              <a:t> Il «modello emancipatorio»: intenso protagonismo(critico) dei pazienti nei processi decisionali della ricerca biomedica.</a:t>
            </a:r>
          </a:p>
          <a:p>
            <a:pPr>
              <a:buFont typeface="Wingdings" pitchFamily="2" charset="2"/>
              <a:buChar char="q"/>
            </a:pPr>
            <a:r>
              <a:rPr lang="it-IT" sz="1900" dirty="0">
                <a:solidFill>
                  <a:srgbClr val="131313"/>
                </a:solidFill>
                <a:latin typeface="freight-text-pro"/>
              </a:rPr>
              <a:t> I</a:t>
            </a:r>
            <a:r>
              <a:rPr lang="it-IT" sz="1900" b="0" i="0" dirty="0">
                <a:solidFill>
                  <a:srgbClr val="131313"/>
                </a:solidFill>
                <a:effectLst/>
                <a:latin typeface="freight-text-pro"/>
              </a:rPr>
              <a:t>l «modello collaborativo»: pazienti come soggetti promotori della ricerca scientifica sulla loro patologia, stabilendo di fatto una distribuzione più equilibrata del potere decisionale tra esperti e non esperti circa le modalità di realizzazione della ricerca biomedica.</a:t>
            </a:r>
            <a:endParaRPr lang="it-IT" sz="1900" dirty="0"/>
          </a:p>
        </p:txBody>
      </p:sp>
    </p:spTree>
    <p:extLst>
      <p:ext uri="{BB962C8B-B14F-4D97-AF65-F5344CB8AC3E}">
        <p14:creationId xmlns:p14="http://schemas.microsoft.com/office/powerpoint/2010/main" val="274646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2A556-49B4-1E4B-F698-BB380AE16935}"/>
              </a:ext>
            </a:extLst>
          </p:cNvPr>
          <p:cNvSpPr>
            <a:spLocks noGrp="1"/>
          </p:cNvSpPr>
          <p:nvPr>
            <p:ph type="title"/>
          </p:nvPr>
        </p:nvSpPr>
        <p:spPr/>
        <p:txBody>
          <a:bodyPr/>
          <a:lstStyle/>
          <a:p>
            <a:r>
              <a:rPr lang="it-IT" dirty="0"/>
              <a:t>L’ASCESA DELLA SALUTE DIGITALE/1</a:t>
            </a:r>
          </a:p>
        </p:txBody>
      </p:sp>
      <p:sp>
        <p:nvSpPr>
          <p:cNvPr id="3" name="Segnaposto contenuto 2">
            <a:extLst>
              <a:ext uri="{FF2B5EF4-FFF2-40B4-BE49-F238E27FC236}">
                <a16:creationId xmlns:a16="http://schemas.microsoft.com/office/drawing/2014/main" id="{9E36C19F-8B41-ABA8-B4E4-BD7A0B83ECB3}"/>
              </a:ext>
            </a:extLst>
          </p:cNvPr>
          <p:cNvSpPr>
            <a:spLocks noGrp="1"/>
          </p:cNvSpPr>
          <p:nvPr>
            <p:ph sz="half" idx="1"/>
          </p:nvPr>
        </p:nvSpPr>
        <p:spPr>
          <a:xfrm>
            <a:off x="1024128" y="1990165"/>
            <a:ext cx="4754880" cy="4319195"/>
          </a:xfrm>
        </p:spPr>
        <p:txBody>
          <a:bodyPr>
            <a:normAutofit fontScale="92500"/>
          </a:bodyPr>
          <a:lstStyle/>
          <a:p>
            <a:pPr>
              <a:lnSpc>
                <a:spcPct val="110000"/>
              </a:lnSpc>
            </a:pPr>
            <a:r>
              <a:rPr lang="it-IT" sz="1900" dirty="0">
                <a:solidFill>
                  <a:srgbClr val="131313"/>
                </a:solidFill>
                <a:latin typeface="freight-text-pro"/>
              </a:rPr>
              <a:t>Diffusione tecnologie digitali per la raccolta dei dati dei pazienti/cittadini e la condivisione tra questi o tra questi e il personale clinico.  Forum, community o siti web sono solo alcuni degli esempi che facilitano tale condivisione, dando un ruolo centrale al cittadino nella produzione/distribuzione/consumo di dati medici (supportando l’auto-cura, il lavoro medico o l’attuazione di politiche di salute pubblica). </a:t>
            </a:r>
          </a:p>
          <a:p>
            <a:pPr>
              <a:lnSpc>
                <a:spcPct val="110000"/>
              </a:lnSpc>
            </a:pPr>
            <a:r>
              <a:rPr lang="it-IT" sz="1900" dirty="0">
                <a:solidFill>
                  <a:srgbClr val="131313"/>
                </a:solidFill>
                <a:latin typeface="freight-text-pro"/>
              </a:rPr>
              <a:t>Quadro di sfondo: digitalizzazione, responsabilizzazione dei pazienti, visione «attiva» di quest’ultimi, diffusione associazioni auto-mutuo aiuto, medicina di precisione.</a:t>
            </a:r>
          </a:p>
        </p:txBody>
      </p:sp>
      <p:sp>
        <p:nvSpPr>
          <p:cNvPr id="4" name="Segnaposto contenuto 3">
            <a:extLst>
              <a:ext uri="{FF2B5EF4-FFF2-40B4-BE49-F238E27FC236}">
                <a16:creationId xmlns:a16="http://schemas.microsoft.com/office/drawing/2014/main" id="{97F83655-7E88-0D16-479D-5706DF4A1D46}"/>
              </a:ext>
            </a:extLst>
          </p:cNvPr>
          <p:cNvSpPr>
            <a:spLocks noGrp="1"/>
          </p:cNvSpPr>
          <p:nvPr>
            <p:ph sz="half" idx="2"/>
          </p:nvPr>
        </p:nvSpPr>
        <p:spPr>
          <a:xfrm>
            <a:off x="5989320" y="1683834"/>
            <a:ext cx="4754880" cy="4728117"/>
          </a:xfrm>
        </p:spPr>
        <p:txBody>
          <a:bodyPr>
            <a:noAutofit/>
          </a:bodyPr>
          <a:lstStyle/>
          <a:p>
            <a:r>
              <a:rPr lang="it-IT" sz="1800" dirty="0">
                <a:solidFill>
                  <a:srgbClr val="131313"/>
                </a:solidFill>
                <a:latin typeface="freight-text-pro"/>
              </a:rPr>
              <a:t>Deborah </a:t>
            </a:r>
            <a:r>
              <a:rPr lang="it-IT" sz="1800" dirty="0" err="1">
                <a:solidFill>
                  <a:srgbClr val="131313"/>
                </a:solidFill>
                <a:latin typeface="freight-text-pro"/>
              </a:rPr>
              <a:t>Lupton</a:t>
            </a:r>
            <a:r>
              <a:rPr lang="it-IT" sz="1800" dirty="0">
                <a:solidFill>
                  <a:srgbClr val="131313"/>
                </a:solidFill>
                <a:latin typeface="freight-text-pro"/>
              </a:rPr>
              <a:t> (2014) denomina il fenomeno di produzione/distribuzione/consumo dei dati riguardanti la propria salute da parte del cittadino come self-tracking, suddividendolo in</a:t>
            </a:r>
            <a:r>
              <a:rPr lang="it-IT" sz="1700" dirty="0">
                <a:solidFill>
                  <a:srgbClr val="131313"/>
                </a:solidFill>
                <a:latin typeface="freight-text-pro"/>
              </a:rPr>
              <a:t>: </a:t>
            </a:r>
          </a:p>
          <a:p>
            <a:pPr>
              <a:buFont typeface="Wingdings" pitchFamily="2" charset="2"/>
              <a:buChar char="q"/>
            </a:pPr>
            <a:r>
              <a:rPr lang="it-IT" sz="1700" dirty="0">
                <a:solidFill>
                  <a:srgbClr val="131313"/>
                </a:solidFill>
                <a:latin typeface="freight-text-pro"/>
              </a:rPr>
              <a:t> Privato: in cui il cittadino tiene i dati per sé (es. corridore che usa una app per </a:t>
            </a:r>
            <a:r>
              <a:rPr lang="it-IT" sz="1700" dirty="0" err="1">
                <a:solidFill>
                  <a:srgbClr val="131313"/>
                </a:solidFill>
                <a:latin typeface="freight-text-pro"/>
              </a:rPr>
              <a:t>automonitorarsi</a:t>
            </a:r>
            <a:r>
              <a:rPr lang="it-IT" sz="1700" dirty="0">
                <a:solidFill>
                  <a:srgbClr val="131313"/>
                </a:solidFill>
                <a:latin typeface="freight-text-pro"/>
              </a:rPr>
              <a:t>). </a:t>
            </a:r>
          </a:p>
          <a:p>
            <a:pPr>
              <a:buFont typeface="Wingdings" pitchFamily="2" charset="2"/>
              <a:buChar char="q"/>
            </a:pPr>
            <a:r>
              <a:rPr lang="it-IT" sz="1700" dirty="0">
                <a:solidFill>
                  <a:srgbClr val="131313"/>
                </a:solidFill>
                <a:latin typeface="freight-text-pro"/>
              </a:rPr>
              <a:t> Comunitario: in cui i cittadini condividono i propri dati (es. comunità online di persone in dieta). </a:t>
            </a:r>
          </a:p>
          <a:p>
            <a:pPr>
              <a:buFont typeface="Wingdings" pitchFamily="2" charset="2"/>
              <a:buChar char="q"/>
            </a:pPr>
            <a:r>
              <a:rPr lang="it-IT" sz="1700" dirty="0">
                <a:solidFill>
                  <a:srgbClr val="131313"/>
                </a:solidFill>
                <a:latin typeface="freight-text-pro"/>
              </a:rPr>
              <a:t> Indotto: in cui i cittadini raccolgono dati su consiglio del medico (es. </a:t>
            </a:r>
            <a:r>
              <a:rPr lang="it-IT" sz="1700" dirty="0" err="1">
                <a:solidFill>
                  <a:srgbClr val="131313"/>
                </a:solidFill>
                <a:latin typeface="freight-text-pro"/>
              </a:rPr>
              <a:t>telemonitoraggio</a:t>
            </a:r>
            <a:r>
              <a:rPr lang="it-IT" sz="1700" dirty="0">
                <a:solidFill>
                  <a:srgbClr val="131313"/>
                </a:solidFill>
                <a:latin typeface="freight-text-pro"/>
              </a:rPr>
              <a:t>). </a:t>
            </a:r>
          </a:p>
          <a:p>
            <a:pPr>
              <a:buFont typeface="Wingdings" pitchFamily="2" charset="2"/>
              <a:buChar char="q"/>
            </a:pPr>
            <a:r>
              <a:rPr lang="it-IT" sz="1700" dirty="0">
                <a:solidFill>
                  <a:srgbClr val="131313"/>
                </a:solidFill>
                <a:latin typeface="freight-text-pro"/>
              </a:rPr>
              <a:t> Imposto: in cui i cittadini raccolgono dati per benefici produttivi altrui (es. dal datore di lavoro che raccoglie dati sulla produttività).</a:t>
            </a:r>
          </a:p>
          <a:p>
            <a:pPr>
              <a:buFont typeface="Wingdings" pitchFamily="2" charset="2"/>
              <a:buChar char="q"/>
            </a:pPr>
            <a:r>
              <a:rPr lang="it-IT" sz="1700" dirty="0">
                <a:solidFill>
                  <a:srgbClr val="131313"/>
                </a:solidFill>
                <a:latin typeface="freight-text-pro"/>
              </a:rPr>
              <a:t> Sfruttato: in cui i cittadini raccolgono dati per benefici economici altrui (es. aziende che richiedono ai consumatori dati per profilarli). </a:t>
            </a:r>
          </a:p>
          <a:p>
            <a:endParaRPr lang="it-IT" sz="1900" dirty="0">
              <a:solidFill>
                <a:srgbClr val="131313"/>
              </a:solidFill>
              <a:latin typeface="freight-text-pro"/>
            </a:endParaRPr>
          </a:p>
          <a:p>
            <a:endParaRPr lang="it-IT" sz="1900" dirty="0"/>
          </a:p>
        </p:txBody>
      </p:sp>
    </p:spTree>
    <p:extLst>
      <p:ext uri="{BB962C8B-B14F-4D97-AF65-F5344CB8AC3E}">
        <p14:creationId xmlns:p14="http://schemas.microsoft.com/office/powerpoint/2010/main" val="40807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D1DAFB-51E7-AADC-CD6B-365F4A9B8983}"/>
              </a:ext>
            </a:extLst>
          </p:cNvPr>
          <p:cNvSpPr>
            <a:spLocks noGrp="1"/>
          </p:cNvSpPr>
          <p:nvPr>
            <p:ph type="title"/>
          </p:nvPr>
        </p:nvSpPr>
        <p:spPr>
          <a:xfrm>
            <a:off x="1152561" y="51253"/>
            <a:ext cx="9905998" cy="1905000"/>
          </a:xfrm>
        </p:spPr>
        <p:txBody>
          <a:bodyPr/>
          <a:lstStyle/>
          <a:p>
            <a:pPr>
              <a:buSzPct val="125000"/>
            </a:pPr>
            <a:r>
              <a:rPr lang="it-IT" dirty="0"/>
              <a:t>L’ASCESA DELLA SALUTE DIGITALE/2</a:t>
            </a:r>
            <a:endParaRPr lang="it-IT" dirty="0">
              <a:solidFill>
                <a:schemeClr val="tx1"/>
              </a:solidFill>
            </a:endParaRPr>
          </a:p>
        </p:txBody>
      </p:sp>
      <p:sp>
        <p:nvSpPr>
          <p:cNvPr id="17" name="Segnaposto testo 16">
            <a:extLst>
              <a:ext uri="{FF2B5EF4-FFF2-40B4-BE49-F238E27FC236}">
                <a16:creationId xmlns:a16="http://schemas.microsoft.com/office/drawing/2014/main" id="{0F7F5409-E5A3-4C47-47CC-6A91228DD8BD}"/>
              </a:ext>
            </a:extLst>
          </p:cNvPr>
          <p:cNvSpPr>
            <a:spLocks noGrp="1"/>
          </p:cNvSpPr>
          <p:nvPr>
            <p:ph type="body" idx="1"/>
          </p:nvPr>
        </p:nvSpPr>
        <p:spPr>
          <a:xfrm>
            <a:off x="1141410" y="1882728"/>
            <a:ext cx="2713693" cy="685800"/>
          </a:xfrm>
        </p:spPr>
        <p:txBody>
          <a:bodyPr/>
          <a:lstStyle/>
          <a:p>
            <a:r>
              <a:rPr lang="it-IT" sz="1900" dirty="0"/>
              <a:t>Image-</a:t>
            </a:r>
            <a:r>
              <a:rPr lang="it-IT" sz="1900" dirty="0" err="1"/>
              <a:t>based</a:t>
            </a:r>
            <a:r>
              <a:rPr lang="it-IT" sz="1900" dirty="0"/>
              <a:t> </a:t>
            </a:r>
            <a:r>
              <a:rPr lang="it-IT" sz="1900" dirty="0" err="1"/>
              <a:t>diagnosis</a:t>
            </a:r>
            <a:endParaRPr lang="it-IT" sz="1900" dirty="0"/>
          </a:p>
        </p:txBody>
      </p:sp>
      <p:sp>
        <p:nvSpPr>
          <p:cNvPr id="20" name="Segnaposto testo 19">
            <a:extLst>
              <a:ext uri="{FF2B5EF4-FFF2-40B4-BE49-F238E27FC236}">
                <a16:creationId xmlns:a16="http://schemas.microsoft.com/office/drawing/2014/main" id="{0F50E2F4-1384-1F40-FC9B-CB0870B7E7D0}"/>
              </a:ext>
            </a:extLst>
          </p:cNvPr>
          <p:cNvSpPr>
            <a:spLocks noGrp="1"/>
          </p:cNvSpPr>
          <p:nvPr>
            <p:ph type="body" sz="half" idx="15"/>
          </p:nvPr>
        </p:nvSpPr>
        <p:spPr>
          <a:xfrm>
            <a:off x="1152561" y="2670715"/>
            <a:ext cx="2568533" cy="3573937"/>
          </a:xfrm>
        </p:spPr>
        <p:txBody>
          <a:bodyPr>
            <a:noAutofit/>
          </a:bodyPr>
          <a:lstStyle/>
          <a:p>
            <a:pPr>
              <a:lnSpc>
                <a:spcPct val="120000"/>
              </a:lnSpc>
              <a:spcBef>
                <a:spcPts val="1000"/>
              </a:spcBef>
              <a:buSzPct val="125000"/>
            </a:pPr>
            <a:r>
              <a:rPr lang="it-IT" sz="1500" b="1" dirty="0"/>
              <a:t>Pratica clinica. </a:t>
            </a:r>
            <a:r>
              <a:rPr lang="it-IT" sz="1500" dirty="0"/>
              <a:t>Ad esempio i radiologi usano una grande quantità di immagini per fare screening o diagnosi, identificando le cause della malattia e/o la sua traiettoria. </a:t>
            </a:r>
          </a:p>
          <a:p>
            <a:pPr>
              <a:lnSpc>
                <a:spcPct val="120000"/>
              </a:lnSpc>
              <a:spcBef>
                <a:spcPts val="1000"/>
              </a:spcBef>
              <a:buSzPct val="125000"/>
            </a:pPr>
            <a:r>
              <a:rPr lang="it-IT" sz="1500" b="1" dirty="0"/>
              <a:t>Intervento A.I. </a:t>
            </a:r>
            <a:r>
              <a:rPr lang="it-IT" sz="1500" dirty="0"/>
              <a:t>Nel caso della radiologia, fin dagli anni 60, si sono creati sistemi A.I. che lavorando su grandi archivi di immagini riuscivano a riconoscere noduli polmonari o a diagnosticare la tubercolosi. </a:t>
            </a:r>
          </a:p>
        </p:txBody>
      </p:sp>
      <p:sp>
        <p:nvSpPr>
          <p:cNvPr id="18" name="Segnaposto testo 17">
            <a:extLst>
              <a:ext uri="{FF2B5EF4-FFF2-40B4-BE49-F238E27FC236}">
                <a16:creationId xmlns:a16="http://schemas.microsoft.com/office/drawing/2014/main" id="{BE3CB3F1-48A7-86FE-6F8B-1CD50B82DC3C}"/>
              </a:ext>
            </a:extLst>
          </p:cNvPr>
          <p:cNvSpPr>
            <a:spLocks noGrp="1"/>
          </p:cNvSpPr>
          <p:nvPr>
            <p:ph type="body" sz="quarter" idx="3"/>
          </p:nvPr>
        </p:nvSpPr>
        <p:spPr>
          <a:xfrm>
            <a:off x="4012963" y="1908731"/>
            <a:ext cx="2633164" cy="685800"/>
          </a:xfrm>
        </p:spPr>
        <p:txBody>
          <a:bodyPr/>
          <a:lstStyle/>
          <a:p>
            <a:r>
              <a:rPr lang="it-IT" sz="1900" dirty="0" err="1"/>
              <a:t>Genome</a:t>
            </a:r>
            <a:r>
              <a:rPr lang="it-IT" sz="1900" dirty="0"/>
              <a:t> </a:t>
            </a:r>
            <a:r>
              <a:rPr lang="it-IT" sz="1900" dirty="0" err="1"/>
              <a:t>interpretation</a:t>
            </a:r>
            <a:endParaRPr lang="it-IT" sz="1900" dirty="0"/>
          </a:p>
        </p:txBody>
      </p:sp>
      <p:sp>
        <p:nvSpPr>
          <p:cNvPr id="19" name="Segnaposto testo 18">
            <a:extLst>
              <a:ext uri="{FF2B5EF4-FFF2-40B4-BE49-F238E27FC236}">
                <a16:creationId xmlns:a16="http://schemas.microsoft.com/office/drawing/2014/main" id="{748772E8-FC49-2234-9D94-61D2B9F4C375}"/>
              </a:ext>
            </a:extLst>
          </p:cNvPr>
          <p:cNvSpPr>
            <a:spLocks noGrp="1"/>
          </p:cNvSpPr>
          <p:nvPr>
            <p:ph type="body" sz="quarter" idx="13"/>
          </p:nvPr>
        </p:nvSpPr>
        <p:spPr>
          <a:xfrm>
            <a:off x="6640933" y="1882728"/>
            <a:ext cx="2737545" cy="685800"/>
          </a:xfrm>
        </p:spPr>
        <p:txBody>
          <a:bodyPr/>
          <a:lstStyle/>
          <a:p>
            <a:r>
              <a:rPr lang="it-IT" sz="1900" dirty="0"/>
              <a:t>Clinical </a:t>
            </a:r>
            <a:r>
              <a:rPr lang="it-IT" sz="1900" dirty="0" err="1"/>
              <a:t>outcome</a:t>
            </a:r>
            <a:r>
              <a:rPr lang="it-IT" sz="1900" dirty="0"/>
              <a:t> </a:t>
            </a:r>
            <a:r>
              <a:rPr lang="it-IT" sz="1900" dirty="0" err="1"/>
              <a:t>prediction</a:t>
            </a:r>
            <a:endParaRPr lang="it-IT" sz="1900" dirty="0"/>
          </a:p>
        </p:txBody>
      </p:sp>
      <p:sp>
        <p:nvSpPr>
          <p:cNvPr id="5" name="Segnaposto contenuto 2">
            <a:extLst>
              <a:ext uri="{FF2B5EF4-FFF2-40B4-BE49-F238E27FC236}">
                <a16:creationId xmlns:a16="http://schemas.microsoft.com/office/drawing/2014/main" id="{8F6D515E-9C29-2CB1-B628-C6E155E294B4}"/>
              </a:ext>
            </a:extLst>
          </p:cNvPr>
          <p:cNvSpPr txBox="1">
            <a:spLocks/>
          </p:cNvSpPr>
          <p:nvPr/>
        </p:nvSpPr>
        <p:spPr>
          <a:xfrm>
            <a:off x="6391277" y="4596357"/>
            <a:ext cx="4246986" cy="1814455"/>
          </a:xfrm>
          <a:prstGeom prst="rect">
            <a:avLst/>
          </a:prstGeom>
          <a:solidFill>
            <a:schemeClr val="tx1">
              <a:alpha val="0"/>
            </a:schemeClr>
          </a:solidFill>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endParaRPr lang="it-IT" dirty="0">
              <a:solidFill>
                <a:schemeClr val="bg1"/>
              </a:solidFill>
            </a:endParaRPr>
          </a:p>
        </p:txBody>
      </p:sp>
      <p:sp>
        <p:nvSpPr>
          <p:cNvPr id="26" name="Segnaposto testo 19">
            <a:extLst>
              <a:ext uri="{FF2B5EF4-FFF2-40B4-BE49-F238E27FC236}">
                <a16:creationId xmlns:a16="http://schemas.microsoft.com/office/drawing/2014/main" id="{83DABE63-C2D8-2967-B9B9-2661CAAAC761}"/>
              </a:ext>
            </a:extLst>
          </p:cNvPr>
          <p:cNvSpPr txBox="1">
            <a:spLocks/>
          </p:cNvSpPr>
          <p:nvPr/>
        </p:nvSpPr>
        <p:spPr>
          <a:xfrm>
            <a:off x="6640936" y="2648446"/>
            <a:ext cx="2568534" cy="3573937"/>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9pPr>
          </a:lstStyle>
          <a:p>
            <a:r>
              <a:rPr lang="it-IT" sz="1600" b="1" dirty="0"/>
              <a:t>Pratica clinica. </a:t>
            </a:r>
            <a:r>
              <a:rPr lang="it-IT" sz="1600" dirty="0"/>
              <a:t>Il monitoraggio del valori clinici tradizionalmente avviene attraverso visite periodiche o, più recentemente, con sistemi di monitoraggio remoto. </a:t>
            </a:r>
          </a:p>
          <a:p>
            <a:r>
              <a:rPr lang="it-IT" sz="1600" b="1" dirty="0"/>
              <a:t>Intervento A.I. </a:t>
            </a:r>
            <a:r>
              <a:rPr lang="it-IT" sz="1600" dirty="0"/>
              <a:t>I dati raccolti attraverso le cartelle cliniche informatizzati o l’utilizzo di wearable, vengono analizzati automaticamente, fornendo un immagine sullo stato di salute della persona e raccomandazioni sul perc</a:t>
            </a:r>
            <a:r>
              <a:rPr lang="it-IT" dirty="0">
                <a:solidFill>
                  <a:schemeClr val="bg1"/>
                </a:solidFill>
              </a:rPr>
              <a:t>orso terapeutico futuro. </a:t>
            </a:r>
          </a:p>
        </p:txBody>
      </p:sp>
      <p:sp>
        <p:nvSpPr>
          <p:cNvPr id="27" name="Segnaposto testo 19">
            <a:extLst>
              <a:ext uri="{FF2B5EF4-FFF2-40B4-BE49-F238E27FC236}">
                <a16:creationId xmlns:a16="http://schemas.microsoft.com/office/drawing/2014/main" id="{B143F1DC-630D-5854-0DBE-107BB106352B}"/>
              </a:ext>
            </a:extLst>
          </p:cNvPr>
          <p:cNvSpPr txBox="1">
            <a:spLocks/>
          </p:cNvSpPr>
          <p:nvPr/>
        </p:nvSpPr>
        <p:spPr>
          <a:xfrm>
            <a:off x="4012963" y="2648445"/>
            <a:ext cx="2568533" cy="3573937"/>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9pPr>
          </a:lstStyle>
          <a:p>
            <a:r>
              <a:rPr lang="it-IT" sz="1500" b="1" dirty="0"/>
              <a:t>Pratica clinica. </a:t>
            </a:r>
            <a:r>
              <a:rPr lang="it-IT" sz="1500" dirty="0"/>
              <a:t>Lo studio del genoma umano al fine di individuare anomalie e patologie correlate è in continua evoluzione. L’intervento umano da solo è reputato imperfetto. </a:t>
            </a:r>
          </a:p>
          <a:p>
            <a:r>
              <a:rPr lang="it-IT" sz="1500" b="1" dirty="0"/>
              <a:t>Intervento A.I. </a:t>
            </a:r>
            <a:r>
              <a:rPr lang="it-IT" sz="1500" dirty="0"/>
              <a:t>L’approccio delle reti neurali è in grado di elaborare una grande quantità di immagini, diagnosticando malattia complesse con radici genetiche, come ad esempio alcuni tipi di cancro</a:t>
            </a:r>
            <a:r>
              <a:rPr lang="it-IT" sz="1500" dirty="0">
                <a:solidFill>
                  <a:schemeClr val="bg1"/>
                </a:solidFill>
              </a:rPr>
              <a:t>. </a:t>
            </a:r>
          </a:p>
        </p:txBody>
      </p:sp>
      <p:sp>
        <p:nvSpPr>
          <p:cNvPr id="28" name="Segnaposto testo 19">
            <a:extLst>
              <a:ext uri="{FF2B5EF4-FFF2-40B4-BE49-F238E27FC236}">
                <a16:creationId xmlns:a16="http://schemas.microsoft.com/office/drawing/2014/main" id="{8172C9AE-2446-566B-13A6-974AA96EDF5A}"/>
              </a:ext>
            </a:extLst>
          </p:cNvPr>
          <p:cNvSpPr txBox="1">
            <a:spLocks/>
          </p:cNvSpPr>
          <p:nvPr/>
        </p:nvSpPr>
        <p:spPr>
          <a:xfrm>
            <a:off x="9209470" y="2670715"/>
            <a:ext cx="2568534" cy="3573937"/>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900" kern="1200">
                <a:solidFill>
                  <a:schemeClr val="tx1"/>
                </a:solidFill>
                <a:latin typeface="+mn-lt"/>
                <a:ea typeface="+mn-ea"/>
                <a:cs typeface="+mn-cs"/>
              </a:defRPr>
            </a:lvl9pPr>
          </a:lstStyle>
          <a:p>
            <a:r>
              <a:rPr lang="it-IT" sz="1600" b="1" dirty="0"/>
              <a:t>Pratica clinica. </a:t>
            </a:r>
            <a:r>
              <a:rPr lang="it-IT" sz="1600" dirty="0"/>
              <a:t>La chirurgia è sempre più stata assistita da robot che, però, generalmente vengono comandati dai chirurgi (es. per arrivare in posti non raggiungibili dalla mano umana).</a:t>
            </a:r>
          </a:p>
          <a:p>
            <a:r>
              <a:rPr lang="it-IT" sz="1600" b="1" dirty="0"/>
              <a:t>Intervento A.I.  </a:t>
            </a:r>
            <a:r>
              <a:rPr lang="it-IT" sz="1600" dirty="0"/>
              <a:t>L’intelligenza artificiale è utilizzata per creare robot che sappiano compiere autonomamente alcune operazioni chirurgiche, con l’ambizione di superare in precisione e accuratezza la mano umana.</a:t>
            </a:r>
            <a:endParaRPr lang="it-IT" sz="1600" b="1" dirty="0"/>
          </a:p>
          <a:p>
            <a:endParaRPr lang="it-IT" dirty="0">
              <a:solidFill>
                <a:schemeClr val="bg1"/>
              </a:solidFill>
            </a:endParaRPr>
          </a:p>
        </p:txBody>
      </p:sp>
      <p:sp>
        <p:nvSpPr>
          <p:cNvPr id="29" name="Segnaposto testo 18">
            <a:extLst>
              <a:ext uri="{FF2B5EF4-FFF2-40B4-BE49-F238E27FC236}">
                <a16:creationId xmlns:a16="http://schemas.microsoft.com/office/drawing/2014/main" id="{DD1DC7F6-33A7-EAE8-4623-90F6AF3AF613}"/>
              </a:ext>
            </a:extLst>
          </p:cNvPr>
          <p:cNvSpPr txBox="1">
            <a:spLocks/>
          </p:cNvSpPr>
          <p:nvPr/>
        </p:nvSpPr>
        <p:spPr>
          <a:xfrm>
            <a:off x="9124964" y="1868759"/>
            <a:ext cx="2737545" cy="68580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SzPct val="125000"/>
              <a:buFont typeface="Arial" panose="020B0604020202020204" pitchFamily="34" charset="0"/>
              <a:buNone/>
              <a:defRPr sz="2400" b="0" kern="1200" cap="all" baseline="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600" b="1" kern="1200">
                <a:solidFill>
                  <a:schemeClr val="tx1"/>
                </a:solidFill>
                <a:latin typeface="+mn-lt"/>
                <a:ea typeface="+mn-ea"/>
                <a:cs typeface="+mn-cs"/>
              </a:defRPr>
            </a:lvl9pPr>
          </a:lstStyle>
          <a:p>
            <a:r>
              <a:rPr lang="it-IT" sz="1900" dirty="0"/>
              <a:t>ROBOTICA E CHIURURGIA</a:t>
            </a:r>
          </a:p>
        </p:txBody>
      </p:sp>
      <p:pic>
        <p:nvPicPr>
          <p:cNvPr id="31" name="Immagine 30">
            <a:extLst>
              <a:ext uri="{FF2B5EF4-FFF2-40B4-BE49-F238E27FC236}">
                <a16:creationId xmlns:a16="http://schemas.microsoft.com/office/drawing/2014/main" id="{A11ECD69-25F9-68D8-F197-0489A0014BE6}"/>
              </a:ext>
            </a:extLst>
          </p:cNvPr>
          <p:cNvPicPr>
            <a:picLocks noChangeAspect="1"/>
          </p:cNvPicPr>
          <p:nvPr/>
        </p:nvPicPr>
        <p:blipFill>
          <a:blip r:embed="rId2"/>
          <a:stretch>
            <a:fillRect/>
          </a:stretch>
        </p:blipFill>
        <p:spPr>
          <a:xfrm>
            <a:off x="10714846" y="1848780"/>
            <a:ext cx="685800" cy="685800"/>
          </a:xfrm>
          <a:prstGeom prst="rect">
            <a:avLst/>
          </a:prstGeom>
        </p:spPr>
      </p:pic>
      <p:pic>
        <p:nvPicPr>
          <p:cNvPr id="33" name="Immagine 32">
            <a:extLst>
              <a:ext uri="{FF2B5EF4-FFF2-40B4-BE49-F238E27FC236}">
                <a16:creationId xmlns:a16="http://schemas.microsoft.com/office/drawing/2014/main" id="{C02FE543-921F-B302-37B6-D089E39E3A6D}"/>
              </a:ext>
            </a:extLst>
          </p:cNvPr>
          <p:cNvPicPr>
            <a:picLocks noChangeAspect="1"/>
          </p:cNvPicPr>
          <p:nvPr/>
        </p:nvPicPr>
        <p:blipFill>
          <a:blip r:embed="rId3"/>
          <a:stretch>
            <a:fillRect/>
          </a:stretch>
        </p:blipFill>
        <p:spPr>
          <a:xfrm>
            <a:off x="5828392" y="1882714"/>
            <a:ext cx="685800" cy="685800"/>
          </a:xfrm>
          <a:prstGeom prst="rect">
            <a:avLst/>
          </a:prstGeom>
        </p:spPr>
      </p:pic>
      <p:pic>
        <p:nvPicPr>
          <p:cNvPr id="35" name="Immagine 34">
            <a:extLst>
              <a:ext uri="{FF2B5EF4-FFF2-40B4-BE49-F238E27FC236}">
                <a16:creationId xmlns:a16="http://schemas.microsoft.com/office/drawing/2014/main" id="{676DD357-748E-E1F9-5342-F2C4CB6F8139}"/>
              </a:ext>
            </a:extLst>
          </p:cNvPr>
          <p:cNvPicPr>
            <a:picLocks noChangeAspect="1"/>
          </p:cNvPicPr>
          <p:nvPr/>
        </p:nvPicPr>
        <p:blipFill>
          <a:blip r:embed="rId4"/>
          <a:stretch>
            <a:fillRect/>
          </a:stretch>
        </p:blipFill>
        <p:spPr>
          <a:xfrm>
            <a:off x="8543133" y="2060521"/>
            <a:ext cx="610194" cy="610194"/>
          </a:xfrm>
          <a:prstGeom prst="rect">
            <a:avLst/>
          </a:prstGeom>
        </p:spPr>
      </p:pic>
      <p:pic>
        <p:nvPicPr>
          <p:cNvPr id="37" name="Immagine 36">
            <a:extLst>
              <a:ext uri="{FF2B5EF4-FFF2-40B4-BE49-F238E27FC236}">
                <a16:creationId xmlns:a16="http://schemas.microsoft.com/office/drawing/2014/main" id="{EBBFE953-595E-55DE-063F-136D125F2E8A}"/>
              </a:ext>
            </a:extLst>
          </p:cNvPr>
          <p:cNvPicPr>
            <a:picLocks noChangeAspect="1"/>
          </p:cNvPicPr>
          <p:nvPr/>
        </p:nvPicPr>
        <p:blipFill>
          <a:blip r:embed="rId5"/>
          <a:stretch>
            <a:fillRect/>
          </a:stretch>
        </p:blipFill>
        <p:spPr>
          <a:xfrm>
            <a:off x="1085267" y="1413737"/>
            <a:ext cx="713678" cy="713678"/>
          </a:xfrm>
          <a:prstGeom prst="rect">
            <a:avLst/>
          </a:prstGeom>
        </p:spPr>
      </p:pic>
    </p:spTree>
    <p:extLst>
      <p:ext uri="{BB962C8B-B14F-4D97-AF65-F5344CB8AC3E}">
        <p14:creationId xmlns:p14="http://schemas.microsoft.com/office/powerpoint/2010/main" val="3336842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2A556-49B4-1E4B-F698-BB380AE16935}"/>
              </a:ext>
            </a:extLst>
          </p:cNvPr>
          <p:cNvSpPr>
            <a:spLocks noGrp="1"/>
          </p:cNvSpPr>
          <p:nvPr>
            <p:ph type="title"/>
          </p:nvPr>
        </p:nvSpPr>
        <p:spPr/>
        <p:txBody>
          <a:bodyPr/>
          <a:lstStyle/>
          <a:p>
            <a:r>
              <a:rPr lang="it-IT" dirty="0"/>
              <a:t>L’ASCESA DELLA SALUTE DIGITALE/3</a:t>
            </a:r>
          </a:p>
        </p:txBody>
      </p:sp>
      <p:sp>
        <p:nvSpPr>
          <p:cNvPr id="3" name="Segnaposto contenuto 2">
            <a:extLst>
              <a:ext uri="{FF2B5EF4-FFF2-40B4-BE49-F238E27FC236}">
                <a16:creationId xmlns:a16="http://schemas.microsoft.com/office/drawing/2014/main" id="{9E36C19F-8B41-ABA8-B4E4-BD7A0B83ECB3}"/>
              </a:ext>
            </a:extLst>
          </p:cNvPr>
          <p:cNvSpPr>
            <a:spLocks noGrp="1"/>
          </p:cNvSpPr>
          <p:nvPr>
            <p:ph sz="half" idx="1"/>
          </p:nvPr>
        </p:nvSpPr>
        <p:spPr>
          <a:xfrm>
            <a:off x="6629400" y="1748118"/>
            <a:ext cx="5052866" cy="4905879"/>
          </a:xfrm>
        </p:spPr>
        <p:txBody>
          <a:bodyPr>
            <a:normAutofit fontScale="62500" lnSpcReduction="20000"/>
          </a:bodyPr>
          <a:lstStyle/>
          <a:p>
            <a:pPr marL="0" indent="0" algn="just">
              <a:buNone/>
            </a:pPr>
            <a:r>
              <a:rPr lang="it-IT" sz="2700" dirty="0"/>
              <a:t>L’Intelligenza Artificiale in sanità è un caso utile a capire come gli immaginari socio-tecnici possono dare posto alla tecnologia in un futuro ideali. Le narrazioni istituzionali sul futuro segnato dall’innovazione tecnologica sono (</a:t>
            </a:r>
            <a:r>
              <a:rPr lang="it-IT" sz="2700" dirty="0" err="1"/>
              <a:t>Bareis</a:t>
            </a:r>
            <a:r>
              <a:rPr lang="it-IT" sz="2700" dirty="0"/>
              <a:t>, </a:t>
            </a:r>
            <a:r>
              <a:rPr lang="it-IT" sz="2700" dirty="0" err="1"/>
              <a:t>Katzenbach</a:t>
            </a:r>
            <a:r>
              <a:rPr lang="it-IT" sz="2700" dirty="0"/>
              <a:t>, 2022):</a:t>
            </a:r>
          </a:p>
          <a:p>
            <a:pPr algn="just">
              <a:lnSpc>
                <a:spcPct val="100000"/>
              </a:lnSpc>
              <a:buFont typeface="Wingdings" pitchFamily="2" charset="2"/>
              <a:buChar char="q"/>
            </a:pPr>
            <a:r>
              <a:rPr lang="it-IT" sz="2700" dirty="0"/>
              <a:t> costitutive: definiscono le possibilità e i vincoli (es. processi e limiti raccolta dati). </a:t>
            </a:r>
          </a:p>
          <a:p>
            <a:pPr algn="just">
              <a:lnSpc>
                <a:spcPct val="100000"/>
              </a:lnSpc>
              <a:buFont typeface="Wingdings" pitchFamily="2" charset="2"/>
              <a:buChar char="q"/>
            </a:pPr>
            <a:r>
              <a:rPr lang="it-IT" sz="2700" dirty="0"/>
              <a:t> abilitanti: preparano il terreno per politiche e interventi (es. veicolano finanziamenti in certe aree territoriali).</a:t>
            </a:r>
          </a:p>
          <a:p>
            <a:pPr algn="just">
              <a:lnSpc>
                <a:spcPct val="100000"/>
              </a:lnSpc>
              <a:buFont typeface="Wingdings" pitchFamily="2" charset="2"/>
              <a:buChar char="q"/>
            </a:pPr>
            <a:r>
              <a:rPr lang="it-IT" sz="2700" dirty="0"/>
              <a:t> (de)legittimanti: autorizzano alcuni punti di vista e ne condannano altri (es. condannano la completa automazione).</a:t>
            </a:r>
          </a:p>
          <a:p>
            <a:pPr algn="just">
              <a:lnSpc>
                <a:spcPct val="100000"/>
              </a:lnSpc>
              <a:buFont typeface="Wingdings" pitchFamily="2" charset="2"/>
              <a:buChar char="q"/>
            </a:pPr>
            <a:r>
              <a:rPr lang="it-IT" sz="2700" dirty="0"/>
              <a:t> dissimulanti: nascondono gli «effetti collaterali» dell’innovazione e le relazioni tra questa e le strutture di potere (es. tacciono l’eventuale inasprirsi di disuguaglianze territoriali e di classe nell’accesso). </a:t>
            </a:r>
          </a:p>
          <a:p>
            <a:pPr marL="0" indent="0" algn="just">
              <a:buNone/>
            </a:pPr>
            <a:endParaRPr lang="it-IT" sz="2000" dirty="0"/>
          </a:p>
        </p:txBody>
      </p:sp>
      <p:sp>
        <p:nvSpPr>
          <p:cNvPr id="4" name="Segnaposto contenuto 3">
            <a:extLst>
              <a:ext uri="{FF2B5EF4-FFF2-40B4-BE49-F238E27FC236}">
                <a16:creationId xmlns:a16="http://schemas.microsoft.com/office/drawing/2014/main" id="{97F83655-7E88-0D16-479D-5706DF4A1D46}"/>
              </a:ext>
            </a:extLst>
          </p:cNvPr>
          <p:cNvSpPr>
            <a:spLocks noGrp="1"/>
          </p:cNvSpPr>
          <p:nvPr>
            <p:ph sz="half" idx="2"/>
          </p:nvPr>
        </p:nvSpPr>
        <p:spPr>
          <a:xfrm>
            <a:off x="1341120" y="1925881"/>
            <a:ext cx="4754880" cy="4728117"/>
          </a:xfrm>
        </p:spPr>
        <p:txBody>
          <a:bodyPr>
            <a:noAutofit/>
          </a:bodyPr>
          <a:lstStyle/>
          <a:p>
            <a:pPr marL="0" indent="0" algn="just">
              <a:buNone/>
            </a:pPr>
            <a:r>
              <a:rPr lang="it-IT" sz="1800" dirty="0"/>
              <a:t>Gli immaginari socio-tecnici (</a:t>
            </a:r>
            <a:r>
              <a:rPr lang="it-IT" sz="1800" dirty="0" err="1"/>
              <a:t>Jasanoff</a:t>
            </a:r>
            <a:r>
              <a:rPr lang="it-IT" sz="1800" dirty="0"/>
              <a:t>, Kim, 2013) sono visioni collettive riguardanti i futuri desiderati, caratterizzati da progressi nel campo scientifico-tecnologico e da una conseguente ridefinizione dell’ordine e della vita sociale. </a:t>
            </a:r>
          </a:p>
          <a:p>
            <a:pPr algn="just">
              <a:buFont typeface="Wingdings" pitchFamily="2" charset="2"/>
              <a:buChar char="q"/>
            </a:pPr>
            <a:r>
              <a:rPr lang="it-IT" sz="1800" dirty="0"/>
              <a:t> Il concetto di immaginari socio-tecnici aiuta ad analizzare come le narrazioni sul futuro definiscono  le aspirazioni collettive e gli sforzi necessari per raggiungerle. </a:t>
            </a:r>
          </a:p>
          <a:p>
            <a:pPr algn="just">
              <a:buFont typeface="Wingdings" pitchFamily="2" charset="2"/>
              <a:buChar char="q"/>
            </a:pPr>
            <a:r>
              <a:rPr lang="it-IT" sz="1800" dirty="0"/>
              <a:t> Le narrazioni sul futuro producono immaginari socio-tecnici nei quali sono definite In questo quadro, lo stato svolge un ruolo fondamentale: possiede mezzi materiali- simbolici per delineare le traiettorie future della nostra società, costruire istituzioni che indichino i rischi e le potenzialità insite in esse, richiedere il </a:t>
            </a:r>
            <a:r>
              <a:rPr lang="it-IT" sz="1800" i="1" dirty="0"/>
              <a:t>commitment</a:t>
            </a:r>
            <a:r>
              <a:rPr lang="it-IT" sz="1800" dirty="0"/>
              <a:t> dei diversi attori sociali.</a:t>
            </a:r>
          </a:p>
          <a:p>
            <a:endParaRPr lang="it-IT" sz="1900" dirty="0">
              <a:solidFill>
                <a:srgbClr val="131313"/>
              </a:solidFill>
              <a:latin typeface="freight-text-pro"/>
            </a:endParaRPr>
          </a:p>
          <a:p>
            <a:endParaRPr lang="it-IT" sz="1900" dirty="0"/>
          </a:p>
        </p:txBody>
      </p:sp>
    </p:spTree>
    <p:extLst>
      <p:ext uri="{BB962C8B-B14F-4D97-AF65-F5344CB8AC3E}">
        <p14:creationId xmlns:p14="http://schemas.microsoft.com/office/powerpoint/2010/main" val="3408594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2A556-49B4-1E4B-F698-BB380AE16935}"/>
              </a:ext>
            </a:extLst>
          </p:cNvPr>
          <p:cNvSpPr>
            <a:spLocks noGrp="1"/>
          </p:cNvSpPr>
          <p:nvPr>
            <p:ph type="title"/>
          </p:nvPr>
        </p:nvSpPr>
        <p:spPr/>
        <p:txBody>
          <a:bodyPr/>
          <a:lstStyle/>
          <a:p>
            <a:r>
              <a:rPr lang="it-IT" dirty="0"/>
              <a:t>Salute e medicina come «oggetti economici»</a:t>
            </a:r>
          </a:p>
        </p:txBody>
      </p:sp>
      <p:sp>
        <p:nvSpPr>
          <p:cNvPr id="3" name="Segnaposto contenuto 2">
            <a:extLst>
              <a:ext uri="{FF2B5EF4-FFF2-40B4-BE49-F238E27FC236}">
                <a16:creationId xmlns:a16="http://schemas.microsoft.com/office/drawing/2014/main" id="{9E36C19F-8B41-ABA8-B4E4-BD7A0B83ECB3}"/>
              </a:ext>
            </a:extLst>
          </p:cNvPr>
          <p:cNvSpPr>
            <a:spLocks noGrp="1"/>
          </p:cNvSpPr>
          <p:nvPr>
            <p:ph sz="half" idx="1"/>
          </p:nvPr>
        </p:nvSpPr>
        <p:spPr>
          <a:xfrm>
            <a:off x="6629400" y="1748118"/>
            <a:ext cx="5052866" cy="4905879"/>
          </a:xfrm>
        </p:spPr>
        <p:txBody>
          <a:bodyPr>
            <a:normAutofit/>
          </a:bodyPr>
          <a:lstStyle/>
          <a:p>
            <a:pPr marL="0" indent="0" algn="just">
              <a:buNone/>
            </a:pPr>
            <a:r>
              <a:rPr lang="it-IT" dirty="0"/>
              <a:t>Rischi: trascurare campi in cui non c’è un’immediata remunerazione economica (es. l’abbandono dell’Alzheimer per il cancro), sviluppare soluzioni tecnoscientifiche solo per il privato con conseguente inasprimento delle disuguaglianze sociali (es. la medicina personalizzata in USA), «fare nascere una malattia per una medicina» (es. Viagra). </a:t>
            </a:r>
          </a:p>
          <a:p>
            <a:pPr marL="0" indent="0" algn="just">
              <a:buNone/>
            </a:pPr>
            <a:endParaRPr lang="it-IT" sz="2000" dirty="0"/>
          </a:p>
        </p:txBody>
      </p:sp>
      <p:sp>
        <p:nvSpPr>
          <p:cNvPr id="4" name="Segnaposto contenuto 3">
            <a:extLst>
              <a:ext uri="{FF2B5EF4-FFF2-40B4-BE49-F238E27FC236}">
                <a16:creationId xmlns:a16="http://schemas.microsoft.com/office/drawing/2014/main" id="{97F83655-7E88-0D16-479D-5706DF4A1D46}"/>
              </a:ext>
            </a:extLst>
          </p:cNvPr>
          <p:cNvSpPr>
            <a:spLocks noGrp="1"/>
          </p:cNvSpPr>
          <p:nvPr>
            <p:ph sz="half" idx="2"/>
          </p:nvPr>
        </p:nvSpPr>
        <p:spPr>
          <a:xfrm>
            <a:off x="1341120" y="1925881"/>
            <a:ext cx="4754880" cy="4728117"/>
          </a:xfrm>
        </p:spPr>
        <p:txBody>
          <a:bodyPr>
            <a:noAutofit/>
          </a:bodyPr>
          <a:lstStyle/>
          <a:p>
            <a:pPr marL="0" indent="0" algn="just">
              <a:buNone/>
            </a:pPr>
            <a:r>
              <a:rPr lang="it-IT" dirty="0"/>
              <a:t>Nei paesi occidentali (USA in primis) c’è stata una crescente presenza delle industre e degli interessi finanziari nel campo della salute, con particolare riferimento alle sperimentazioni cliniche (es. trial farmacologici) e tecnologiche (es. app digitali per la salute). Gli investimenti hanno portato alla creazione di network costituiti da università/centri di ricerca, ospedali e pazienti in cui gli interessi privati influenzano le linee di sviluppo della ricerca </a:t>
            </a:r>
            <a:r>
              <a:rPr lang="it-IT" dirty="0" err="1"/>
              <a:t>tecnoscientifica</a:t>
            </a:r>
            <a:r>
              <a:rPr lang="it-IT" dirty="0"/>
              <a:t>. </a:t>
            </a:r>
          </a:p>
          <a:p>
            <a:endParaRPr lang="it-IT" sz="1900" dirty="0">
              <a:solidFill>
                <a:srgbClr val="131313"/>
              </a:solidFill>
              <a:latin typeface="freight-text-pro"/>
            </a:endParaRPr>
          </a:p>
          <a:p>
            <a:endParaRPr lang="it-IT" sz="1900" dirty="0"/>
          </a:p>
        </p:txBody>
      </p:sp>
    </p:spTree>
    <p:extLst>
      <p:ext uri="{BB962C8B-B14F-4D97-AF65-F5344CB8AC3E}">
        <p14:creationId xmlns:p14="http://schemas.microsoft.com/office/powerpoint/2010/main" val="298923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4CDBB-865C-AE72-C0C6-134BC81F7E5B}"/>
              </a:ext>
            </a:extLst>
          </p:cNvPr>
          <p:cNvSpPr>
            <a:spLocks noGrp="1"/>
          </p:cNvSpPr>
          <p:nvPr>
            <p:ph type="title"/>
          </p:nvPr>
        </p:nvSpPr>
        <p:spPr/>
        <p:txBody>
          <a:bodyPr/>
          <a:lstStyle/>
          <a:p>
            <a:r>
              <a:rPr lang="it-IT" dirty="0"/>
              <a:t>Struttura lezione</a:t>
            </a:r>
          </a:p>
        </p:txBody>
      </p:sp>
      <p:sp>
        <p:nvSpPr>
          <p:cNvPr id="3" name="Segnaposto contenuto 2">
            <a:extLst>
              <a:ext uri="{FF2B5EF4-FFF2-40B4-BE49-F238E27FC236}">
                <a16:creationId xmlns:a16="http://schemas.microsoft.com/office/drawing/2014/main" id="{AACDCEEF-89A1-61A8-C478-5E3FA5D7B061}"/>
              </a:ext>
            </a:extLst>
          </p:cNvPr>
          <p:cNvSpPr>
            <a:spLocks noGrp="1"/>
          </p:cNvSpPr>
          <p:nvPr>
            <p:ph sz="quarter" idx="13"/>
          </p:nvPr>
        </p:nvSpPr>
        <p:spPr/>
        <p:txBody>
          <a:bodyPr>
            <a:normAutofit fontScale="92500" lnSpcReduction="10000"/>
          </a:bodyPr>
          <a:lstStyle/>
          <a:p>
            <a:pPr>
              <a:buFont typeface="Wingdings" pitchFamily="2" charset="2"/>
              <a:buChar char="q"/>
            </a:pPr>
            <a:r>
              <a:rPr lang="it-IT" dirty="0"/>
              <a:t> Le ere della medicina; </a:t>
            </a:r>
          </a:p>
          <a:p>
            <a:pPr>
              <a:buFont typeface="Wingdings" pitchFamily="2" charset="2"/>
              <a:buChar char="q"/>
            </a:pPr>
            <a:r>
              <a:rPr lang="it-IT" dirty="0"/>
              <a:t> L’avvento della tecnoscienza biomedica e le aree di studio degli STS: </a:t>
            </a:r>
          </a:p>
          <a:p>
            <a:pPr>
              <a:buFont typeface="Arial" panose="020B0604020202020204" pitchFamily="34" charset="0"/>
              <a:buChar char="•"/>
            </a:pPr>
            <a:r>
              <a:rPr lang="it-IT" dirty="0"/>
              <a:t>Collaborazione tra laboratori e pratica clinica; </a:t>
            </a:r>
          </a:p>
          <a:p>
            <a:pPr>
              <a:buFont typeface="Arial" panose="020B0604020202020204" pitchFamily="34" charset="0"/>
              <a:buChar char="•"/>
            </a:pPr>
            <a:r>
              <a:rPr lang="it-IT" dirty="0" err="1"/>
              <a:t>L’</a:t>
            </a:r>
            <a:r>
              <a:rPr lang="it-IT" i="1" dirty="0" err="1"/>
              <a:t>enhancement</a:t>
            </a:r>
            <a:r>
              <a:rPr lang="it-IT" dirty="0"/>
              <a:t>;</a:t>
            </a:r>
          </a:p>
          <a:p>
            <a:pPr>
              <a:buFont typeface="Arial" panose="020B0604020202020204" pitchFamily="34" charset="0"/>
              <a:buChar char="•"/>
            </a:pPr>
            <a:r>
              <a:rPr lang="it-IT" dirty="0"/>
              <a:t> Media e legittimazione della biomedicina; </a:t>
            </a:r>
          </a:p>
          <a:p>
            <a:pPr>
              <a:buFont typeface="Arial" panose="020B0604020202020204" pitchFamily="34" charset="0"/>
              <a:buChar char="•"/>
            </a:pPr>
            <a:r>
              <a:rPr lang="it-IT" dirty="0"/>
              <a:t> La crescente importanza dei pazienti; </a:t>
            </a:r>
          </a:p>
          <a:p>
            <a:pPr>
              <a:buFont typeface="Arial" panose="020B0604020202020204" pitchFamily="34" charset="0"/>
              <a:buChar char="•"/>
            </a:pPr>
            <a:r>
              <a:rPr lang="it-IT" dirty="0"/>
              <a:t> L’ascesa della salute digitale.  </a:t>
            </a:r>
          </a:p>
          <a:p>
            <a:pPr>
              <a:buFont typeface="Arial" panose="020B0604020202020204" pitchFamily="34" charset="0"/>
              <a:buChar char="•"/>
            </a:pPr>
            <a:r>
              <a:rPr lang="it-IT" dirty="0"/>
              <a:t>  Salute e medicina come «oggetti economici»</a:t>
            </a:r>
          </a:p>
        </p:txBody>
      </p:sp>
    </p:spTree>
    <p:extLst>
      <p:ext uri="{BB962C8B-B14F-4D97-AF65-F5344CB8AC3E}">
        <p14:creationId xmlns:p14="http://schemas.microsoft.com/office/powerpoint/2010/main" val="11295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0DB28C-7BF1-3E7F-84BC-F9CE5F9789C0}"/>
              </a:ext>
            </a:extLst>
          </p:cNvPr>
          <p:cNvSpPr>
            <a:spLocks noGrp="1"/>
          </p:cNvSpPr>
          <p:nvPr>
            <p:ph type="title"/>
          </p:nvPr>
        </p:nvSpPr>
        <p:spPr>
          <a:xfrm>
            <a:off x="7122460" y="1783959"/>
            <a:ext cx="3065480" cy="2889114"/>
          </a:xfrm>
        </p:spPr>
        <p:txBody>
          <a:bodyPr vert="horz" lIns="91440" tIns="45720" rIns="91440" bIns="45720" rtlCol="0" anchor="b">
            <a:normAutofit fontScale="90000"/>
          </a:bodyPr>
          <a:lstStyle/>
          <a:p>
            <a:r>
              <a:rPr lang="en-US" sz="4700" dirty="0" err="1"/>
              <a:t>Capitolo</a:t>
            </a:r>
            <a:r>
              <a:rPr lang="en-US" sz="4700" dirty="0"/>
              <a:t> 9 “SALUTE, CURA E BIOMEDICINA”</a:t>
            </a:r>
            <a:br>
              <a:rPr lang="en-US" sz="4700" dirty="0"/>
            </a:br>
            <a:r>
              <a:rPr lang="en-US" sz="4700" dirty="0"/>
              <a:t>PP 159-172</a:t>
            </a:r>
          </a:p>
        </p:txBody>
      </p:sp>
      <p:pic>
        <p:nvPicPr>
          <p:cNvPr id="5" name="Picture 2" descr="Copertina Gli studi sociali sulla scienza e la tecnologia">
            <a:extLst>
              <a:ext uri="{FF2B5EF4-FFF2-40B4-BE49-F238E27FC236}">
                <a16:creationId xmlns:a16="http://schemas.microsoft.com/office/drawing/2014/main" id="{D7ABECB7-96A3-EB1D-1F0C-FF945355E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205" y="408204"/>
            <a:ext cx="3923112" cy="604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4F7B64-6CF2-70AC-F254-4D68D7EC5E1D}"/>
              </a:ext>
            </a:extLst>
          </p:cNvPr>
          <p:cNvSpPr>
            <a:spLocks noGrp="1"/>
          </p:cNvSpPr>
          <p:nvPr>
            <p:ph type="title"/>
          </p:nvPr>
        </p:nvSpPr>
        <p:spPr/>
        <p:txBody>
          <a:bodyPr/>
          <a:lstStyle/>
          <a:p>
            <a:r>
              <a:rPr lang="it-IT" dirty="0"/>
              <a:t>Sanità E TECNOSCIENZA</a:t>
            </a:r>
          </a:p>
        </p:txBody>
      </p:sp>
      <p:sp>
        <p:nvSpPr>
          <p:cNvPr id="3" name="Segnaposto contenuto 2">
            <a:extLst>
              <a:ext uri="{FF2B5EF4-FFF2-40B4-BE49-F238E27FC236}">
                <a16:creationId xmlns:a16="http://schemas.microsoft.com/office/drawing/2014/main" id="{868256EA-A235-414C-3721-7EF75D8D9136}"/>
              </a:ext>
            </a:extLst>
          </p:cNvPr>
          <p:cNvSpPr>
            <a:spLocks noGrp="1"/>
          </p:cNvSpPr>
          <p:nvPr>
            <p:ph sz="quarter" idx="13"/>
          </p:nvPr>
        </p:nvSpPr>
        <p:spPr>
          <a:xfrm>
            <a:off x="685800" y="2063396"/>
            <a:ext cx="10482072" cy="3411853"/>
          </a:xfrm>
        </p:spPr>
        <p:txBody>
          <a:bodyPr>
            <a:normAutofit/>
          </a:bodyPr>
          <a:lstStyle/>
          <a:p>
            <a:pPr>
              <a:buFont typeface="Wingdings" pitchFamily="2" charset="2"/>
              <a:buChar char="q"/>
            </a:pPr>
            <a:r>
              <a:rPr lang="it-IT" b="1" dirty="0"/>
              <a:t> Perché è un ambito rilevante da studiare? </a:t>
            </a:r>
            <a:r>
              <a:rPr lang="it-IT" dirty="0"/>
              <a:t>Perché le discipline tecnoscientifiche più avanzate (es. l’intelligenza artificiale) spesso sono finalizzate a trovare applicazioni che vadano in questo ambito, ritenuto cruciale per il benessere della nostra società. </a:t>
            </a:r>
          </a:p>
          <a:p>
            <a:pPr>
              <a:buFont typeface="Wingdings" pitchFamily="2" charset="2"/>
              <a:buChar char="q"/>
            </a:pPr>
            <a:r>
              <a:rPr lang="it-IT" dirty="0"/>
              <a:t> </a:t>
            </a:r>
            <a:r>
              <a:rPr lang="it-IT" b="1" dirty="0"/>
              <a:t>Perché è un ambito rilevante da studiare dal punto di vista sociologico? </a:t>
            </a:r>
            <a:r>
              <a:rPr lang="it-IT" dirty="0"/>
              <a:t>Per due ragioni: i) le innovazioni tecnologiche, attuali o future, cambiano i modi in cui la salute viene gestita e immaginata, riconfigurando i rapporti tra diversi attori in campo (pazienti, familiari, professionisti e tecnologie stesse); ii) allo stesso tempo, le nuove tecnologie emergono e sono modellate dallo «spirito del tempo», ossia dalle priorità, dai valori, dalle preoccupazioni e dalle speranze che caratterizzano un determinato periodo storico. </a:t>
            </a:r>
          </a:p>
        </p:txBody>
      </p:sp>
    </p:spTree>
    <p:extLst>
      <p:ext uri="{BB962C8B-B14F-4D97-AF65-F5344CB8AC3E}">
        <p14:creationId xmlns:p14="http://schemas.microsoft.com/office/powerpoint/2010/main" val="113302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D43B99-E249-BB28-CEB4-99CFA0B1975B}"/>
              </a:ext>
            </a:extLst>
          </p:cNvPr>
          <p:cNvSpPr>
            <a:spLocks noGrp="1"/>
          </p:cNvSpPr>
          <p:nvPr>
            <p:ph type="title"/>
          </p:nvPr>
        </p:nvSpPr>
        <p:spPr/>
        <p:txBody>
          <a:bodyPr/>
          <a:lstStyle/>
          <a:p>
            <a:r>
              <a:rPr lang="it-IT" dirty="0"/>
              <a:t>LE «ERE» DELLA MEDICINA/1</a:t>
            </a:r>
          </a:p>
        </p:txBody>
      </p:sp>
      <p:sp>
        <p:nvSpPr>
          <p:cNvPr id="3" name="Segnaposto contenuto 2">
            <a:extLst>
              <a:ext uri="{FF2B5EF4-FFF2-40B4-BE49-F238E27FC236}">
                <a16:creationId xmlns:a16="http://schemas.microsoft.com/office/drawing/2014/main" id="{43A7FEAE-B37C-8892-35D1-855CF564C536}"/>
              </a:ext>
            </a:extLst>
          </p:cNvPr>
          <p:cNvSpPr>
            <a:spLocks noGrp="1"/>
          </p:cNvSpPr>
          <p:nvPr>
            <p:ph idx="1"/>
          </p:nvPr>
        </p:nvSpPr>
        <p:spPr>
          <a:xfrm>
            <a:off x="1024129" y="2286000"/>
            <a:ext cx="5867326" cy="4023360"/>
          </a:xfrm>
        </p:spPr>
        <p:txBody>
          <a:bodyPr>
            <a:normAutofit/>
          </a:bodyPr>
          <a:lstStyle/>
          <a:p>
            <a:pPr marL="0" indent="0">
              <a:buNone/>
            </a:pPr>
            <a:r>
              <a:rPr lang="it-IT" b="1" dirty="0"/>
              <a:t>Ascesa della medicina moderna </a:t>
            </a:r>
            <a:r>
              <a:rPr lang="it-IT" dirty="0"/>
              <a:t>(1890-1945), eventi caratterizzanti: la nascita di strutture cliniche, enti di ricerca, scuole di formazione per professionisti clinici finanziate dallo Stato; il rilascio di licenze professionali da parte dello stesso; l’emergere di un «mercato della salute» fatto di servizi e medicinali; nuove tecnologie per la visualizzazione dei corpi (raggi-x) e la misurazione degli indicatori (stetoscopio); iconografia giornalistica sul «miracolo della medicina»; l’emarginazione di altre forme di medicina (es. Omeopatia) [Clarke 2010, 110-122].</a:t>
            </a:r>
          </a:p>
          <a:p>
            <a:pPr marL="0" indent="0">
              <a:buNone/>
            </a:pPr>
            <a:endParaRPr lang="it-IT" dirty="0"/>
          </a:p>
        </p:txBody>
      </p:sp>
      <p:pic>
        <p:nvPicPr>
          <p:cNvPr id="5" name="Immagine 4">
            <a:extLst>
              <a:ext uri="{FF2B5EF4-FFF2-40B4-BE49-F238E27FC236}">
                <a16:creationId xmlns:a16="http://schemas.microsoft.com/office/drawing/2014/main" id="{C201307C-0447-B0C6-2545-2C565F95B5D7}"/>
              </a:ext>
            </a:extLst>
          </p:cNvPr>
          <p:cNvPicPr>
            <a:picLocks noChangeAspect="1"/>
          </p:cNvPicPr>
          <p:nvPr/>
        </p:nvPicPr>
        <p:blipFill>
          <a:blip r:embed="rId2"/>
          <a:stretch>
            <a:fillRect/>
          </a:stretch>
        </p:blipFill>
        <p:spPr>
          <a:xfrm>
            <a:off x="7046332" y="1535926"/>
            <a:ext cx="4606693" cy="3446552"/>
          </a:xfrm>
          <a:prstGeom prst="rect">
            <a:avLst/>
          </a:prstGeom>
        </p:spPr>
      </p:pic>
      <p:sp>
        <p:nvSpPr>
          <p:cNvPr id="6" name="CasellaDiTesto 5">
            <a:extLst>
              <a:ext uri="{FF2B5EF4-FFF2-40B4-BE49-F238E27FC236}">
                <a16:creationId xmlns:a16="http://schemas.microsoft.com/office/drawing/2014/main" id="{CF851713-86B5-F9FB-4FAE-8153B1FAB382}"/>
              </a:ext>
            </a:extLst>
          </p:cNvPr>
          <p:cNvSpPr txBox="1"/>
          <p:nvPr/>
        </p:nvSpPr>
        <p:spPr>
          <a:xfrm>
            <a:off x="7147932" y="5241073"/>
            <a:ext cx="4705814" cy="923330"/>
          </a:xfrm>
          <a:prstGeom prst="rect">
            <a:avLst/>
          </a:prstGeom>
          <a:noFill/>
        </p:spPr>
        <p:txBody>
          <a:bodyPr wrap="square" rtlCol="0">
            <a:spAutoFit/>
          </a:bodyPr>
          <a:lstStyle/>
          <a:p>
            <a:r>
              <a:rPr lang="it-IT" i="1" dirty="0"/>
              <a:t>Notare: missione morale della medicina; salute «medico centrica»; impossibilità di impedire la morte </a:t>
            </a:r>
          </a:p>
        </p:txBody>
      </p:sp>
    </p:spTree>
    <p:extLst>
      <p:ext uri="{BB962C8B-B14F-4D97-AF65-F5344CB8AC3E}">
        <p14:creationId xmlns:p14="http://schemas.microsoft.com/office/powerpoint/2010/main" val="222134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D43B99-E249-BB28-CEB4-99CFA0B1975B}"/>
              </a:ext>
            </a:extLst>
          </p:cNvPr>
          <p:cNvSpPr>
            <a:spLocks noGrp="1"/>
          </p:cNvSpPr>
          <p:nvPr>
            <p:ph type="title"/>
          </p:nvPr>
        </p:nvSpPr>
        <p:spPr/>
        <p:txBody>
          <a:bodyPr/>
          <a:lstStyle/>
          <a:p>
            <a:r>
              <a:rPr lang="it-IT" dirty="0"/>
              <a:t>LE «ERE» DELLA MEDICINA/2</a:t>
            </a:r>
          </a:p>
        </p:txBody>
      </p:sp>
      <p:sp>
        <p:nvSpPr>
          <p:cNvPr id="3" name="Segnaposto contenuto 2">
            <a:extLst>
              <a:ext uri="{FF2B5EF4-FFF2-40B4-BE49-F238E27FC236}">
                <a16:creationId xmlns:a16="http://schemas.microsoft.com/office/drawing/2014/main" id="{43A7FEAE-B37C-8892-35D1-855CF564C536}"/>
              </a:ext>
            </a:extLst>
          </p:cNvPr>
          <p:cNvSpPr>
            <a:spLocks noGrp="1"/>
          </p:cNvSpPr>
          <p:nvPr>
            <p:ph idx="1"/>
          </p:nvPr>
        </p:nvSpPr>
        <p:spPr>
          <a:xfrm>
            <a:off x="1024129" y="2286000"/>
            <a:ext cx="5867326" cy="4023360"/>
          </a:xfrm>
        </p:spPr>
        <p:txBody>
          <a:bodyPr>
            <a:normAutofit/>
          </a:bodyPr>
          <a:lstStyle/>
          <a:p>
            <a:pPr marL="0" indent="0">
              <a:buNone/>
            </a:pPr>
            <a:r>
              <a:rPr lang="it-IT" b="1" dirty="0"/>
              <a:t>La medicalizzazione </a:t>
            </a:r>
            <a:r>
              <a:rPr lang="it-IT" dirty="0"/>
              <a:t>(1940-1985), eventi caratterizzanti: si moltiplicano le condizioni clinicamente rilevanti; andare dal dottore diviene una routine per tutti; esplosione dei trattamenti tramite pillola; creazione sistema moderno di assicurazioni sanitarie; espansione delle università di medicina e costruzione di nuovi ospedali; scoperta del paziente, della «aderenza alla terapia» e umanizzazione del rapporto con i medici (anni ‘70); l’emarginazione di altre forme di medicina (es. chiropratica) [Clarke 2010, 110-122].</a:t>
            </a:r>
          </a:p>
          <a:p>
            <a:pPr marL="0" indent="0">
              <a:buNone/>
            </a:pPr>
            <a:endParaRPr lang="it-IT" dirty="0"/>
          </a:p>
        </p:txBody>
      </p:sp>
      <p:sp>
        <p:nvSpPr>
          <p:cNvPr id="6" name="CasellaDiTesto 5">
            <a:extLst>
              <a:ext uri="{FF2B5EF4-FFF2-40B4-BE49-F238E27FC236}">
                <a16:creationId xmlns:a16="http://schemas.microsoft.com/office/drawing/2014/main" id="{CF851713-86B5-F9FB-4FAE-8153B1FAB382}"/>
              </a:ext>
            </a:extLst>
          </p:cNvPr>
          <p:cNvSpPr txBox="1"/>
          <p:nvPr/>
        </p:nvSpPr>
        <p:spPr>
          <a:xfrm>
            <a:off x="7147932" y="5241073"/>
            <a:ext cx="4705814" cy="646331"/>
          </a:xfrm>
          <a:prstGeom prst="rect">
            <a:avLst/>
          </a:prstGeom>
          <a:noFill/>
        </p:spPr>
        <p:txBody>
          <a:bodyPr wrap="square" rtlCol="0">
            <a:spAutoFit/>
          </a:bodyPr>
          <a:lstStyle/>
          <a:p>
            <a:r>
              <a:rPr lang="it-IT" i="1" dirty="0"/>
              <a:t>Notare: folla di persone fuori all’ambulatorio improvvisato con una donna incinta. </a:t>
            </a:r>
          </a:p>
        </p:txBody>
      </p:sp>
      <p:pic>
        <p:nvPicPr>
          <p:cNvPr id="7" name="Immagine 6">
            <a:extLst>
              <a:ext uri="{FF2B5EF4-FFF2-40B4-BE49-F238E27FC236}">
                <a16:creationId xmlns:a16="http://schemas.microsoft.com/office/drawing/2014/main" id="{CD629C35-1BF7-C80B-AA8F-6CC09BEC8103}"/>
              </a:ext>
            </a:extLst>
          </p:cNvPr>
          <p:cNvPicPr>
            <a:picLocks noChangeAspect="1"/>
          </p:cNvPicPr>
          <p:nvPr/>
        </p:nvPicPr>
        <p:blipFill>
          <a:blip r:embed="rId2"/>
          <a:stretch>
            <a:fillRect/>
          </a:stretch>
        </p:blipFill>
        <p:spPr>
          <a:xfrm>
            <a:off x="7147932" y="1170259"/>
            <a:ext cx="4392806" cy="3936527"/>
          </a:xfrm>
          <a:prstGeom prst="rect">
            <a:avLst/>
          </a:prstGeom>
        </p:spPr>
      </p:pic>
    </p:spTree>
    <p:extLst>
      <p:ext uri="{BB962C8B-B14F-4D97-AF65-F5344CB8AC3E}">
        <p14:creationId xmlns:p14="http://schemas.microsoft.com/office/powerpoint/2010/main" val="216928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D43B99-E249-BB28-CEB4-99CFA0B1975B}"/>
              </a:ext>
            </a:extLst>
          </p:cNvPr>
          <p:cNvSpPr>
            <a:spLocks noGrp="1"/>
          </p:cNvSpPr>
          <p:nvPr>
            <p:ph type="title"/>
          </p:nvPr>
        </p:nvSpPr>
        <p:spPr/>
        <p:txBody>
          <a:bodyPr/>
          <a:lstStyle/>
          <a:p>
            <a:r>
              <a:rPr lang="it-IT" dirty="0"/>
              <a:t>LE «ERE» DELLA MEDICINA/3</a:t>
            </a:r>
          </a:p>
        </p:txBody>
      </p:sp>
      <p:sp>
        <p:nvSpPr>
          <p:cNvPr id="3" name="Segnaposto contenuto 2">
            <a:extLst>
              <a:ext uri="{FF2B5EF4-FFF2-40B4-BE49-F238E27FC236}">
                <a16:creationId xmlns:a16="http://schemas.microsoft.com/office/drawing/2014/main" id="{43A7FEAE-B37C-8892-35D1-855CF564C536}"/>
              </a:ext>
            </a:extLst>
          </p:cNvPr>
          <p:cNvSpPr>
            <a:spLocks noGrp="1"/>
          </p:cNvSpPr>
          <p:nvPr>
            <p:ph idx="1"/>
          </p:nvPr>
        </p:nvSpPr>
        <p:spPr>
          <a:xfrm>
            <a:off x="1024129" y="1650380"/>
            <a:ext cx="6123803" cy="5296829"/>
          </a:xfrm>
        </p:spPr>
        <p:txBody>
          <a:bodyPr>
            <a:noAutofit/>
          </a:bodyPr>
          <a:lstStyle/>
          <a:p>
            <a:pPr marL="0" indent="0">
              <a:lnSpc>
                <a:spcPct val="110000"/>
              </a:lnSpc>
              <a:buNone/>
            </a:pPr>
            <a:r>
              <a:rPr lang="it-IT" sz="1900" dirty="0"/>
              <a:t>La </a:t>
            </a:r>
            <a:r>
              <a:rPr lang="it-IT" sz="1900" b="1" dirty="0"/>
              <a:t>biomedicalizzazione</a:t>
            </a:r>
            <a:r>
              <a:rPr lang="it-IT" sz="1900" dirty="0"/>
              <a:t> (1985-oggi), [Clarke 2010, 110-122] ha cinque caratteristiche chiave: i) </a:t>
            </a:r>
            <a:r>
              <a:rPr lang="it-IT" sz="1900" i="1" dirty="0"/>
              <a:t>mercificazione</a:t>
            </a:r>
            <a:r>
              <a:rPr lang="it-IT" sz="1900" dirty="0"/>
              <a:t>: presenza significativa delle aziende private e degli interessi finanziari nel campo della salute e della ricerca clinica; ii) </a:t>
            </a:r>
            <a:r>
              <a:rPr lang="it-IT" sz="1900" i="1" dirty="0"/>
              <a:t>sviluppo biomedicina preventiva: </a:t>
            </a:r>
            <a:r>
              <a:rPr lang="it-IT" sz="1900" dirty="0"/>
              <a:t>attenzione crescente al rischio riferito alla salute, il cui trattamento diventa un dovere morale dell’individuo da attuare adottando stili di vita e mezzi tecnici appropriati; iii) </a:t>
            </a:r>
            <a:r>
              <a:rPr lang="it-IT" sz="1900" i="1" dirty="0" err="1"/>
              <a:t>molecolarizzazione</a:t>
            </a:r>
            <a:r>
              <a:rPr lang="it-IT" sz="1900" dirty="0"/>
              <a:t> della biomedicina, attraverso l’innovazione tecnologica si passa dallo studio degli organi allo studio del DNA; iv) </a:t>
            </a:r>
            <a:r>
              <a:rPr lang="it-IT" sz="1900" i="1" dirty="0"/>
              <a:t>complessificazione</a:t>
            </a:r>
            <a:r>
              <a:rPr lang="it-IT" sz="1900" dirty="0"/>
              <a:t> dei modi di produrre e condividere conoscenza su scala globale, mettendo in discussione il monopolio della conoscenza specialistica da parte dei professionisti della salute;  v) </a:t>
            </a:r>
            <a:r>
              <a:rPr lang="it-IT" sz="1900" i="1" dirty="0"/>
              <a:t>trasformazione</a:t>
            </a:r>
            <a:r>
              <a:rPr lang="it-IT" sz="1900" dirty="0"/>
              <a:t> dei corpi e delle identità delle persone tramite percorsi di cura e interventi tecnologici personalizzati. </a:t>
            </a:r>
          </a:p>
        </p:txBody>
      </p:sp>
      <p:sp>
        <p:nvSpPr>
          <p:cNvPr id="6" name="CasellaDiTesto 5">
            <a:extLst>
              <a:ext uri="{FF2B5EF4-FFF2-40B4-BE49-F238E27FC236}">
                <a16:creationId xmlns:a16="http://schemas.microsoft.com/office/drawing/2014/main" id="{CF851713-86B5-F9FB-4FAE-8153B1FAB382}"/>
              </a:ext>
            </a:extLst>
          </p:cNvPr>
          <p:cNvSpPr txBox="1"/>
          <p:nvPr/>
        </p:nvSpPr>
        <p:spPr>
          <a:xfrm>
            <a:off x="7147932" y="5241073"/>
            <a:ext cx="4705814" cy="923330"/>
          </a:xfrm>
          <a:prstGeom prst="rect">
            <a:avLst/>
          </a:prstGeom>
          <a:noFill/>
        </p:spPr>
        <p:txBody>
          <a:bodyPr wrap="square" rtlCol="0">
            <a:spAutoFit/>
          </a:bodyPr>
          <a:lstStyle/>
          <a:p>
            <a:r>
              <a:rPr lang="it-IT" i="1" dirty="0"/>
              <a:t>Notare: farmaco prodotto da azienda privata che lo pubblicizza direttamente al consumatore, malattia poco prima inesistente. </a:t>
            </a:r>
          </a:p>
        </p:txBody>
      </p:sp>
      <p:pic>
        <p:nvPicPr>
          <p:cNvPr id="5" name="Immagine 4">
            <a:extLst>
              <a:ext uri="{FF2B5EF4-FFF2-40B4-BE49-F238E27FC236}">
                <a16:creationId xmlns:a16="http://schemas.microsoft.com/office/drawing/2014/main" id="{FC86E4A7-1B3A-C016-0BDC-203F0684999C}"/>
              </a:ext>
            </a:extLst>
          </p:cNvPr>
          <p:cNvPicPr>
            <a:picLocks noChangeAspect="1"/>
          </p:cNvPicPr>
          <p:nvPr/>
        </p:nvPicPr>
        <p:blipFill>
          <a:blip r:embed="rId2"/>
          <a:stretch>
            <a:fillRect/>
          </a:stretch>
        </p:blipFill>
        <p:spPr>
          <a:xfrm>
            <a:off x="7153507" y="1335024"/>
            <a:ext cx="3962400" cy="3835400"/>
          </a:xfrm>
          <a:prstGeom prst="rect">
            <a:avLst/>
          </a:prstGeom>
        </p:spPr>
      </p:pic>
    </p:spTree>
    <p:extLst>
      <p:ext uri="{BB962C8B-B14F-4D97-AF65-F5344CB8AC3E}">
        <p14:creationId xmlns:p14="http://schemas.microsoft.com/office/powerpoint/2010/main" val="109203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C4721F-8D0B-9F31-0A3A-F634B6691F4B}"/>
              </a:ext>
            </a:extLst>
          </p:cNvPr>
          <p:cNvSpPr>
            <a:spLocks noGrp="1"/>
          </p:cNvSpPr>
          <p:nvPr>
            <p:ph type="title"/>
          </p:nvPr>
        </p:nvSpPr>
        <p:spPr/>
        <p:txBody>
          <a:bodyPr/>
          <a:lstStyle/>
          <a:p>
            <a:r>
              <a:rPr lang="it-IT" dirty="0"/>
              <a:t>La «tecnoscienza biomedica»</a:t>
            </a:r>
          </a:p>
        </p:txBody>
      </p:sp>
      <p:sp>
        <p:nvSpPr>
          <p:cNvPr id="3" name="Segnaposto contenuto 2">
            <a:extLst>
              <a:ext uri="{FF2B5EF4-FFF2-40B4-BE49-F238E27FC236}">
                <a16:creationId xmlns:a16="http://schemas.microsoft.com/office/drawing/2014/main" id="{B56E6066-3452-89E9-E7B2-8C3EC8F1E5FD}"/>
              </a:ext>
            </a:extLst>
          </p:cNvPr>
          <p:cNvSpPr>
            <a:spLocks noGrp="1"/>
          </p:cNvSpPr>
          <p:nvPr>
            <p:ph sz="half" idx="1"/>
          </p:nvPr>
        </p:nvSpPr>
        <p:spPr>
          <a:xfrm>
            <a:off x="1024128" y="1906859"/>
            <a:ext cx="4754880" cy="4402501"/>
          </a:xfrm>
          <a:ln>
            <a:solidFill>
              <a:srgbClr val="FF0000"/>
            </a:solidFill>
          </a:ln>
        </p:spPr>
        <p:txBody>
          <a:bodyPr>
            <a:normAutofit fontScale="92500" lnSpcReduction="20000"/>
          </a:bodyPr>
          <a:lstStyle/>
          <a:p>
            <a:r>
              <a:rPr lang="it-IT" sz="2400" dirty="0"/>
              <a:t>Per «biomedicina» si intende indicare un’ampia branca della medicina, contraddistinta dall’applicazione dei principi delle scienze naturali – con particolare riferimento alla biologia e alla biochimica – alla pratica clinica. </a:t>
            </a:r>
          </a:p>
          <a:p>
            <a:r>
              <a:rPr lang="it-IT" sz="2400" dirty="0"/>
              <a:t>La biomedicina, in tempi recenti, è stata trasformata grazie alle scoperte tecnologiche avvenute in campi quali la biologia molecolare, la genetica, la genomica, le biotecnologie, la farmacogenomica e le tecnologie mediche. </a:t>
            </a:r>
          </a:p>
          <a:p>
            <a:pPr algn="just"/>
            <a:endParaRPr lang="it-IT" sz="2000" dirty="0"/>
          </a:p>
        </p:txBody>
      </p:sp>
      <p:sp>
        <p:nvSpPr>
          <p:cNvPr id="4" name="Segnaposto contenuto 3">
            <a:extLst>
              <a:ext uri="{FF2B5EF4-FFF2-40B4-BE49-F238E27FC236}">
                <a16:creationId xmlns:a16="http://schemas.microsoft.com/office/drawing/2014/main" id="{96B36A99-6412-6BFA-0C49-12EAB45C2811}"/>
              </a:ext>
            </a:extLst>
          </p:cNvPr>
          <p:cNvSpPr>
            <a:spLocks noGrp="1"/>
          </p:cNvSpPr>
          <p:nvPr>
            <p:ph sz="half" idx="2"/>
          </p:nvPr>
        </p:nvSpPr>
        <p:spPr>
          <a:xfrm>
            <a:off x="5884164" y="1750294"/>
            <a:ext cx="4754880" cy="4559065"/>
          </a:xfrm>
        </p:spPr>
        <p:txBody>
          <a:bodyPr>
            <a:normAutofit fontScale="92500" lnSpcReduction="20000"/>
          </a:bodyPr>
          <a:lstStyle/>
          <a:p>
            <a:r>
              <a:rPr lang="it-IT" sz="2000" dirty="0"/>
              <a:t>I fenomeni al centro dell’interesse STS (</a:t>
            </a:r>
            <a:r>
              <a:rPr lang="it-IT" sz="2000" dirty="0" err="1"/>
              <a:t>Neresini</a:t>
            </a:r>
            <a:r>
              <a:rPr lang="it-IT" sz="2000" dirty="0"/>
              <a:t>, </a:t>
            </a:r>
            <a:r>
              <a:rPr lang="it-IT" sz="2000" dirty="0" err="1"/>
              <a:t>Magaudda</a:t>
            </a:r>
            <a:r>
              <a:rPr lang="it-IT" sz="2000" dirty="0"/>
              <a:t>, 2020: 165-172): </a:t>
            </a:r>
          </a:p>
          <a:p>
            <a:r>
              <a:rPr lang="it-IT" sz="2000" dirty="0"/>
              <a:t>1) la stretta collaborazione tra laboratori di ricerca e clinica. </a:t>
            </a:r>
          </a:p>
          <a:p>
            <a:r>
              <a:rPr lang="it-IT" sz="2000" dirty="0"/>
              <a:t>2) l’uso della tecnoscienza non più solamente per curare, ma per ottimizzare il corpo del paziente.</a:t>
            </a:r>
          </a:p>
          <a:p>
            <a:r>
              <a:rPr lang="it-IT" sz="2000" dirty="0"/>
              <a:t>3) la legittimazione da parte dei media della biomedicina e delle figure professionali annesse. </a:t>
            </a:r>
          </a:p>
          <a:p>
            <a:r>
              <a:rPr lang="it-IT" sz="2000" dirty="0"/>
              <a:t>4) la crescente importanza dei pazienti nelle decisioni tecno-scientifiche. </a:t>
            </a:r>
          </a:p>
          <a:p>
            <a:r>
              <a:rPr lang="it-IT" sz="2000" dirty="0"/>
              <a:t>5) l’ascesa della salute digitale. </a:t>
            </a:r>
          </a:p>
          <a:p>
            <a:r>
              <a:rPr lang="it-IT" sz="2000" dirty="0"/>
              <a:t>6) la trasformazione della salute e della medicina in «oggetti di valore economico»</a:t>
            </a:r>
          </a:p>
          <a:p>
            <a:endParaRPr lang="it-IT" sz="2000" dirty="0"/>
          </a:p>
          <a:p>
            <a:endParaRPr lang="it-IT" sz="2000" dirty="0"/>
          </a:p>
          <a:p>
            <a:endParaRPr lang="it-IT" dirty="0"/>
          </a:p>
        </p:txBody>
      </p:sp>
    </p:spTree>
    <p:extLst>
      <p:ext uri="{BB962C8B-B14F-4D97-AF65-F5344CB8AC3E}">
        <p14:creationId xmlns:p14="http://schemas.microsoft.com/office/powerpoint/2010/main" val="206579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2A556-49B4-1E4B-F698-BB380AE16935}"/>
              </a:ext>
            </a:extLst>
          </p:cNvPr>
          <p:cNvSpPr>
            <a:spLocks noGrp="1"/>
          </p:cNvSpPr>
          <p:nvPr>
            <p:ph type="title"/>
          </p:nvPr>
        </p:nvSpPr>
        <p:spPr/>
        <p:txBody>
          <a:bodyPr>
            <a:normAutofit/>
          </a:bodyPr>
          <a:lstStyle/>
          <a:p>
            <a:r>
              <a:rPr lang="it-IT" sz="4500" dirty="0"/>
              <a:t>Collaborazione  tra laboratori e ricerca clinica</a:t>
            </a:r>
          </a:p>
        </p:txBody>
      </p:sp>
      <p:sp>
        <p:nvSpPr>
          <p:cNvPr id="3" name="Segnaposto contenuto 2">
            <a:extLst>
              <a:ext uri="{FF2B5EF4-FFF2-40B4-BE49-F238E27FC236}">
                <a16:creationId xmlns:a16="http://schemas.microsoft.com/office/drawing/2014/main" id="{9E36C19F-8B41-ABA8-B4E4-BD7A0B83ECB3}"/>
              </a:ext>
            </a:extLst>
          </p:cNvPr>
          <p:cNvSpPr>
            <a:spLocks noGrp="1"/>
          </p:cNvSpPr>
          <p:nvPr>
            <p:ph sz="half" idx="1"/>
          </p:nvPr>
        </p:nvSpPr>
        <p:spPr>
          <a:xfrm>
            <a:off x="1024128" y="2084832"/>
            <a:ext cx="4754880" cy="4224528"/>
          </a:xfrm>
        </p:spPr>
        <p:txBody>
          <a:bodyPr>
            <a:noAutofit/>
          </a:bodyPr>
          <a:lstStyle/>
          <a:p>
            <a:pPr>
              <a:lnSpc>
                <a:spcPct val="110000"/>
              </a:lnSpc>
            </a:pPr>
            <a:r>
              <a:rPr lang="it-IT" sz="1800" dirty="0">
                <a:solidFill>
                  <a:srgbClr val="131313"/>
                </a:solidFill>
                <a:latin typeface="freight-text-pro"/>
              </a:rPr>
              <a:t>Q</a:t>
            </a:r>
            <a:r>
              <a:rPr lang="it-IT" sz="1800" b="0" i="0" dirty="0">
                <a:solidFill>
                  <a:srgbClr val="131313"/>
                </a:solidFill>
                <a:effectLst/>
                <a:latin typeface="freight-text-pro"/>
              </a:rPr>
              <a:t>uesto primo filone di ricerca ha evidenziato un importante cambiamento epistemologico entro le scienze della vita. Queste ultime, lungo tutto l’Ottocento, erano impegnate nella scoperta e descrizione dei principi di funzionamento dei sistemi viventi. Al contrario, le scienze della vita contemporanee non si limitano a identificare tali principi, ma piuttosto a utilizzarli come strumenti per costruire tecnologie di intervento e modifica dei sistemi viventi stessi (es. conoscenza dell’importanza della genetica nello sviluppo delle malattie viene utilizzato per nuove tecniche di editing genetico). </a:t>
            </a:r>
            <a:endParaRPr lang="it-IT" sz="1800" dirty="0">
              <a:solidFill>
                <a:srgbClr val="131313"/>
              </a:solidFill>
              <a:latin typeface="freight-text-pro"/>
            </a:endParaRPr>
          </a:p>
        </p:txBody>
      </p:sp>
      <p:sp>
        <p:nvSpPr>
          <p:cNvPr id="4" name="Segnaposto contenuto 3">
            <a:extLst>
              <a:ext uri="{FF2B5EF4-FFF2-40B4-BE49-F238E27FC236}">
                <a16:creationId xmlns:a16="http://schemas.microsoft.com/office/drawing/2014/main" id="{97F83655-7E88-0D16-479D-5706DF4A1D46}"/>
              </a:ext>
            </a:extLst>
          </p:cNvPr>
          <p:cNvSpPr>
            <a:spLocks noGrp="1"/>
          </p:cNvSpPr>
          <p:nvPr>
            <p:ph sz="half" idx="2"/>
          </p:nvPr>
        </p:nvSpPr>
        <p:spPr>
          <a:xfrm>
            <a:off x="5989320" y="1683834"/>
            <a:ext cx="4754880" cy="4728117"/>
          </a:xfrm>
        </p:spPr>
        <p:txBody>
          <a:bodyPr>
            <a:noAutofit/>
          </a:bodyPr>
          <a:lstStyle/>
          <a:p>
            <a:pPr>
              <a:lnSpc>
                <a:spcPct val="110000"/>
              </a:lnSpc>
            </a:pPr>
            <a:r>
              <a:rPr lang="it-IT" sz="1800" dirty="0">
                <a:solidFill>
                  <a:srgbClr val="131313"/>
                </a:solidFill>
                <a:latin typeface="freight-text-pro"/>
              </a:rPr>
              <a:t>Il mutamento storico e sociale dell’esperienza della malattia, e dunque delle identità tecnoscientifiche dei pazienti, non dipende in modo unidirezionale dalla continua invenzione nei laboratori di nuove entità </a:t>
            </a:r>
            <a:r>
              <a:rPr lang="it-IT" sz="1800" dirty="0" err="1">
                <a:solidFill>
                  <a:srgbClr val="131313"/>
                </a:solidFill>
                <a:latin typeface="freight-text-pro"/>
              </a:rPr>
              <a:t>biocliniche</a:t>
            </a:r>
            <a:r>
              <a:rPr lang="it-IT" sz="1800" dirty="0">
                <a:solidFill>
                  <a:srgbClr val="131313"/>
                </a:solidFill>
                <a:latin typeface="freight-text-pro"/>
              </a:rPr>
              <a:t> (es. malattie e processi). L’aspetto rilevante concerne il fatto che queste entità vengono «create» al confine tra le attività di cura e quelle della ricerca scientifica. E’ proprio il mutare di questi confini, socialmente e storicamente situati, che trasforma ciò che può essere classificato come «normale» e ciò che, invece, deve essere inteso come «patologico», così da richiedere l’attenzione della biomedicina</a:t>
            </a:r>
          </a:p>
        </p:txBody>
      </p:sp>
    </p:spTree>
    <p:extLst>
      <p:ext uri="{BB962C8B-B14F-4D97-AF65-F5344CB8AC3E}">
        <p14:creationId xmlns:p14="http://schemas.microsoft.com/office/powerpoint/2010/main" val="145100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2A556-49B4-1E4B-F698-BB380AE16935}"/>
              </a:ext>
            </a:extLst>
          </p:cNvPr>
          <p:cNvSpPr>
            <a:spLocks noGrp="1"/>
          </p:cNvSpPr>
          <p:nvPr>
            <p:ph type="title"/>
          </p:nvPr>
        </p:nvSpPr>
        <p:spPr/>
        <p:txBody>
          <a:bodyPr/>
          <a:lstStyle/>
          <a:p>
            <a:r>
              <a:rPr lang="it-IT" dirty="0"/>
              <a:t>TECNOSCIENZA E </a:t>
            </a:r>
            <a:r>
              <a:rPr lang="it-IT" i="1" dirty="0"/>
              <a:t>ENHANCEMENT/1</a:t>
            </a:r>
          </a:p>
        </p:txBody>
      </p:sp>
      <p:sp>
        <p:nvSpPr>
          <p:cNvPr id="3" name="Segnaposto contenuto 2">
            <a:extLst>
              <a:ext uri="{FF2B5EF4-FFF2-40B4-BE49-F238E27FC236}">
                <a16:creationId xmlns:a16="http://schemas.microsoft.com/office/drawing/2014/main" id="{9E36C19F-8B41-ABA8-B4E4-BD7A0B83ECB3}"/>
              </a:ext>
            </a:extLst>
          </p:cNvPr>
          <p:cNvSpPr>
            <a:spLocks noGrp="1"/>
          </p:cNvSpPr>
          <p:nvPr>
            <p:ph sz="half" idx="1"/>
          </p:nvPr>
        </p:nvSpPr>
        <p:spPr/>
        <p:txBody>
          <a:bodyPr>
            <a:normAutofit lnSpcReduction="10000"/>
          </a:bodyPr>
          <a:lstStyle/>
          <a:p>
            <a:pPr>
              <a:lnSpc>
                <a:spcPct val="110000"/>
              </a:lnSpc>
            </a:pPr>
            <a:r>
              <a:rPr lang="it-IT" sz="1900" dirty="0">
                <a:solidFill>
                  <a:srgbClr val="131313"/>
                </a:solidFill>
                <a:latin typeface="freight-text-pro"/>
              </a:rPr>
              <a:t>Con l’avvento dell’era biomedicalizzazione si passa dalla cura della malattia alla gestione della salute. In quest’ultimo scenario si ha una problematizzazione del normale (Armstrong, 1995), in cui la popolazione non malata viene sorvegliata e sottoposta comunque ad interventi clinici. </a:t>
            </a:r>
          </a:p>
          <a:p>
            <a:pPr>
              <a:lnSpc>
                <a:spcPct val="110000"/>
              </a:lnSpc>
            </a:pPr>
            <a:r>
              <a:rPr lang="it-IT" sz="1900" dirty="0" err="1">
                <a:solidFill>
                  <a:srgbClr val="131313"/>
                </a:solidFill>
                <a:latin typeface="freight-text-pro"/>
              </a:rPr>
              <a:t>L’</a:t>
            </a:r>
            <a:r>
              <a:rPr lang="it-IT" sz="1900" i="1" dirty="0" err="1">
                <a:solidFill>
                  <a:srgbClr val="131313"/>
                </a:solidFill>
                <a:latin typeface="freight-text-pro"/>
              </a:rPr>
              <a:t>enhancement</a:t>
            </a:r>
            <a:r>
              <a:rPr lang="it-IT" sz="1900" dirty="0">
                <a:solidFill>
                  <a:srgbClr val="131313"/>
                </a:solidFill>
                <a:latin typeface="freight-text-pro"/>
              </a:rPr>
              <a:t> ha a che vedere con l’ottimizzazione del corpo e delle capacità della persona, riducendone le fragilità e mirando alla realizzazione di ideali di salute, forza e perfezione. </a:t>
            </a:r>
          </a:p>
        </p:txBody>
      </p:sp>
      <p:sp>
        <p:nvSpPr>
          <p:cNvPr id="4" name="Segnaposto contenuto 3">
            <a:extLst>
              <a:ext uri="{FF2B5EF4-FFF2-40B4-BE49-F238E27FC236}">
                <a16:creationId xmlns:a16="http://schemas.microsoft.com/office/drawing/2014/main" id="{97F83655-7E88-0D16-479D-5706DF4A1D46}"/>
              </a:ext>
            </a:extLst>
          </p:cNvPr>
          <p:cNvSpPr>
            <a:spLocks noGrp="1"/>
          </p:cNvSpPr>
          <p:nvPr>
            <p:ph sz="half" idx="2"/>
          </p:nvPr>
        </p:nvSpPr>
        <p:spPr>
          <a:xfrm>
            <a:off x="5989320" y="1683834"/>
            <a:ext cx="4754880" cy="4728117"/>
          </a:xfrm>
        </p:spPr>
        <p:txBody>
          <a:bodyPr>
            <a:noAutofit/>
          </a:bodyPr>
          <a:lstStyle/>
          <a:p>
            <a:pPr marL="0" indent="0">
              <a:buNone/>
            </a:pPr>
            <a:r>
              <a:rPr lang="it-IT" sz="1900" dirty="0">
                <a:solidFill>
                  <a:srgbClr val="131313"/>
                </a:solidFill>
                <a:latin typeface="freight-text-pro"/>
              </a:rPr>
              <a:t>Il concetto di </a:t>
            </a:r>
            <a:r>
              <a:rPr lang="it-IT" sz="1900" b="1" dirty="0">
                <a:solidFill>
                  <a:srgbClr val="131313"/>
                </a:solidFill>
                <a:latin typeface="freight-text-pro"/>
              </a:rPr>
              <a:t>biohacking</a:t>
            </a:r>
            <a:r>
              <a:rPr lang="it-IT" sz="1900" dirty="0">
                <a:solidFill>
                  <a:srgbClr val="131313"/>
                </a:solidFill>
                <a:latin typeface="freight-text-pro"/>
              </a:rPr>
              <a:t> è stato adoperato per indicare un tipo specifico di </a:t>
            </a:r>
            <a:r>
              <a:rPr lang="it-IT" sz="1900" i="1" dirty="0" err="1">
                <a:solidFill>
                  <a:srgbClr val="131313"/>
                </a:solidFill>
                <a:latin typeface="freight-text-pro"/>
              </a:rPr>
              <a:t>enhancement</a:t>
            </a:r>
            <a:r>
              <a:rPr lang="it-IT" sz="1900" dirty="0">
                <a:solidFill>
                  <a:srgbClr val="131313"/>
                </a:solidFill>
                <a:latin typeface="freight-text-pro"/>
              </a:rPr>
              <a:t> volto a migliorare le capacità cognitive e funzionali nonostante l’età.</a:t>
            </a:r>
          </a:p>
          <a:p>
            <a:pPr marL="0" indent="0">
              <a:buNone/>
            </a:pPr>
            <a:r>
              <a:rPr lang="it-IT" sz="1900" dirty="0">
                <a:solidFill>
                  <a:srgbClr val="131313"/>
                </a:solidFill>
                <a:latin typeface="freight-text-pro"/>
              </a:rPr>
              <a:t>In questo caso la tecnoscienza viene adoperata a diversi scopi anti-</a:t>
            </a:r>
            <a:r>
              <a:rPr lang="it-IT" sz="1900" dirty="0" err="1">
                <a:solidFill>
                  <a:srgbClr val="131313"/>
                </a:solidFill>
                <a:latin typeface="freight-text-pro"/>
              </a:rPr>
              <a:t>ageing</a:t>
            </a:r>
            <a:r>
              <a:rPr lang="it-IT" sz="1900" dirty="0">
                <a:solidFill>
                  <a:srgbClr val="131313"/>
                </a:solidFill>
                <a:latin typeface="freight-text-pro"/>
              </a:rPr>
              <a:t>, quali (Vincent, 2006):</a:t>
            </a:r>
          </a:p>
          <a:p>
            <a:pPr>
              <a:buFont typeface="Wingdings" pitchFamily="2" charset="2"/>
              <a:buChar char="q"/>
            </a:pPr>
            <a:r>
              <a:rPr lang="it-IT" sz="1900" dirty="0">
                <a:solidFill>
                  <a:srgbClr val="131313"/>
                </a:solidFill>
                <a:latin typeface="freight-text-pro"/>
              </a:rPr>
              <a:t> </a:t>
            </a:r>
            <a:r>
              <a:rPr lang="it-IT" sz="1900" dirty="0" err="1">
                <a:solidFill>
                  <a:srgbClr val="131313"/>
                </a:solidFill>
                <a:latin typeface="freight-text-pro"/>
              </a:rPr>
              <a:t>Alleviazione</a:t>
            </a:r>
            <a:r>
              <a:rPr lang="it-IT" sz="1900" dirty="0">
                <a:solidFill>
                  <a:srgbClr val="131313"/>
                </a:solidFill>
                <a:latin typeface="freight-text-pro"/>
              </a:rPr>
              <a:t> dei sintomi dell’invecchiamento (es. creme, viagra, vitamine); </a:t>
            </a:r>
          </a:p>
          <a:p>
            <a:pPr>
              <a:buFont typeface="Wingdings" pitchFamily="2" charset="2"/>
              <a:buChar char="q"/>
            </a:pPr>
            <a:r>
              <a:rPr lang="it-IT" sz="1900" dirty="0">
                <a:solidFill>
                  <a:srgbClr val="131313"/>
                </a:solidFill>
                <a:latin typeface="freight-text-pro"/>
              </a:rPr>
              <a:t> Estensione dell’aspettativa di vita (es. terapie anti-cancerogene); </a:t>
            </a:r>
          </a:p>
          <a:p>
            <a:pPr>
              <a:buFont typeface="Wingdings" pitchFamily="2" charset="2"/>
              <a:buChar char="q"/>
            </a:pPr>
            <a:r>
              <a:rPr lang="it-IT" sz="1900" dirty="0">
                <a:solidFill>
                  <a:srgbClr val="131313"/>
                </a:solidFill>
                <a:latin typeface="freight-text-pro"/>
              </a:rPr>
              <a:t> Estensione dell’arco di vita (es. riparazione cellule danneggiate, identificazione del gene dell’invecchiamento).</a:t>
            </a:r>
          </a:p>
          <a:p>
            <a:pPr>
              <a:buFont typeface="Wingdings" pitchFamily="2" charset="2"/>
              <a:buChar char="q"/>
            </a:pPr>
            <a:r>
              <a:rPr lang="it-IT" sz="1900" dirty="0">
                <a:solidFill>
                  <a:srgbClr val="131313"/>
                </a:solidFill>
                <a:latin typeface="freight-text-pro"/>
              </a:rPr>
              <a:t> Immortalità.</a:t>
            </a:r>
          </a:p>
        </p:txBody>
      </p:sp>
    </p:spTree>
    <p:extLst>
      <p:ext uri="{BB962C8B-B14F-4D97-AF65-F5344CB8AC3E}">
        <p14:creationId xmlns:p14="http://schemas.microsoft.com/office/powerpoint/2010/main" val="39417804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{FE6A9ED0-C332-164F-8762-191291CC227A}tf10001061</Template>
  <TotalTime>16919</TotalTime>
  <Words>2791</Words>
  <Application>Microsoft Macintosh PowerPoint</Application>
  <PresentationFormat>Widescreen</PresentationFormat>
  <Paragraphs>108</Paragraphs>
  <Slides>20</Slides>
  <Notes>0</Notes>
  <HiddenSlides>0</HiddenSlides>
  <MMClips>1</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Arial</vt:lpstr>
      <vt:lpstr>freight-text-pro</vt:lpstr>
      <vt:lpstr>Tw Cen MT</vt:lpstr>
      <vt:lpstr>Tw Cen MT Condensed</vt:lpstr>
      <vt:lpstr>Wingdings</vt:lpstr>
      <vt:lpstr>Wingdings 2</vt:lpstr>
      <vt:lpstr>Wingdings 3</vt:lpstr>
      <vt:lpstr>Integrale</vt:lpstr>
      <vt:lpstr>Sociologia dell’innovazione lEZIONE 5. salute e medicina</vt:lpstr>
      <vt:lpstr>Struttura lezione</vt:lpstr>
      <vt:lpstr>Sanità E TECNOSCIENZA</vt:lpstr>
      <vt:lpstr>LE «ERE» DELLA MEDICINA/1</vt:lpstr>
      <vt:lpstr>LE «ERE» DELLA MEDICINA/2</vt:lpstr>
      <vt:lpstr>LE «ERE» DELLA MEDICINA/3</vt:lpstr>
      <vt:lpstr>La «tecnoscienza biomedica»</vt:lpstr>
      <vt:lpstr>Collaborazione  tra laboratori e ricerca clinica</vt:lpstr>
      <vt:lpstr>TECNOSCIENZA E ENHANCEMENT/1</vt:lpstr>
      <vt:lpstr>TECNOSCIENZA E ENHANCEMENT/2</vt:lpstr>
      <vt:lpstr>MEDIA E LEGITTIMAZIONE DELLA BIOMEDICINA/1</vt:lpstr>
      <vt:lpstr>MEDIA E LEGITTIMAZIONE DELLA BIOMEDICINA/2</vt:lpstr>
      <vt:lpstr>MEDIA E LEGITTIMAZIONE DELLA BIOMEDICINA/3</vt:lpstr>
      <vt:lpstr>LA CRESCENTE IMPORTANZA DEI PAZIENTI/1</vt:lpstr>
      <vt:lpstr>LA CRESCENTE IMPORTANZA DEI PAZIENTI/2</vt:lpstr>
      <vt:lpstr>L’ASCESA DELLA SALUTE DIGITALE/1</vt:lpstr>
      <vt:lpstr>L’ASCESA DELLA SALUTE DIGITALE/2</vt:lpstr>
      <vt:lpstr>L’ASCESA DELLA SALUTE DIGITALE/3</vt:lpstr>
      <vt:lpstr>Salute e medicina come «oggetti economici»</vt:lpstr>
      <vt:lpstr>Capitolo 9 “SALUTE, CURA E BIOMEDICINA” PP 159-172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Sociologia dell’innovazione lEZIONE 1. iNNOVAZIONE TECNOLOGICA COME PROCESSO COEVOLUTIVO </dc:title>
  <dc:creator>Microsoft Office User</dc:creator>
  <cp:lastModifiedBy>Microsoft Office User</cp:lastModifiedBy>
  <cp:revision>43</cp:revision>
  <dcterms:created xsi:type="dcterms:W3CDTF">2022-11-29T10:54:23Z</dcterms:created>
  <dcterms:modified xsi:type="dcterms:W3CDTF">2023-03-27T08:07:17Z</dcterms:modified>
</cp:coreProperties>
</file>