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10" r:id="rId28"/>
    <p:sldId id="311" r:id="rId29"/>
    <p:sldId id="282" r:id="rId30"/>
    <p:sldId id="312" r:id="rId31"/>
    <p:sldId id="283" r:id="rId32"/>
    <p:sldId id="314" r:id="rId33"/>
    <p:sldId id="315" r:id="rId34"/>
    <p:sldId id="284" r:id="rId35"/>
    <p:sldId id="313" r:id="rId36"/>
    <p:sldId id="285" r:id="rId37"/>
    <p:sldId id="286" r:id="rId38"/>
    <p:sldId id="287" r:id="rId39"/>
    <p:sldId id="316"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6"/>
    <p:restoredTop sz="94728"/>
  </p:normalViewPr>
  <p:slideViewPr>
    <p:cSldViewPr snapToGrid="0">
      <p:cViewPr varScale="1">
        <p:scale>
          <a:sx n="97" d="100"/>
          <a:sy n="97" d="100"/>
        </p:scale>
        <p:origin x="11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1143000" y="685800"/>
            <a:ext cx="4572000" cy="3429000"/>
          </a:xfrm>
          <a:prstGeom prst="rect">
            <a:avLst/>
          </a:prstGeom>
        </p:spPr>
        <p:txBody>
          <a:bodyPr/>
          <a:lstStyle/>
          <a:p>
            <a:endParaRPr/>
          </a:p>
        </p:txBody>
      </p:sp>
      <p:sp>
        <p:nvSpPr>
          <p:cNvPr id="238" name="Shape 2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Normal skeletal muscle fibres are all roughly the same size in cross section.</a:t>
            </a:r>
          </a:p>
          <a:p>
            <a:endParaRPr/>
          </a:p>
          <a:p>
            <a:r>
              <a:t>If you exercise the size and volume of individual fibres increases. The number of fibres does not increase.</a:t>
            </a:r>
          </a:p>
          <a:p>
            <a:endParaRPr/>
          </a:p>
          <a:p>
            <a:r>
              <a:t>This is the basis of the “You too can have a body like mine” advertisements for exercise devices designed to develop rippling biceps and a six-pack…</a:t>
            </a:r>
          </a:p>
          <a:p>
            <a:endParaRPr/>
          </a:p>
          <a:p>
            <a:r>
              <a:t>The metabolic basis involved increased synthesis of structural proteins by the cell.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p>
            <a:r>
              <a:t>Normal skeletal muscle fibres are all roughly the same size in cross section.</a:t>
            </a:r>
          </a:p>
          <a:p>
            <a:endParaRPr/>
          </a:p>
          <a:p>
            <a:r>
              <a:t>If you exercise the size and volume of individual fibres increases. The number of fibres does not increase.</a:t>
            </a:r>
          </a:p>
          <a:p>
            <a:endParaRPr/>
          </a:p>
          <a:p>
            <a:r>
              <a:t>This is the basis of the “You too can have a body like mine” advertisements for exercise devices designed to develop rippling biceps and a six-pack…</a:t>
            </a:r>
          </a:p>
          <a:p>
            <a:endParaRPr/>
          </a:p>
          <a:p>
            <a:r>
              <a:t>The metabolic basis involved increased synthesis of structural proteins by the cell.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8"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89"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9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00002F"/>
            </a:gs>
            <a:gs pos="50000">
              <a:srgbClr val="000066"/>
            </a:gs>
            <a:gs pos="100000">
              <a:srgbClr val="00002F"/>
            </a:gs>
          </a:gsLst>
          <a:lin ang="16200000" scaled="0"/>
        </a:gradFill>
        <a:effectLst/>
      </p:bgPr>
    </p:bg>
    <p:spTree>
      <p:nvGrpSpPr>
        <p:cNvPr id="1" name=""/>
        <p:cNvGrpSpPr/>
        <p:nvPr/>
      </p:nvGrpSpPr>
      <p:grpSpPr>
        <a:xfrm>
          <a:off x="0" y="0"/>
          <a:ext cx="0" cy="0"/>
          <a:chOff x="0" y="0"/>
          <a:chExt cx="0" cy="0"/>
        </a:xfrm>
      </p:grpSpPr>
      <p:sp>
        <p:nvSpPr>
          <p:cNvPr id="11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2"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33"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3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1"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42"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4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0"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51"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5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9"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60"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6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8"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69"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7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4"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85"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93"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194"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1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2"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203"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20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11"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212"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2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0"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221"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2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9" name="Titolo Testo"/>
          <p:cNvSpPr txBox="1">
            <a:spLocks noGrp="1"/>
          </p:cNvSpPr>
          <p:nvPr>
            <p:ph type="title"/>
          </p:nvPr>
        </p:nvSpPr>
        <p:spPr>
          <a:xfrm>
            <a:off x="457200" y="274637"/>
            <a:ext cx="8229600" cy="1143001"/>
          </a:xfrm>
          <a:prstGeom prst="rect">
            <a:avLst/>
          </a:prstGeom>
        </p:spPr>
        <p:txBody>
          <a:bodyPr>
            <a:normAutofit/>
          </a:bodyPr>
          <a:lstStyle/>
          <a:p>
            <a:r>
              <a:t>Titolo Testo</a:t>
            </a:r>
          </a:p>
        </p:txBody>
      </p:sp>
      <p:sp>
        <p:nvSpPr>
          <p:cNvPr id="230" name="Corpo livello uno…"/>
          <p:cNvSpPr txBox="1">
            <a:spLocks noGrp="1"/>
          </p:cNvSpPr>
          <p:nvPr>
            <p:ph type="body" idx="1"/>
          </p:nvPr>
        </p:nvSpPr>
        <p:spPr>
          <a:xfrm>
            <a:off x="457200" y="1600200"/>
            <a:ext cx="8229600" cy="4525963"/>
          </a:xfrm>
          <a:prstGeom prst="rect">
            <a:avLst/>
          </a:prstGeom>
        </p:spPr>
        <p:txBody>
          <a:bodyP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2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Titolo Testo</a:t>
            </a:r>
          </a:p>
        </p:txBody>
      </p:sp>
      <p:sp>
        <p:nvSpPr>
          <p:cNvPr id="3" name="Corpo livello uno…"/>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8384892" y="6245225"/>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redisposizione alle malattie:…"/>
          <p:cNvSpPr txBox="1">
            <a:spLocks noGrp="1"/>
          </p:cNvSpPr>
          <p:nvPr>
            <p:ph type="body" idx="4294967295"/>
          </p:nvPr>
        </p:nvSpPr>
        <p:spPr>
          <a:xfrm>
            <a:off x="-1" y="1268412"/>
            <a:ext cx="9144002" cy="4248151"/>
          </a:xfrm>
          <a:prstGeom prst="rect">
            <a:avLst/>
          </a:prstGeom>
        </p:spPr>
        <p:txBody>
          <a:bodyPr>
            <a:normAutofit/>
          </a:bodyPr>
          <a:lstStyle/>
          <a:p>
            <a:pPr algn="just">
              <a:buChar char="•"/>
              <a:defRPr>
                <a:solidFill>
                  <a:srgbClr val="FFFF00"/>
                </a:solidFill>
              </a:defRPr>
            </a:pPr>
            <a:r>
              <a:t>Predisposizione</a:t>
            </a:r>
            <a:r>
              <a:rPr>
                <a:solidFill>
                  <a:srgbClr val="FFFFFF"/>
                </a:solidFill>
              </a:rPr>
              <a:t> alle malattie:</a:t>
            </a:r>
          </a:p>
          <a:p>
            <a:pPr marL="742950" lvl="1" indent="-285750" algn="just">
              <a:spcBef>
                <a:spcPts val="0"/>
              </a:spcBef>
              <a:defRPr sz="2800">
                <a:solidFill>
                  <a:srgbClr val="FFFFFF"/>
                </a:solidFill>
              </a:defRPr>
            </a:pPr>
            <a:r>
              <a:t>fattori genetici (polimorfismi); medicina predittiva</a:t>
            </a:r>
          </a:p>
          <a:p>
            <a:pPr marL="742950" lvl="1" indent="-285750" algn="just">
              <a:spcBef>
                <a:spcPts val="0"/>
              </a:spcBef>
              <a:defRPr sz="2800">
                <a:solidFill>
                  <a:srgbClr val="FFFFFF"/>
                </a:solidFill>
              </a:defRPr>
            </a:pPr>
            <a:r>
              <a:t>fattori ambientali</a:t>
            </a:r>
          </a:p>
          <a:p>
            <a:pPr marL="742950" lvl="1" indent="-285750" algn="just">
              <a:spcBef>
                <a:spcPts val="0"/>
              </a:spcBef>
              <a:defRPr sz="2800">
                <a:solidFill>
                  <a:srgbClr val="FFFFFF"/>
                </a:solidFill>
              </a:defRPr>
            </a:pPr>
            <a:r>
              <a:t>stili di vita</a:t>
            </a:r>
          </a:p>
          <a:p>
            <a:pPr marL="742950" lvl="1" indent="-285750" algn="just">
              <a:spcBef>
                <a:spcPts val="0"/>
              </a:spcBef>
              <a:defRPr sz="2800">
                <a:solidFill>
                  <a:srgbClr val="FFFFFF"/>
                </a:solidFill>
              </a:defRPr>
            </a:pPr>
            <a:endParaRPr/>
          </a:p>
          <a:p>
            <a:pPr marL="742950" lvl="1" indent="-285750" algn="just">
              <a:spcBef>
                <a:spcPts val="0"/>
              </a:spcBef>
              <a:buFont typeface="Arial"/>
              <a:buChar char="•"/>
              <a:defRPr>
                <a:solidFill>
                  <a:srgbClr val="FFFF00"/>
                </a:solidFill>
              </a:defRPr>
            </a:pPr>
            <a:r>
              <a:t>Cause</a:t>
            </a:r>
            <a:r>
              <a:rPr>
                <a:solidFill>
                  <a:srgbClr val="FFFFFF"/>
                </a:solidFill>
              </a:rPr>
              <a:t> determinanti e coadiuvanti di malattia</a:t>
            </a:r>
          </a:p>
          <a:p>
            <a:pPr marL="857250" lvl="2" indent="-457200" algn="just">
              <a:spcBef>
                <a:spcPts val="0"/>
              </a:spcBef>
              <a:buChar char="✓"/>
              <a:defRPr sz="2800">
                <a:solidFill>
                  <a:srgbClr val="FFFFFF"/>
                </a:solidFill>
              </a:defRPr>
            </a:pPr>
            <a:r>
              <a:t>effetto dello stress sull’efficienza della risposta immunitaria</a:t>
            </a:r>
          </a:p>
        </p:txBody>
      </p:sp>
      <p:sp>
        <p:nvSpPr>
          <p:cNvPr id="241" name="Hallmarks della lezione 3"/>
          <p:cNvSpPr txBox="1"/>
          <p:nvPr/>
        </p:nvSpPr>
        <p:spPr>
          <a:xfrm>
            <a:off x="225107" y="209030"/>
            <a:ext cx="8765223" cy="621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3800" b="1">
                <a:solidFill>
                  <a:srgbClr val="FFFF00"/>
                </a:solidFill>
              </a:defRPr>
            </a:lvl1pPr>
          </a:lstStyle>
          <a:p>
            <a:r>
              <a:t>Hallmarks della lezione 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3"/>
            </a:gs>
            <a:gs pos="50000">
              <a:srgbClr val="00002A"/>
            </a:gs>
            <a:gs pos="100000">
              <a:srgbClr val="000013"/>
            </a:gs>
          </a:gsLst>
          <a:lin ang="16200000" scaled="0"/>
        </a:gradFill>
        <a:effectLst/>
      </p:bgPr>
    </p:bg>
    <p:spTree>
      <p:nvGrpSpPr>
        <p:cNvPr id="1" name=""/>
        <p:cNvGrpSpPr/>
        <p:nvPr/>
      </p:nvGrpSpPr>
      <p:grpSpPr>
        <a:xfrm>
          <a:off x="0" y="0"/>
          <a:ext cx="0" cy="0"/>
          <a:chOff x="0" y="0"/>
          <a:chExt cx="0" cy="0"/>
        </a:xfrm>
      </p:grpSpPr>
      <p:sp>
        <p:nvSpPr>
          <p:cNvPr id="286" name="Cellular stress proteins"/>
          <p:cNvSpPr txBox="1">
            <a:spLocks noGrp="1"/>
          </p:cNvSpPr>
          <p:nvPr>
            <p:ph type="title" idx="4294967295"/>
          </p:nvPr>
        </p:nvSpPr>
        <p:spPr>
          <a:xfrm>
            <a:off x="468312" y="0"/>
            <a:ext cx="8229601" cy="706438"/>
          </a:xfrm>
          <a:prstGeom prst="rect">
            <a:avLst/>
          </a:prstGeom>
        </p:spPr>
        <p:txBody>
          <a:bodyPr>
            <a:normAutofit/>
          </a:bodyPr>
          <a:lstStyle>
            <a:lvl1pPr>
              <a:defRPr sz="3800">
                <a:solidFill>
                  <a:srgbClr val="FFFF00"/>
                </a:solidFill>
              </a:defRPr>
            </a:lvl1pPr>
          </a:lstStyle>
          <a:p>
            <a:r>
              <a:t>Cellular stress proteins</a:t>
            </a:r>
          </a:p>
        </p:txBody>
      </p:sp>
      <p:sp>
        <p:nvSpPr>
          <p:cNvPr id="287" name="Ampia gamma di proteine denominate Heat Shock Proteins (HSP); la loro scoperta risale a studi sugli effetti cellulari dello shock termico in Drosophyla…"/>
          <p:cNvSpPr txBox="1">
            <a:spLocks noGrp="1"/>
          </p:cNvSpPr>
          <p:nvPr>
            <p:ph type="body" idx="4294967295"/>
          </p:nvPr>
        </p:nvSpPr>
        <p:spPr>
          <a:xfrm>
            <a:off x="0" y="836612"/>
            <a:ext cx="9109075" cy="5589588"/>
          </a:xfrm>
          <a:prstGeom prst="rect">
            <a:avLst/>
          </a:prstGeom>
        </p:spPr>
        <p:txBody>
          <a:bodyPr>
            <a:normAutofit/>
          </a:bodyPr>
          <a:lstStyle/>
          <a:p>
            <a:pPr algn="just">
              <a:lnSpc>
                <a:spcPct val="110000"/>
              </a:lnSpc>
              <a:spcBef>
                <a:spcPts val="600"/>
              </a:spcBef>
              <a:buChar char="•"/>
              <a:defRPr sz="2600">
                <a:solidFill>
                  <a:srgbClr val="FFFFFF"/>
                </a:solidFill>
              </a:defRPr>
            </a:pPr>
            <a:r>
              <a:t>Ampia gamma di proteine denominate </a:t>
            </a:r>
            <a:r>
              <a:rPr u="sng">
                <a:solidFill>
                  <a:srgbClr val="FFFF00"/>
                </a:solidFill>
              </a:rPr>
              <a:t>H</a:t>
            </a:r>
            <a:r>
              <a:rPr>
                <a:solidFill>
                  <a:srgbClr val="FFFF00"/>
                </a:solidFill>
              </a:rPr>
              <a:t>eat </a:t>
            </a:r>
            <a:r>
              <a:rPr u="sng">
                <a:solidFill>
                  <a:srgbClr val="FFFF00"/>
                </a:solidFill>
              </a:rPr>
              <a:t>S</a:t>
            </a:r>
            <a:r>
              <a:rPr>
                <a:solidFill>
                  <a:srgbClr val="FFFF00"/>
                </a:solidFill>
              </a:rPr>
              <a:t>hock </a:t>
            </a:r>
            <a:r>
              <a:rPr u="sng">
                <a:solidFill>
                  <a:srgbClr val="FFFF00"/>
                </a:solidFill>
              </a:rPr>
              <a:t>P</a:t>
            </a:r>
            <a:r>
              <a:rPr>
                <a:solidFill>
                  <a:srgbClr val="FFFF00"/>
                </a:solidFill>
              </a:rPr>
              <a:t>roteins</a:t>
            </a:r>
            <a:r>
              <a:t> (HSP); la loro scoperta risale a studi sugli effetti cellulari dello shock termico in </a:t>
            </a:r>
            <a:r>
              <a:rPr i="1"/>
              <a:t>Drosophyla</a:t>
            </a:r>
          </a:p>
          <a:p>
            <a:pPr algn="just">
              <a:lnSpc>
                <a:spcPct val="110000"/>
              </a:lnSpc>
              <a:buChar char="•"/>
              <a:defRPr sz="1000" i="1">
                <a:solidFill>
                  <a:srgbClr val="FFFFFF"/>
                </a:solidFill>
              </a:defRPr>
            </a:pPr>
            <a:endParaRPr i="1"/>
          </a:p>
          <a:p>
            <a:pPr algn="just">
              <a:lnSpc>
                <a:spcPct val="110000"/>
              </a:lnSpc>
              <a:spcBef>
                <a:spcPts val="600"/>
              </a:spcBef>
              <a:buChar char="•"/>
              <a:defRPr sz="2600">
                <a:solidFill>
                  <a:srgbClr val="FFFFFF"/>
                </a:solidFill>
              </a:defRPr>
            </a:pPr>
            <a:r>
              <a:t>Presenti in un’ampia varietà di organismi appartenenti al mondo vegetale e animale, compresi i batteri, fino ad arrivare all’uomo</a:t>
            </a:r>
          </a:p>
          <a:p>
            <a:pPr algn="just">
              <a:lnSpc>
                <a:spcPct val="110000"/>
              </a:lnSpc>
              <a:buChar char="•"/>
              <a:defRPr sz="1600">
                <a:solidFill>
                  <a:srgbClr val="FFFFFF"/>
                </a:solidFill>
              </a:defRPr>
            </a:pPr>
            <a:endParaRPr/>
          </a:p>
          <a:p>
            <a:pPr algn="just">
              <a:lnSpc>
                <a:spcPct val="110000"/>
              </a:lnSpc>
              <a:spcBef>
                <a:spcPts val="600"/>
              </a:spcBef>
              <a:buChar char="•"/>
              <a:defRPr sz="2600">
                <a:solidFill>
                  <a:srgbClr val="FFFFFF"/>
                </a:solidFill>
              </a:defRPr>
            </a:pPr>
            <a:r>
              <a:t>Sono raggruppate in </a:t>
            </a:r>
            <a:r>
              <a:rPr b="1" u="sng"/>
              <a:t>famiglie</a:t>
            </a:r>
            <a:r>
              <a:t> in base al peso molecolare: HSP100, HSP90, HSP70, small HSP (es.: ubiquitina)</a:t>
            </a:r>
          </a:p>
          <a:p>
            <a:pPr algn="just">
              <a:lnSpc>
                <a:spcPct val="110000"/>
              </a:lnSpc>
              <a:buChar char="•"/>
              <a:defRPr sz="1000">
                <a:solidFill>
                  <a:srgbClr val="FFFFFF"/>
                </a:solidFill>
              </a:defRPr>
            </a:pPr>
            <a:endParaRPr/>
          </a:p>
          <a:p>
            <a:pPr algn="just">
              <a:lnSpc>
                <a:spcPct val="110000"/>
              </a:lnSpc>
              <a:spcBef>
                <a:spcPts val="600"/>
              </a:spcBef>
              <a:buChar char="•"/>
              <a:defRPr sz="2600" b="1">
                <a:solidFill>
                  <a:srgbClr val="FFFF00"/>
                </a:solidFill>
              </a:defRPr>
            </a:pPr>
            <a:r>
              <a:t>Famiglia Hsp 70</a:t>
            </a:r>
            <a:r>
              <a:rPr b="0">
                <a:solidFill>
                  <a:srgbClr val="FFFFFF"/>
                </a:solidFill>
              </a:rPr>
              <a:t>: comprende le proteine più studiate; citoprotezione, termotolleranza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iterate>
                                    <p:tmAbs val="0"/>
                                  </p:iterate>
                                  <p:childTnLst>
                                    <p:set>
                                      <p:cBhvr>
                                        <p:cTn id="6" fill="hold"/>
                                        <p:tgtEl>
                                          <p:spTgt spid="287">
                                            <p:txEl>
                                              <p:pRg st="4" end="4"/>
                                            </p:txEl>
                                          </p:spTgt>
                                        </p:tgtEl>
                                        <p:attrNameLst>
                                          <p:attrName>style.visibility</p:attrName>
                                        </p:attrNameLst>
                                      </p:cBhvr>
                                      <p:to>
                                        <p:strVal val="visible"/>
                                      </p:to>
                                    </p:set>
                                    <p:animEffect transition="in" filter="strips(downRight)">
                                      <p:cBhvr>
                                        <p:cTn id="7" dur="500"/>
                                        <p:tgtEl>
                                          <p:spTgt spid="287">
                                            <p:txEl>
                                              <p:pRg st="4" end="4"/>
                                            </p:txEl>
                                          </p:spTgt>
                                        </p:tgtEl>
                                      </p:cBhvr>
                                    </p:animEffect>
                                  </p:childTnLst>
                                </p:cTn>
                              </p:par>
                            </p:childTnLst>
                          </p:cTn>
                        </p:par>
                        <p:par>
                          <p:cTn id="8" fill="hold">
                            <p:stCondLst>
                              <p:cond delay="500"/>
                            </p:stCondLst>
                            <p:childTnLst>
                              <p:par>
                                <p:cTn id="9" presetID="18" presetClass="entr" presetSubtype="6" fill="hold" grpId="1" nodeType="afterEffect">
                                  <p:stCondLst>
                                    <p:cond delay="0"/>
                                  </p:stCondLst>
                                  <p:iterate>
                                    <p:tmAbs val="0"/>
                                  </p:iterate>
                                  <p:childTnLst>
                                    <p:set>
                                      <p:cBhvr>
                                        <p:cTn id="10" fill="hold"/>
                                        <p:tgtEl>
                                          <p:spTgt spid="287">
                                            <p:txEl>
                                              <p:pRg st="5" end="5"/>
                                            </p:txEl>
                                          </p:spTgt>
                                        </p:tgtEl>
                                        <p:attrNameLst>
                                          <p:attrName>style.visibility</p:attrName>
                                        </p:attrNameLst>
                                      </p:cBhvr>
                                      <p:to>
                                        <p:strVal val="visible"/>
                                      </p:to>
                                    </p:set>
                                    <p:animEffect transition="in" filter="strips(downRight)">
                                      <p:cBhvr>
                                        <p:cTn id="11" dur="500"/>
                                        <p:tgtEl>
                                          <p:spTgt spid="287">
                                            <p:txEl>
                                              <p:pRg st="5" end="5"/>
                                            </p:txEl>
                                          </p:spTgt>
                                        </p:tgtEl>
                                      </p:cBhvr>
                                    </p:animEffect>
                                  </p:childTnLst>
                                </p:cTn>
                              </p:par>
                            </p:childTnLst>
                          </p:cTn>
                        </p:par>
                        <p:par>
                          <p:cTn id="12" fill="hold">
                            <p:stCondLst>
                              <p:cond delay="1000"/>
                            </p:stCondLst>
                            <p:childTnLst>
                              <p:par>
                                <p:cTn id="13" presetID="18" presetClass="entr" presetSubtype="6" fill="hold" grpId="1" nodeType="afterEffect">
                                  <p:stCondLst>
                                    <p:cond delay="0"/>
                                  </p:stCondLst>
                                  <p:iterate>
                                    <p:tmAbs val="0"/>
                                  </p:iterate>
                                  <p:childTnLst>
                                    <p:set>
                                      <p:cBhvr>
                                        <p:cTn id="14" fill="hold"/>
                                        <p:tgtEl>
                                          <p:spTgt spid="287">
                                            <p:txEl>
                                              <p:pRg st="6" end="6"/>
                                            </p:txEl>
                                          </p:spTgt>
                                        </p:tgtEl>
                                        <p:attrNameLst>
                                          <p:attrName>style.visibility</p:attrName>
                                        </p:attrNameLst>
                                      </p:cBhvr>
                                      <p:to>
                                        <p:strVal val="visible"/>
                                      </p:to>
                                    </p:set>
                                    <p:animEffect transition="in" filter="strips(downRight)">
                                      <p:cBhvr>
                                        <p:cTn id="15" dur="500"/>
                                        <p:tgtEl>
                                          <p:spTgt spid="2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289" name="transcription of genes…"/>
          <p:cNvSpPr txBox="1"/>
          <p:nvPr/>
        </p:nvSpPr>
        <p:spPr>
          <a:xfrm>
            <a:off x="5049495" y="3113290"/>
            <a:ext cx="3851276" cy="1833239"/>
          </a:xfrm>
          <a:prstGeom prst="rect">
            <a:avLst/>
          </a:prstGeom>
          <a:solidFill>
            <a:srgbClr val="FFFFFF"/>
          </a:solidFill>
          <a:ln w="38100">
            <a:solidFill>
              <a:srgbClr val="66CC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600"/>
            </a:pPr>
            <a:r>
              <a:t>   transcription of genes</a:t>
            </a:r>
          </a:p>
          <a:p>
            <a:pPr>
              <a:defRPr sz="1000"/>
            </a:pPr>
            <a:endParaRPr/>
          </a:p>
          <a:p>
            <a:pPr>
              <a:buSzPct val="100000"/>
              <a:buFont typeface="Arial"/>
              <a:buChar char="•"/>
              <a:defRPr sz="2600"/>
            </a:pPr>
            <a:r>
              <a:t>Hsp27</a:t>
            </a:r>
          </a:p>
          <a:p>
            <a:pPr>
              <a:buSzPct val="100000"/>
              <a:buFont typeface="Arial"/>
              <a:buChar char="•"/>
              <a:defRPr sz="2600" b="1">
                <a:solidFill>
                  <a:srgbClr val="FF0000"/>
                </a:solidFill>
              </a:defRPr>
            </a:pPr>
            <a:r>
              <a:t>Hsp70</a:t>
            </a:r>
          </a:p>
          <a:p>
            <a:pPr>
              <a:buSzPct val="100000"/>
              <a:buFont typeface="Arial"/>
              <a:buChar char="•"/>
              <a:defRPr sz="2600"/>
            </a:pPr>
            <a:r>
              <a:t>Hsp90</a:t>
            </a:r>
          </a:p>
        </p:txBody>
      </p:sp>
      <p:pic>
        <p:nvPicPr>
          <p:cNvPr id="290" name="https://www.spandidos-publications.com/article_images/ijmm/32/1/IJMM-32-01-0003-g00.jpg" descr="https://www.spandidos-publications.com/article_images/ijmm/32/1/IJMM-32-01-0003-g00.jpg"/>
          <p:cNvPicPr>
            <a:picLocks noChangeAspect="1"/>
          </p:cNvPicPr>
          <p:nvPr/>
        </p:nvPicPr>
        <p:blipFill>
          <a:blip r:embed="rId2"/>
          <a:stretch>
            <a:fillRect/>
          </a:stretch>
        </p:blipFill>
        <p:spPr>
          <a:xfrm>
            <a:off x="34925" y="44450"/>
            <a:ext cx="4752975" cy="5037138"/>
          </a:xfrm>
          <a:prstGeom prst="rect">
            <a:avLst/>
          </a:prstGeom>
          <a:ln w="12700">
            <a:miter lim="400000"/>
          </a:ln>
        </p:spPr>
      </p:pic>
      <p:sp>
        <p:nvSpPr>
          <p:cNvPr id="291" name="HSF1 exists as an inactive monomer in the cytoplasm. Following stress, the HSF1 monomer is converted to a DNA-binding homotrimer that translocates to the nucleus. The homotrimer binds to the HSE in the promoter of the genes, undergoes hyperphosphorylatio"/>
          <p:cNvSpPr txBox="1"/>
          <p:nvPr/>
        </p:nvSpPr>
        <p:spPr>
          <a:xfrm>
            <a:off x="34925" y="5105400"/>
            <a:ext cx="9074150" cy="1665794"/>
          </a:xfrm>
          <a:prstGeom prst="rect">
            <a:avLst/>
          </a:prstGeom>
          <a:solidFill>
            <a:srgbClr val="FFFFFF"/>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100"/>
            </a:pPr>
            <a:r>
              <a:t>HSF1 exists as an </a:t>
            </a:r>
            <a:r>
              <a:rPr b="1"/>
              <a:t>inactive monomer</a:t>
            </a:r>
            <a:r>
              <a:t> </a:t>
            </a:r>
            <a:r>
              <a:rPr b="1"/>
              <a:t>in the cytoplasm</a:t>
            </a:r>
            <a:r>
              <a:t>. Following stress, the HSF1 monomer is converted to </a:t>
            </a:r>
            <a:r>
              <a:rPr b="1"/>
              <a:t>a DNA-binding homotrimer</a:t>
            </a:r>
            <a:r>
              <a:t> that </a:t>
            </a:r>
            <a:r>
              <a:rPr b="1"/>
              <a:t>translocates</a:t>
            </a:r>
            <a:r>
              <a:t> to the nucleus. The homotrimer </a:t>
            </a:r>
            <a:r>
              <a:rPr b="1"/>
              <a:t>binds to the HSE</a:t>
            </a:r>
            <a:r>
              <a:t> in the promoter of the genes, undergoes hyperphosphorylation and activates transcription of selected genes </a:t>
            </a:r>
            <a:r>
              <a:rPr>
                <a:solidFill>
                  <a:srgbClr val="FF0000"/>
                </a:solidFill>
              </a:rPr>
              <a:t>(</a:t>
            </a:r>
            <a:r>
              <a:rPr sz="2400">
                <a:solidFill>
                  <a:srgbClr val="FF0000"/>
                </a:solidFill>
              </a:rPr>
              <a:t>Heat Shock Genes)</a:t>
            </a:r>
          </a:p>
        </p:txBody>
      </p:sp>
      <p:sp>
        <p:nvSpPr>
          <p:cNvPr id="292" name="Schematic illustration of HSF1 activation"/>
          <p:cNvSpPr txBox="1"/>
          <p:nvPr/>
        </p:nvSpPr>
        <p:spPr>
          <a:xfrm>
            <a:off x="4833620" y="692150"/>
            <a:ext cx="4013835" cy="1017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a:solidFill>
                  <a:srgbClr val="FFFF00"/>
                </a:solidFill>
              </a:defRPr>
            </a:lvl1pPr>
          </a:lstStyle>
          <a:p>
            <a:r>
              <a:t>Schematic illustration of HSF1 activation</a:t>
            </a:r>
          </a:p>
        </p:txBody>
      </p:sp>
      <p:sp>
        <p:nvSpPr>
          <p:cNvPr id="293" name="Heat Shock Elements"/>
          <p:cNvSpPr txBox="1"/>
          <p:nvPr/>
        </p:nvSpPr>
        <p:spPr>
          <a:xfrm>
            <a:off x="96745" y="4221162"/>
            <a:ext cx="2556060" cy="384756"/>
          </a:xfrm>
          <a:prstGeom prst="rect">
            <a:avLst/>
          </a:prstGeom>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000"/>
            </a:lvl1pPr>
          </a:lstStyle>
          <a:p>
            <a:r>
              <a:t>Heat Shock Elements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89"/>
                                        </p:tgtEl>
                                        <p:attrNameLst>
                                          <p:attrName>style.visibility</p:attrName>
                                        </p:attrNameLst>
                                      </p:cBhvr>
                                      <p:to>
                                        <p:strVal val="visible"/>
                                      </p:to>
                                    </p:set>
                                    <p:anim calcmode="lin" valueType="num">
                                      <p:cBhvr>
                                        <p:cTn id="7" dur="500" fill="hold"/>
                                        <p:tgtEl>
                                          <p:spTgt spid="289"/>
                                        </p:tgtEl>
                                        <p:attrNameLst>
                                          <p:attrName>ppt_x</p:attrName>
                                        </p:attrNameLst>
                                      </p:cBhvr>
                                      <p:tavLst>
                                        <p:tav tm="0">
                                          <p:val>
                                            <p:strVal val="1+#ppt_w/2"/>
                                          </p:val>
                                        </p:tav>
                                        <p:tav tm="100000">
                                          <p:val>
                                            <p:strVal val="#ppt_x"/>
                                          </p:val>
                                        </p:tav>
                                      </p:tavLst>
                                    </p:anim>
                                    <p:anim calcmode="lin" valueType="num">
                                      <p:cBhvr>
                                        <p:cTn id="8" dur="500" fill="hold"/>
                                        <p:tgtEl>
                                          <p:spTgt spid="2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295" name="Hsp 70: cellular lifeguard"/>
          <p:cNvSpPr txBox="1">
            <a:spLocks noGrp="1"/>
          </p:cNvSpPr>
          <p:nvPr>
            <p:ph type="title" idx="4294967295"/>
          </p:nvPr>
        </p:nvSpPr>
        <p:spPr>
          <a:xfrm>
            <a:off x="36512" y="-90488"/>
            <a:ext cx="9144001" cy="927101"/>
          </a:xfrm>
          <a:prstGeom prst="rect">
            <a:avLst/>
          </a:prstGeom>
        </p:spPr>
        <p:txBody>
          <a:bodyPr>
            <a:normAutofit/>
          </a:bodyPr>
          <a:lstStyle>
            <a:lvl1pPr>
              <a:defRPr sz="4000">
                <a:solidFill>
                  <a:srgbClr val="FFFF00"/>
                </a:solidFill>
              </a:defRPr>
            </a:lvl1pPr>
          </a:lstStyle>
          <a:p>
            <a:r>
              <a:t>Hsp 70: cellular lifeguard  </a:t>
            </a:r>
          </a:p>
        </p:txBody>
      </p:sp>
      <p:sp>
        <p:nvSpPr>
          <p:cNvPr id="296" name="During periods of stress, human cells produce high levels of HSP 70…"/>
          <p:cNvSpPr txBox="1"/>
          <p:nvPr/>
        </p:nvSpPr>
        <p:spPr>
          <a:xfrm>
            <a:off x="80644" y="1052512"/>
            <a:ext cx="8946199"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lgn="just">
              <a:buSzPct val="100000"/>
              <a:buChar char="•"/>
              <a:defRPr sz="2800">
                <a:solidFill>
                  <a:srgbClr val="FFFFFF"/>
                </a:solidFill>
              </a:defRPr>
            </a:pPr>
            <a:r>
              <a:rPr dirty="0"/>
              <a:t>During periods of stress, human cells produce high levels of HSP 70</a:t>
            </a:r>
          </a:p>
          <a:p>
            <a:pPr marL="285750" indent="-285750" algn="just">
              <a:buSzPct val="100000"/>
              <a:buChar char="•"/>
              <a:defRPr sz="1600">
                <a:solidFill>
                  <a:srgbClr val="FFFFFF"/>
                </a:solidFill>
              </a:defRPr>
            </a:pPr>
            <a:endParaRPr dirty="0"/>
          </a:p>
          <a:p>
            <a:pPr marL="285750" indent="-285750" algn="just">
              <a:buSzPct val="100000"/>
              <a:buChar char="•"/>
              <a:defRPr sz="2800">
                <a:solidFill>
                  <a:srgbClr val="FFFFFF"/>
                </a:solidFill>
              </a:defRPr>
            </a:pPr>
            <a:r>
              <a:rPr dirty="0" err="1"/>
              <a:t>Hsp</a:t>
            </a:r>
            <a:r>
              <a:rPr dirty="0"/>
              <a:t> 70 functions as an </a:t>
            </a:r>
            <a:r>
              <a:rPr dirty="0">
                <a:solidFill>
                  <a:srgbClr val="FFFF00"/>
                </a:solidFill>
              </a:rPr>
              <a:t>ATP-dependent molecular chaperone</a:t>
            </a:r>
            <a:r>
              <a:rPr dirty="0"/>
              <a:t> that assists:</a:t>
            </a:r>
          </a:p>
          <a:p>
            <a:pPr marL="285750" indent="-285750" algn="just">
              <a:buSzPct val="100000"/>
              <a:buChar char="•"/>
              <a:defRPr sz="1000">
                <a:solidFill>
                  <a:srgbClr val="FFFFFF"/>
                </a:solidFill>
              </a:defRPr>
            </a:pPr>
            <a:endParaRPr dirty="0"/>
          </a:p>
          <a:p>
            <a:pPr marL="285750" indent="-285750" algn="just">
              <a:buSzPct val="100000"/>
              <a:buChar char="•"/>
              <a:defRPr sz="1000">
                <a:solidFill>
                  <a:srgbClr val="FFFFFF"/>
                </a:solidFill>
              </a:defRPr>
            </a:pPr>
            <a:endParaRPr dirty="0"/>
          </a:p>
          <a:p>
            <a:pPr marL="742950" lvl="1" indent="-285750" algn="just">
              <a:buSzPct val="100000"/>
              <a:buChar char="–"/>
              <a:defRPr sz="2400">
                <a:solidFill>
                  <a:srgbClr val="FFFFFF"/>
                </a:solidFill>
              </a:defRPr>
            </a:pPr>
            <a:r>
              <a:rPr dirty="0"/>
              <a:t>proper </a:t>
            </a:r>
            <a:r>
              <a:rPr b="1" dirty="0">
                <a:solidFill>
                  <a:srgbClr val="FFFF00"/>
                </a:solidFill>
              </a:rPr>
              <a:t>folding/refolding</a:t>
            </a:r>
            <a:r>
              <a:rPr dirty="0"/>
              <a:t> of newly s</a:t>
            </a:r>
            <a:r>
              <a:rPr lang="it-IT" dirty="0"/>
              <a:t>y</a:t>
            </a:r>
            <a:r>
              <a:rPr dirty="0" err="1"/>
              <a:t>nthesized</a:t>
            </a:r>
            <a:r>
              <a:rPr dirty="0"/>
              <a:t> polypeptides</a:t>
            </a:r>
          </a:p>
          <a:p>
            <a:pPr marL="742950" lvl="1" indent="-285750" algn="just">
              <a:buSzPct val="100000"/>
              <a:buChar char="–"/>
              <a:defRPr sz="2400" b="1">
                <a:solidFill>
                  <a:srgbClr val="FFFF00"/>
                </a:solidFill>
              </a:defRPr>
            </a:pPr>
            <a:r>
              <a:rPr dirty="0"/>
              <a:t>assembly of complex cell macromolecules</a:t>
            </a:r>
          </a:p>
          <a:p>
            <a:pPr marL="742950" lvl="1" indent="-285750" algn="just">
              <a:buSzPct val="100000"/>
              <a:buChar char="–"/>
              <a:defRPr sz="2400" b="1">
                <a:solidFill>
                  <a:srgbClr val="FFFF00"/>
                </a:solidFill>
              </a:defRPr>
            </a:pPr>
            <a:r>
              <a:rPr dirty="0"/>
              <a:t>transport of protein</a:t>
            </a:r>
            <a:r>
              <a:rPr b="0" dirty="0"/>
              <a:t>s</a:t>
            </a:r>
            <a:r>
              <a:rPr b="0" dirty="0">
                <a:solidFill>
                  <a:srgbClr val="FFFFFF"/>
                </a:solidFill>
              </a:rPr>
              <a:t> through the cell membrane</a:t>
            </a:r>
            <a:endParaRPr dirty="0">
              <a:solidFill>
                <a:srgbClr val="FFFFFF"/>
              </a:solidFill>
            </a:endParaRPr>
          </a:p>
          <a:p>
            <a:pPr marL="285750" indent="-285750" algn="just">
              <a:buSzPct val="100000"/>
              <a:buChar char="•"/>
              <a:defRPr sz="1600">
                <a:solidFill>
                  <a:srgbClr val="FFFFFF"/>
                </a:solidFill>
              </a:defRPr>
            </a:pPr>
            <a:endParaRPr dirty="0">
              <a:solidFill>
                <a:srgbClr val="FFFFFF"/>
              </a:solidFill>
            </a:endParaRPr>
          </a:p>
          <a:p>
            <a:pPr marL="285750" indent="-285750" algn="just">
              <a:buSzPct val="100000"/>
              <a:buChar char="•"/>
              <a:defRPr sz="1600">
                <a:solidFill>
                  <a:srgbClr val="FFFFFF"/>
                </a:solidFill>
              </a:defRPr>
            </a:pPr>
            <a:endParaRPr dirty="0">
              <a:solidFill>
                <a:srgbClr val="FFFFFF"/>
              </a:solidFill>
            </a:endParaRPr>
          </a:p>
          <a:p>
            <a:pPr marL="285750" indent="-285750" algn="just">
              <a:buSzPct val="100000"/>
              <a:buChar char="•"/>
              <a:defRPr sz="2800">
                <a:solidFill>
                  <a:srgbClr val="FFFFFF"/>
                </a:solidFill>
              </a:defRPr>
            </a:pPr>
            <a:r>
              <a:rPr dirty="0"/>
              <a:t>Besides its function as molecular chaperon, </a:t>
            </a:r>
            <a:r>
              <a:rPr dirty="0" err="1"/>
              <a:t>Hsp</a:t>
            </a:r>
            <a:r>
              <a:rPr dirty="0"/>
              <a:t> 70 displays </a:t>
            </a:r>
            <a:r>
              <a:rPr b="1" dirty="0">
                <a:solidFill>
                  <a:srgbClr val="FFFF00"/>
                </a:solidFill>
              </a:rPr>
              <a:t>anti-apoptotic activity</a:t>
            </a:r>
            <a:r>
              <a:rPr dirty="0"/>
              <a:t>: control of both intrinsic and extrinsic apoptotic pathway. </a:t>
            </a:r>
            <a:r>
              <a:rPr b="1" dirty="0">
                <a:solidFill>
                  <a:srgbClr val="FFFF00"/>
                </a:solidFill>
              </a:rPr>
              <a:t>HOW?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96"/>
                                        </p:tgtEl>
                                        <p:attrNameLst>
                                          <p:attrName>style.visibility</p:attrName>
                                        </p:attrNameLst>
                                      </p:cBhvr>
                                      <p:to>
                                        <p:strVal val="visible"/>
                                      </p:to>
                                    </p:set>
                                    <p:animEffect transition="in" filter="wipe(left)">
                                      <p:cBhvr>
                                        <p:cTn id="7"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298" name="Modulation of apoptotic pathways by HSPs"/>
          <p:cNvSpPr txBox="1">
            <a:spLocks noGrp="1"/>
          </p:cNvSpPr>
          <p:nvPr>
            <p:ph type="title" idx="4294967295"/>
          </p:nvPr>
        </p:nvSpPr>
        <p:spPr>
          <a:xfrm>
            <a:off x="1587" y="-100013"/>
            <a:ext cx="8928101" cy="706438"/>
          </a:xfrm>
          <a:prstGeom prst="rect">
            <a:avLst/>
          </a:prstGeom>
        </p:spPr>
        <p:txBody>
          <a:bodyPr>
            <a:normAutofit/>
          </a:bodyPr>
          <a:lstStyle>
            <a:lvl1pPr>
              <a:defRPr sz="3600">
                <a:solidFill>
                  <a:srgbClr val="FFFF00"/>
                </a:solidFill>
              </a:defRPr>
            </a:lvl1pPr>
          </a:lstStyle>
          <a:p>
            <a:r>
              <a:t>Modulation of apoptotic pathways by HSPs </a:t>
            </a:r>
          </a:p>
        </p:txBody>
      </p:sp>
      <p:grpSp>
        <p:nvGrpSpPr>
          <p:cNvPr id="304" name="Raggruppa"/>
          <p:cNvGrpSpPr/>
          <p:nvPr/>
        </p:nvGrpSpPr>
        <p:grpSpPr>
          <a:xfrm>
            <a:off x="179387" y="592137"/>
            <a:ext cx="8748713" cy="5429251"/>
            <a:chOff x="0" y="0"/>
            <a:chExt cx="8748712" cy="5429250"/>
          </a:xfrm>
        </p:grpSpPr>
        <p:pic>
          <p:nvPicPr>
            <p:cNvPr id="299" name="image.png" descr="image.png"/>
            <p:cNvPicPr>
              <a:picLocks noChangeAspect="1"/>
            </p:cNvPicPr>
            <p:nvPr/>
          </p:nvPicPr>
          <p:blipFill>
            <a:blip r:embed="rId2"/>
            <a:stretch>
              <a:fillRect/>
            </a:stretch>
          </p:blipFill>
          <p:spPr>
            <a:xfrm>
              <a:off x="0" y="0"/>
              <a:ext cx="8748713" cy="5429250"/>
            </a:xfrm>
            <a:prstGeom prst="rect">
              <a:avLst/>
            </a:prstGeom>
            <a:ln w="12700" cap="flat">
              <a:noFill/>
              <a:miter lim="400000"/>
            </a:ln>
            <a:effectLst/>
          </p:spPr>
        </p:pic>
        <p:sp>
          <p:nvSpPr>
            <p:cNvPr id="300" name="Ovale"/>
            <p:cNvSpPr/>
            <p:nvPr/>
          </p:nvSpPr>
          <p:spPr>
            <a:xfrm>
              <a:off x="5545137" y="2520950"/>
              <a:ext cx="863601" cy="574675"/>
            </a:xfrm>
            <a:prstGeom prst="ellipse">
              <a:avLst/>
            </a:prstGeom>
            <a:noFill/>
            <a:ln w="38100" cap="flat">
              <a:solidFill>
                <a:srgbClr val="FF3300"/>
              </a:solidFill>
              <a:prstDash val="solid"/>
              <a:round/>
            </a:ln>
            <a:effectLst/>
          </p:spPr>
          <p:txBody>
            <a:bodyPr wrap="square" lIns="45719" tIns="45719" rIns="45719" bIns="45719" numCol="1" anchor="ctr">
              <a:noAutofit/>
            </a:bodyPr>
            <a:lstStyle/>
            <a:p>
              <a:endParaRPr/>
            </a:p>
          </p:txBody>
        </p:sp>
        <p:sp>
          <p:nvSpPr>
            <p:cNvPr id="301" name="Ovale"/>
            <p:cNvSpPr/>
            <p:nvPr/>
          </p:nvSpPr>
          <p:spPr>
            <a:xfrm>
              <a:off x="2016125" y="2952750"/>
              <a:ext cx="792163" cy="574675"/>
            </a:xfrm>
            <a:prstGeom prst="ellipse">
              <a:avLst/>
            </a:prstGeom>
            <a:noFill/>
            <a:ln w="38100" cap="flat">
              <a:solidFill>
                <a:srgbClr val="FF3300"/>
              </a:solidFill>
              <a:prstDash val="solid"/>
              <a:round/>
            </a:ln>
            <a:effectLst/>
          </p:spPr>
          <p:txBody>
            <a:bodyPr wrap="square" lIns="45719" tIns="45719" rIns="45719" bIns="45719" numCol="1" anchor="ctr">
              <a:noAutofit/>
            </a:bodyPr>
            <a:lstStyle/>
            <a:p>
              <a:endParaRPr/>
            </a:p>
          </p:txBody>
        </p:sp>
        <p:sp>
          <p:nvSpPr>
            <p:cNvPr id="302" name="Ovale"/>
            <p:cNvSpPr/>
            <p:nvPr/>
          </p:nvSpPr>
          <p:spPr>
            <a:xfrm>
              <a:off x="6121400" y="3774008"/>
              <a:ext cx="936626" cy="719138"/>
            </a:xfrm>
            <a:prstGeom prst="ellipse">
              <a:avLst/>
            </a:prstGeom>
            <a:noFill/>
            <a:ln w="38100" cap="flat">
              <a:solidFill>
                <a:srgbClr val="FF3300"/>
              </a:solidFill>
              <a:prstDash val="solid"/>
              <a:round/>
            </a:ln>
            <a:effectLst/>
          </p:spPr>
          <p:txBody>
            <a:bodyPr wrap="square" lIns="45719" tIns="45719" rIns="45719" bIns="45719" numCol="1" anchor="ctr">
              <a:noAutofit/>
            </a:bodyPr>
            <a:lstStyle/>
            <a:p>
              <a:endParaRPr/>
            </a:p>
          </p:txBody>
        </p:sp>
        <p:sp>
          <p:nvSpPr>
            <p:cNvPr id="303" name="Ovale"/>
            <p:cNvSpPr/>
            <p:nvPr/>
          </p:nvSpPr>
          <p:spPr>
            <a:xfrm>
              <a:off x="4105275" y="4752975"/>
              <a:ext cx="792163" cy="574675"/>
            </a:xfrm>
            <a:prstGeom prst="ellipse">
              <a:avLst/>
            </a:prstGeom>
            <a:noFill/>
            <a:ln w="38100" cap="flat">
              <a:solidFill>
                <a:srgbClr val="FF3300"/>
              </a:solidFill>
              <a:prstDash val="solid"/>
              <a:round/>
            </a:ln>
            <a:effectLst/>
          </p:spPr>
          <p:txBody>
            <a:bodyPr wrap="square" lIns="45719" tIns="45719" rIns="45719" bIns="45719" numCol="1" anchor="ctr">
              <a:noAutofit/>
            </a:bodyPr>
            <a:lstStyle/>
            <a:p>
              <a:endParaRPr/>
            </a:p>
          </p:txBody>
        </p:sp>
      </p:grpSp>
      <p:sp>
        <p:nvSpPr>
          <p:cNvPr id="305" name="Apaf-1: Apoptotic protease activating factor 1"/>
          <p:cNvSpPr txBox="1"/>
          <p:nvPr/>
        </p:nvSpPr>
        <p:spPr>
          <a:xfrm>
            <a:off x="4787900" y="6330950"/>
            <a:ext cx="4321175" cy="31339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pPr>
            <a:r>
              <a:t>Apaf-1</a:t>
            </a:r>
            <a:r>
              <a:rPr b="0"/>
              <a:t>: Apoptotic protease activating factor 1</a:t>
            </a:r>
          </a:p>
        </p:txBody>
      </p:sp>
      <p:sp>
        <p:nvSpPr>
          <p:cNvPr id="306" name="AIF: Apoptosis inducing  factor"/>
          <p:cNvSpPr txBox="1"/>
          <p:nvPr/>
        </p:nvSpPr>
        <p:spPr>
          <a:xfrm>
            <a:off x="1258887" y="6330950"/>
            <a:ext cx="3025776" cy="31339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b="1"/>
            </a:pPr>
            <a:r>
              <a:t>AIF</a:t>
            </a:r>
            <a:r>
              <a:rPr b="0"/>
              <a:t>: Apoptosis inducing  factor</a:t>
            </a:r>
          </a:p>
        </p:txBody>
      </p:sp>
      <p:sp>
        <p:nvSpPr>
          <p:cNvPr id="307" name="Ovale"/>
          <p:cNvSpPr/>
          <p:nvPr/>
        </p:nvSpPr>
        <p:spPr>
          <a:xfrm>
            <a:off x="8172450" y="3500437"/>
            <a:ext cx="792163" cy="619126"/>
          </a:xfrm>
          <a:prstGeom prst="ellipse">
            <a:avLst/>
          </a:prstGeom>
          <a:ln w="38100">
            <a:solidFill>
              <a:srgbClr val="FF3300"/>
            </a:solidFill>
          </a:ln>
        </p:spPr>
        <p:txBody>
          <a:bodyPr lIns="45719" rIns="45719" anchor="ctr"/>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3"/>
            </a:gs>
            <a:gs pos="50000">
              <a:srgbClr val="00002A"/>
            </a:gs>
            <a:gs pos="100000">
              <a:srgbClr val="000013"/>
            </a:gs>
          </a:gsLst>
          <a:lin ang="16200000" scaled="0"/>
        </a:gradFill>
        <a:effectLst/>
      </p:bgPr>
    </p:bg>
    <p:spTree>
      <p:nvGrpSpPr>
        <p:cNvPr id="1" name=""/>
        <p:cNvGrpSpPr/>
        <p:nvPr/>
      </p:nvGrpSpPr>
      <p:grpSpPr>
        <a:xfrm>
          <a:off x="0" y="0"/>
          <a:ext cx="0" cy="0"/>
          <a:chOff x="0" y="0"/>
          <a:chExt cx="0" cy="0"/>
        </a:xfrm>
      </p:grpSpPr>
      <p:sp>
        <p:nvSpPr>
          <p:cNvPr id="309" name="Hsp 70: a role in malignant tumors"/>
          <p:cNvSpPr txBox="1">
            <a:spLocks noGrp="1"/>
          </p:cNvSpPr>
          <p:nvPr>
            <p:ph type="title" idx="4294967295"/>
          </p:nvPr>
        </p:nvSpPr>
        <p:spPr>
          <a:xfrm>
            <a:off x="34925" y="-100013"/>
            <a:ext cx="9001125" cy="792163"/>
          </a:xfrm>
          <a:prstGeom prst="rect">
            <a:avLst/>
          </a:prstGeom>
        </p:spPr>
        <p:txBody>
          <a:bodyPr>
            <a:normAutofit/>
          </a:bodyPr>
          <a:lstStyle>
            <a:lvl1pPr>
              <a:defRPr sz="3600">
                <a:solidFill>
                  <a:srgbClr val="FFFF00"/>
                </a:solidFill>
              </a:defRPr>
            </a:lvl1pPr>
          </a:lstStyle>
          <a:p>
            <a:r>
              <a:t>Hsp 70: a role in malignant tumors</a:t>
            </a:r>
          </a:p>
        </p:txBody>
      </p:sp>
      <p:sp>
        <p:nvSpPr>
          <p:cNvPr id="310" name="At variance with normal cells, where its expression is mainly stress inducible, Hsp 70 is abundantly expressed in malignant human tumors of various origins (stomach, prostate, endometrium, colon, lung, pancreas, cutaneous melanoma)…"/>
          <p:cNvSpPr txBox="1">
            <a:spLocks noGrp="1"/>
          </p:cNvSpPr>
          <p:nvPr>
            <p:ph type="body" idx="4294967295"/>
          </p:nvPr>
        </p:nvSpPr>
        <p:spPr>
          <a:xfrm>
            <a:off x="179387" y="692150"/>
            <a:ext cx="8856663" cy="6049963"/>
          </a:xfrm>
          <a:prstGeom prst="rect">
            <a:avLst/>
          </a:prstGeom>
        </p:spPr>
        <p:txBody>
          <a:bodyPr>
            <a:normAutofit/>
          </a:bodyPr>
          <a:lstStyle/>
          <a:p>
            <a:pPr algn="just">
              <a:spcBef>
                <a:spcPts val="600"/>
              </a:spcBef>
              <a:buChar char="➢"/>
              <a:defRPr sz="2800">
                <a:solidFill>
                  <a:srgbClr val="FFFFFF"/>
                </a:solidFill>
              </a:defRPr>
            </a:pPr>
            <a:r>
              <a:t>At variance with </a:t>
            </a:r>
            <a:r>
              <a:rPr b="1"/>
              <a:t>normal cells</a:t>
            </a:r>
            <a:r>
              <a:t>, where its expression is mainly </a:t>
            </a:r>
            <a:r>
              <a:rPr b="1"/>
              <a:t>stress inducible</a:t>
            </a:r>
            <a:r>
              <a:t>, Hsp 70 is </a:t>
            </a:r>
            <a:r>
              <a:rPr b="1">
                <a:solidFill>
                  <a:srgbClr val="FFFF00"/>
                </a:solidFill>
              </a:rPr>
              <a:t>abundantly expressed</a:t>
            </a:r>
            <a:r>
              <a:t> in </a:t>
            </a:r>
            <a:r>
              <a:rPr b="1">
                <a:solidFill>
                  <a:srgbClr val="FFFF00"/>
                </a:solidFill>
              </a:rPr>
              <a:t>malignant human tumors </a:t>
            </a:r>
            <a:r>
              <a:t>of various origins (stomach, prostate, endometrium, colon, lung, pancreas, cutaneous melanoma)</a:t>
            </a:r>
          </a:p>
          <a:p>
            <a:pPr algn="just">
              <a:buChar char="➢"/>
              <a:defRPr sz="1200">
                <a:solidFill>
                  <a:srgbClr val="FFFFFF"/>
                </a:solidFill>
              </a:defRPr>
            </a:pPr>
            <a:endParaRPr/>
          </a:p>
          <a:p>
            <a:pPr algn="just">
              <a:spcBef>
                <a:spcPts val="600"/>
              </a:spcBef>
              <a:buChar char="➢"/>
              <a:defRPr sz="2800">
                <a:solidFill>
                  <a:srgbClr val="FFFFFF"/>
                </a:solidFill>
              </a:defRPr>
            </a:pPr>
            <a:r>
              <a:t>The expression of Hsp 70 correlates with </a:t>
            </a:r>
            <a:r>
              <a:rPr u="sng"/>
              <a:t>increased</a:t>
            </a:r>
            <a:r>
              <a:t> </a:t>
            </a:r>
            <a:r>
              <a:rPr u="sng"/>
              <a:t>cell proliferation</a:t>
            </a:r>
            <a:r>
              <a:t> and </a:t>
            </a:r>
            <a:r>
              <a:rPr u="sng"/>
              <a:t>survival</a:t>
            </a:r>
            <a:r>
              <a:t> </a:t>
            </a:r>
            <a:r>
              <a:rPr>
                <a:solidFill>
                  <a:srgbClr val="FFFF00"/>
                </a:solidFill>
              </a:rPr>
              <a:t>[interference in apoptosis]</a:t>
            </a:r>
            <a:r>
              <a:t>, </a:t>
            </a:r>
            <a:r>
              <a:rPr u="sng"/>
              <a:t>poor differentiation</a:t>
            </a:r>
            <a:r>
              <a:t>, lymph node metastases, and poor therapeutic outcome in human cancers </a:t>
            </a:r>
            <a:r>
              <a:rPr>
                <a:solidFill>
                  <a:srgbClr val="FFFF00"/>
                </a:solidFill>
              </a:rPr>
              <a:t>[resistance to chemotherapy ??]</a:t>
            </a:r>
            <a:endParaRPr b="1" u="sng">
              <a:solidFill>
                <a:srgbClr val="FFFF00"/>
              </a:solidFill>
            </a:endParaRPr>
          </a:p>
          <a:p>
            <a:pPr algn="just">
              <a:buChar char="➢"/>
              <a:defRPr sz="1200">
                <a:solidFill>
                  <a:srgbClr val="FFFFFF"/>
                </a:solidFill>
              </a:defRPr>
            </a:pPr>
            <a:endParaRPr b="1" u="sng">
              <a:solidFill>
                <a:srgbClr val="FFFF00"/>
              </a:solidFill>
            </a:endParaRPr>
          </a:p>
          <a:p>
            <a:pPr algn="just">
              <a:spcBef>
                <a:spcPts val="600"/>
              </a:spcBef>
              <a:buChar char="➢"/>
              <a:defRPr sz="2800">
                <a:solidFill>
                  <a:srgbClr val="FFFFFF"/>
                </a:solidFill>
              </a:defRPr>
            </a:pPr>
            <a:r>
              <a:t>On a large variety of solid tumors HSP 70 shows an </a:t>
            </a:r>
            <a:r>
              <a:rPr b="1" u="sng">
                <a:solidFill>
                  <a:srgbClr val="FFFF00"/>
                </a:solidFill>
              </a:rPr>
              <a:t>unusual</a:t>
            </a:r>
            <a:r>
              <a:rPr u="sng"/>
              <a:t> </a:t>
            </a:r>
            <a:r>
              <a:rPr u="sng">
                <a:solidFill>
                  <a:srgbClr val="FFFF00"/>
                </a:solidFill>
              </a:rPr>
              <a:t>cell surface localization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10">
                                            <p:bg/>
                                          </p:spTgt>
                                        </p:tgtEl>
                                        <p:attrNameLst>
                                          <p:attrName>style.visibility</p:attrName>
                                        </p:attrNameLst>
                                      </p:cBhvr>
                                      <p:to>
                                        <p:strVal val="visible"/>
                                      </p:to>
                                    </p:set>
                                    <p:animEffect transition="in" filter="wipe(left)">
                                      <p:cBhvr>
                                        <p:cTn id="7" dur="500"/>
                                        <p:tgtEl>
                                          <p:spTgt spid="310">
                                            <p:bg/>
                                          </p:spTgt>
                                        </p:tgtEl>
                                      </p:cBhvr>
                                    </p:animEffect>
                                  </p:childTnLst>
                                </p:cTn>
                              </p:par>
                              <p:par>
                                <p:cTn id="8" presetID="22" presetClass="entr" presetSubtype="8" fill="hold" grpId="1" nodeType="withEffect">
                                  <p:stCondLst>
                                    <p:cond delay="0"/>
                                  </p:stCondLst>
                                  <p:iterate>
                                    <p:tmAbs val="0"/>
                                  </p:iterate>
                                  <p:childTnLst>
                                    <p:set>
                                      <p:cBhvr>
                                        <p:cTn id="9" fill="hold"/>
                                        <p:tgtEl>
                                          <p:spTgt spid="310">
                                            <p:txEl>
                                              <p:pRg st="0" end="0"/>
                                            </p:txEl>
                                          </p:spTgt>
                                        </p:tgtEl>
                                        <p:attrNameLst>
                                          <p:attrName>style.visibility</p:attrName>
                                        </p:attrNameLst>
                                      </p:cBhvr>
                                      <p:to>
                                        <p:strVal val="visible"/>
                                      </p:to>
                                    </p:set>
                                    <p:animEffect transition="in" filter="wipe(left)">
                                      <p:cBhvr>
                                        <p:cTn id="10" dur="500"/>
                                        <p:tgtEl>
                                          <p:spTgt spid="310">
                                            <p:txEl>
                                              <p:pRg st="0" end="0"/>
                                            </p:txEl>
                                          </p:spTgt>
                                        </p:tgtEl>
                                      </p:cBhvr>
                                    </p:animEffect>
                                  </p:childTnLst>
                                </p:cTn>
                              </p:par>
                            </p:childTnLst>
                          </p:cTn>
                        </p:par>
                        <p:par>
                          <p:cTn id="11" fill="hold">
                            <p:stCondLst>
                              <p:cond delay="500"/>
                            </p:stCondLst>
                            <p:childTnLst>
                              <p:par>
                                <p:cTn id="12" presetID="22" presetClass="entr" presetSubtype="8" fill="hold" grpId="1" nodeType="afterEffect">
                                  <p:stCondLst>
                                    <p:cond delay="0"/>
                                  </p:stCondLst>
                                  <p:iterate>
                                    <p:tmAbs val="0"/>
                                  </p:iterate>
                                  <p:childTnLst>
                                    <p:set>
                                      <p:cBhvr>
                                        <p:cTn id="13" fill="hold"/>
                                        <p:tgtEl>
                                          <p:spTgt spid="310">
                                            <p:txEl>
                                              <p:pRg st="1" end="1"/>
                                            </p:txEl>
                                          </p:spTgt>
                                        </p:tgtEl>
                                        <p:attrNameLst>
                                          <p:attrName>style.visibility</p:attrName>
                                        </p:attrNameLst>
                                      </p:cBhvr>
                                      <p:to>
                                        <p:strVal val="visible"/>
                                      </p:to>
                                    </p:set>
                                    <p:animEffect transition="in" filter="wipe(left)">
                                      <p:cBhvr>
                                        <p:cTn id="14" dur="500"/>
                                        <p:tgtEl>
                                          <p:spTgt spid="3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iterate>
                                    <p:tmAbs val="0"/>
                                  </p:iterate>
                                  <p:childTnLst>
                                    <p:set>
                                      <p:cBhvr>
                                        <p:cTn id="18" fill="hold"/>
                                        <p:tgtEl>
                                          <p:spTgt spid="310">
                                            <p:txEl>
                                              <p:pRg st="2" end="2"/>
                                            </p:txEl>
                                          </p:spTgt>
                                        </p:tgtEl>
                                        <p:attrNameLst>
                                          <p:attrName>style.visibility</p:attrName>
                                        </p:attrNameLst>
                                      </p:cBhvr>
                                      <p:to>
                                        <p:strVal val="visible"/>
                                      </p:to>
                                    </p:set>
                                    <p:animEffect transition="in" filter="wipe(left)">
                                      <p:cBhvr>
                                        <p:cTn id="19" dur="500"/>
                                        <p:tgtEl>
                                          <p:spTgt spid="310">
                                            <p:txEl>
                                              <p:pRg st="2" end="2"/>
                                            </p:txEl>
                                          </p:spTgt>
                                        </p:tgtEl>
                                      </p:cBhvr>
                                    </p:animEffect>
                                  </p:childTnLst>
                                </p:cTn>
                              </p:par>
                            </p:childTnLst>
                          </p:cTn>
                        </p:par>
                        <p:par>
                          <p:cTn id="20" fill="hold">
                            <p:stCondLst>
                              <p:cond delay="500"/>
                            </p:stCondLst>
                            <p:childTnLst>
                              <p:par>
                                <p:cTn id="21" presetID="22" presetClass="entr" presetSubtype="8" fill="hold" grpId="1" nodeType="afterEffect">
                                  <p:stCondLst>
                                    <p:cond delay="0"/>
                                  </p:stCondLst>
                                  <p:iterate>
                                    <p:tmAbs val="0"/>
                                  </p:iterate>
                                  <p:childTnLst>
                                    <p:set>
                                      <p:cBhvr>
                                        <p:cTn id="22" fill="hold"/>
                                        <p:tgtEl>
                                          <p:spTgt spid="310">
                                            <p:txEl>
                                              <p:pRg st="3" end="3"/>
                                            </p:txEl>
                                          </p:spTgt>
                                        </p:tgtEl>
                                        <p:attrNameLst>
                                          <p:attrName>style.visibility</p:attrName>
                                        </p:attrNameLst>
                                      </p:cBhvr>
                                      <p:to>
                                        <p:strVal val="visible"/>
                                      </p:to>
                                    </p:set>
                                    <p:animEffect transition="in" filter="wipe(left)">
                                      <p:cBhvr>
                                        <p:cTn id="23" dur="500"/>
                                        <p:tgtEl>
                                          <p:spTgt spid="3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1" nodeType="clickEffect">
                                  <p:stCondLst>
                                    <p:cond delay="0"/>
                                  </p:stCondLst>
                                  <p:iterate>
                                    <p:tmAbs val="0"/>
                                  </p:iterate>
                                  <p:childTnLst>
                                    <p:set>
                                      <p:cBhvr>
                                        <p:cTn id="27" fill="hold"/>
                                        <p:tgtEl>
                                          <p:spTgt spid="310">
                                            <p:txEl>
                                              <p:pRg st="4" end="4"/>
                                            </p:txEl>
                                          </p:spTgt>
                                        </p:tgtEl>
                                        <p:attrNameLst>
                                          <p:attrName>style.visibility</p:attrName>
                                        </p:attrNameLst>
                                      </p:cBhvr>
                                      <p:to>
                                        <p:strVal val="visible"/>
                                      </p:to>
                                    </p:set>
                                    <p:animEffect transition="in" filter="wipe(left)">
                                      <p:cBhvr>
                                        <p:cTn id="28" dur="500"/>
                                        <p:tgtEl>
                                          <p:spTgt spid="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1" build="p"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3"/>
            </a:gs>
            <a:gs pos="50000">
              <a:srgbClr val="00002A"/>
            </a:gs>
            <a:gs pos="100000">
              <a:srgbClr val="000013"/>
            </a:gs>
          </a:gsLst>
          <a:lin ang="16200000" scaled="0"/>
        </a:gradFill>
        <a:effectLst/>
      </p:bgPr>
    </p:bg>
    <p:spTree>
      <p:nvGrpSpPr>
        <p:cNvPr id="1" name=""/>
        <p:cNvGrpSpPr/>
        <p:nvPr/>
      </p:nvGrpSpPr>
      <p:grpSpPr>
        <a:xfrm>
          <a:off x="0" y="0"/>
          <a:ext cx="0" cy="0"/>
          <a:chOff x="0" y="0"/>
          <a:chExt cx="0" cy="0"/>
        </a:xfrm>
      </p:grpSpPr>
      <p:sp>
        <p:nvSpPr>
          <p:cNvPr id="312" name="Applied biotechnology"/>
          <p:cNvSpPr txBox="1"/>
          <p:nvPr/>
        </p:nvSpPr>
        <p:spPr>
          <a:xfrm>
            <a:off x="2165568" y="-26988"/>
            <a:ext cx="4577914"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3600">
                <a:solidFill>
                  <a:srgbClr val="FFFF00"/>
                </a:solidFill>
              </a:defRPr>
            </a:lvl1pPr>
          </a:lstStyle>
          <a:p>
            <a:r>
              <a:t>Applied biotechnology</a:t>
            </a:r>
          </a:p>
        </p:txBody>
      </p:sp>
      <p:grpSp>
        <p:nvGrpSpPr>
          <p:cNvPr id="316" name="Raggruppa"/>
          <p:cNvGrpSpPr/>
          <p:nvPr/>
        </p:nvGrpSpPr>
        <p:grpSpPr>
          <a:xfrm>
            <a:off x="862012" y="898525"/>
            <a:ext cx="8281988" cy="1377950"/>
            <a:chOff x="0" y="0"/>
            <a:chExt cx="8281987" cy="1377949"/>
          </a:xfrm>
        </p:grpSpPr>
        <p:pic>
          <p:nvPicPr>
            <p:cNvPr id="313" name="image.png" descr="image.png"/>
            <p:cNvPicPr>
              <a:picLocks noChangeAspect="1"/>
            </p:cNvPicPr>
            <p:nvPr/>
          </p:nvPicPr>
          <p:blipFill>
            <a:blip r:embed="rId2"/>
            <a:srcRect t="48251" b="12211"/>
            <a:stretch>
              <a:fillRect/>
            </a:stretch>
          </p:blipFill>
          <p:spPr>
            <a:xfrm>
              <a:off x="0" y="0"/>
              <a:ext cx="8281988" cy="1224987"/>
            </a:xfrm>
            <a:prstGeom prst="rect">
              <a:avLst/>
            </a:prstGeom>
            <a:ln w="12700" cap="flat">
              <a:noFill/>
              <a:miter lim="400000"/>
            </a:ln>
            <a:effectLst/>
          </p:spPr>
        </p:pic>
        <p:pic>
          <p:nvPicPr>
            <p:cNvPr id="314" name="image.png" descr="image.png"/>
            <p:cNvPicPr>
              <a:picLocks noChangeAspect="1"/>
            </p:cNvPicPr>
            <p:nvPr/>
          </p:nvPicPr>
          <p:blipFill>
            <a:blip r:embed="rId3"/>
            <a:stretch>
              <a:fillRect/>
            </a:stretch>
          </p:blipFill>
          <p:spPr>
            <a:xfrm>
              <a:off x="649139" y="718876"/>
              <a:ext cx="6586789" cy="659074"/>
            </a:xfrm>
            <a:prstGeom prst="rect">
              <a:avLst/>
            </a:prstGeom>
            <a:ln w="38100" cap="flat">
              <a:solidFill>
                <a:srgbClr val="FF0000"/>
              </a:solidFill>
              <a:prstDash val="solid"/>
              <a:round/>
            </a:ln>
            <a:effectLst/>
          </p:spPr>
        </p:pic>
        <p:sp>
          <p:nvSpPr>
            <p:cNvPr id="315" name="2007"/>
            <p:cNvSpPr txBox="1"/>
            <p:nvPr/>
          </p:nvSpPr>
          <p:spPr>
            <a:xfrm>
              <a:off x="7489899" y="776682"/>
              <a:ext cx="622212" cy="360188"/>
            </a:xfrm>
            <a:prstGeom prst="rect">
              <a:avLst/>
            </a:prstGeom>
            <a:noFill/>
            <a:ln w="9525" cap="flat">
              <a:solidFill>
                <a:srgbClr val="FF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solidFill>
                    <a:srgbClr val="FF3300"/>
                  </a:solidFill>
                </a:defRPr>
              </a:lvl1pPr>
            </a:lstStyle>
            <a:p>
              <a:r>
                <a:t>2007</a:t>
              </a:r>
            </a:p>
          </p:txBody>
        </p:sp>
      </p:grpSp>
      <p:grpSp>
        <p:nvGrpSpPr>
          <p:cNvPr id="323" name="Raggruppa"/>
          <p:cNvGrpSpPr/>
          <p:nvPr/>
        </p:nvGrpSpPr>
        <p:grpSpPr>
          <a:xfrm>
            <a:off x="107950" y="4406925"/>
            <a:ext cx="8928100" cy="1974826"/>
            <a:chOff x="0" y="25"/>
            <a:chExt cx="8928099" cy="1974825"/>
          </a:xfrm>
        </p:grpSpPr>
        <p:grpSp>
          <p:nvGrpSpPr>
            <p:cNvPr id="321" name="Raggruppa"/>
            <p:cNvGrpSpPr/>
            <p:nvPr/>
          </p:nvGrpSpPr>
          <p:grpSpPr>
            <a:xfrm>
              <a:off x="0" y="25"/>
              <a:ext cx="8928100" cy="1974826"/>
              <a:chOff x="0" y="25"/>
              <a:chExt cx="8928099" cy="1974824"/>
            </a:xfrm>
          </p:grpSpPr>
          <p:pic>
            <p:nvPicPr>
              <p:cNvPr id="317" name="image.png" descr="image.png"/>
              <p:cNvPicPr>
                <a:picLocks noChangeAspect="1"/>
              </p:cNvPicPr>
              <p:nvPr/>
            </p:nvPicPr>
            <p:blipFill>
              <a:blip r:embed="rId4"/>
              <a:srcRect b="42938"/>
              <a:stretch>
                <a:fillRect/>
              </a:stretch>
            </p:blipFill>
            <p:spPr>
              <a:xfrm>
                <a:off x="0" y="25"/>
                <a:ext cx="8927654" cy="935519"/>
              </a:xfrm>
              <a:prstGeom prst="rect">
                <a:avLst/>
              </a:prstGeom>
              <a:ln w="12700" cap="flat">
                <a:noFill/>
                <a:miter lim="400000"/>
              </a:ln>
              <a:effectLst/>
            </p:spPr>
          </p:pic>
          <p:grpSp>
            <p:nvGrpSpPr>
              <p:cNvPr id="320" name="Raggruppa"/>
              <p:cNvGrpSpPr/>
              <p:nvPr/>
            </p:nvGrpSpPr>
            <p:grpSpPr>
              <a:xfrm>
                <a:off x="0" y="935543"/>
                <a:ext cx="8928100" cy="1039307"/>
                <a:chOff x="0" y="0"/>
                <a:chExt cx="8928099" cy="1039306"/>
              </a:xfrm>
            </p:grpSpPr>
            <p:pic>
              <p:nvPicPr>
                <p:cNvPr id="318" name="image.png" descr="image.png"/>
                <p:cNvPicPr>
                  <a:picLocks noChangeAspect="1"/>
                </p:cNvPicPr>
                <p:nvPr/>
              </p:nvPicPr>
              <p:blipFill>
                <a:blip r:embed="rId5"/>
                <a:stretch>
                  <a:fillRect/>
                </a:stretch>
              </p:blipFill>
              <p:spPr>
                <a:xfrm>
                  <a:off x="446" y="0"/>
                  <a:ext cx="8927654" cy="1039307"/>
                </a:xfrm>
                <a:prstGeom prst="rect">
                  <a:avLst/>
                </a:prstGeom>
                <a:ln w="12700" cap="flat">
                  <a:noFill/>
                  <a:miter lim="400000"/>
                </a:ln>
                <a:effectLst/>
              </p:spPr>
            </p:pic>
            <p:sp>
              <p:nvSpPr>
                <p:cNvPr id="319" name="Rettangolo"/>
                <p:cNvSpPr/>
                <p:nvPr/>
              </p:nvSpPr>
              <p:spPr>
                <a:xfrm>
                  <a:off x="0" y="318581"/>
                  <a:ext cx="6840538" cy="328614"/>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sp>
          <p:nvSpPr>
            <p:cNvPr id="322" name="2011"/>
            <p:cNvSpPr txBox="1"/>
            <p:nvPr/>
          </p:nvSpPr>
          <p:spPr>
            <a:xfrm>
              <a:off x="8086945" y="526104"/>
              <a:ext cx="609598" cy="360187"/>
            </a:xfrm>
            <a:prstGeom prst="rect">
              <a:avLst/>
            </a:prstGeom>
            <a:noFill/>
            <a:ln w="9525" cap="flat">
              <a:solidFill>
                <a:srgbClr val="FF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solidFill>
                    <a:srgbClr val="FF3300"/>
                  </a:solidFill>
                </a:defRPr>
              </a:lvl1pPr>
            </a:lstStyle>
            <a:p>
              <a:r>
                <a:t>2011</a:t>
              </a:r>
            </a:p>
          </p:txBody>
        </p:sp>
      </p:grpSp>
      <p:grpSp>
        <p:nvGrpSpPr>
          <p:cNvPr id="327" name="Raggruppa"/>
          <p:cNvGrpSpPr/>
          <p:nvPr/>
        </p:nvGrpSpPr>
        <p:grpSpPr>
          <a:xfrm>
            <a:off x="179387" y="2565399"/>
            <a:ext cx="8856663" cy="1295401"/>
            <a:chOff x="0" y="0"/>
            <a:chExt cx="8856662" cy="1295400"/>
          </a:xfrm>
        </p:grpSpPr>
        <p:pic>
          <p:nvPicPr>
            <p:cNvPr id="324" name="image.png" descr="image.png"/>
            <p:cNvPicPr>
              <a:picLocks noChangeAspect="1"/>
            </p:cNvPicPr>
            <p:nvPr/>
          </p:nvPicPr>
          <p:blipFill>
            <a:blip r:embed="rId6"/>
            <a:srcRect t="42622" b="23257"/>
            <a:stretch>
              <a:fillRect/>
            </a:stretch>
          </p:blipFill>
          <p:spPr>
            <a:xfrm>
              <a:off x="0" y="0"/>
              <a:ext cx="8856663" cy="1295400"/>
            </a:xfrm>
            <a:prstGeom prst="rect">
              <a:avLst/>
            </a:prstGeom>
            <a:ln w="12700" cap="flat">
              <a:noFill/>
              <a:miter lim="400000"/>
            </a:ln>
            <a:effectLst/>
          </p:spPr>
        </p:pic>
        <p:sp>
          <p:nvSpPr>
            <p:cNvPr id="325" name="Rettangolo"/>
            <p:cNvSpPr/>
            <p:nvPr/>
          </p:nvSpPr>
          <p:spPr>
            <a:xfrm>
              <a:off x="0" y="-1"/>
              <a:ext cx="5937250" cy="438152"/>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26" name="2010"/>
            <p:cNvSpPr txBox="1"/>
            <p:nvPr/>
          </p:nvSpPr>
          <p:spPr>
            <a:xfrm>
              <a:off x="8031040" y="647700"/>
              <a:ext cx="622211" cy="360187"/>
            </a:xfrm>
            <a:prstGeom prst="rect">
              <a:avLst/>
            </a:prstGeom>
            <a:noFill/>
            <a:ln w="9525" cap="flat">
              <a:solidFill>
                <a:srgbClr val="FF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solidFill>
                    <a:srgbClr val="FF3300"/>
                  </a:solidFill>
                </a:defRPr>
              </a:lvl1pPr>
            </a:lstStyle>
            <a:p>
              <a:r>
                <a:t>2010</a:t>
              </a:r>
            </a:p>
          </p:txBody>
        </p:sp>
      </p:grpSp>
      <p:pic>
        <p:nvPicPr>
          <p:cNvPr id="328" name="Risultati immagini per idea lampadina" descr="Risultati immagini per idea lampadina"/>
          <p:cNvPicPr>
            <a:picLocks noChangeAspect="1"/>
          </p:cNvPicPr>
          <p:nvPr/>
        </p:nvPicPr>
        <p:blipFill>
          <a:blip r:embed="rId7"/>
          <a:stretch>
            <a:fillRect/>
          </a:stretch>
        </p:blipFill>
        <p:spPr>
          <a:xfrm>
            <a:off x="201612" y="188912"/>
            <a:ext cx="1130301" cy="1587501"/>
          </a:xfrm>
          <a:prstGeom prst="rect">
            <a:avLst/>
          </a:prstGeom>
          <a:ln w="28575">
            <a:solidFill>
              <a:srgbClr val="66CCFF"/>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16"/>
                                        </p:tgtEl>
                                        <p:attrNameLst>
                                          <p:attrName>style.visibility</p:attrName>
                                        </p:attrNameLst>
                                      </p:cBhvr>
                                      <p:to>
                                        <p:strVal val="visible"/>
                                      </p:to>
                                    </p:set>
                                    <p:animEffect transition="in" filter="wipe(left)">
                                      <p:cBhvr>
                                        <p:cTn id="7" dur="500"/>
                                        <p:tgtEl>
                                          <p:spTgt spid="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27"/>
                                        </p:tgtEl>
                                        <p:attrNameLst>
                                          <p:attrName>style.visibility</p:attrName>
                                        </p:attrNameLst>
                                      </p:cBhvr>
                                      <p:to>
                                        <p:strVal val="visible"/>
                                      </p:to>
                                    </p:set>
                                    <p:animEffect transition="in" filter="wipe(left)">
                                      <p:cBhvr>
                                        <p:cTn id="12" dur="500"/>
                                        <p:tgtEl>
                                          <p:spTgt spid="3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323"/>
                                        </p:tgtEl>
                                        <p:attrNameLst>
                                          <p:attrName>style.visibility</p:attrName>
                                        </p:attrNameLst>
                                      </p:cBhvr>
                                      <p:to>
                                        <p:strVal val="visible"/>
                                      </p:to>
                                    </p:set>
                                    <p:animEffect transition="in" filter="wipe(left)">
                                      <p:cBhvr>
                                        <p:cTn id="1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23" grpId="3" animBg="1" advAuto="0"/>
      <p:bldP spid="327"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Membrane Hsp70 serves as a tumor-specific recognition structure for activated NK cells…"/>
          <p:cNvSpPr txBox="1">
            <a:spLocks noGrp="1"/>
          </p:cNvSpPr>
          <p:nvPr>
            <p:ph type="body" idx="4294967295"/>
          </p:nvPr>
        </p:nvSpPr>
        <p:spPr>
          <a:xfrm>
            <a:off x="34925" y="2060575"/>
            <a:ext cx="9036050" cy="4681538"/>
          </a:xfrm>
          <a:prstGeom prst="rect">
            <a:avLst/>
          </a:prstGeom>
        </p:spPr>
        <p:txBody>
          <a:bodyPr>
            <a:normAutofit/>
          </a:bodyPr>
          <a:lstStyle/>
          <a:p>
            <a:pPr algn="just">
              <a:spcBef>
                <a:spcPts val="500"/>
              </a:spcBef>
              <a:buChar char="•"/>
              <a:defRPr sz="2400">
                <a:solidFill>
                  <a:srgbClr val="FFFFFF"/>
                </a:solidFill>
              </a:defRPr>
            </a:pPr>
            <a:r>
              <a:t>Membrane Hsp70 serves as a </a:t>
            </a:r>
            <a:r>
              <a:rPr>
                <a:solidFill>
                  <a:srgbClr val="FFFF00"/>
                </a:solidFill>
              </a:rPr>
              <a:t>tumor-specific recognition structure </a:t>
            </a:r>
            <a:r>
              <a:t>for activated </a:t>
            </a:r>
            <a:r>
              <a:rPr b="1">
                <a:solidFill>
                  <a:srgbClr val="FFFF00"/>
                </a:solidFill>
              </a:rPr>
              <a:t>NK cells</a:t>
            </a:r>
          </a:p>
          <a:p>
            <a:pPr algn="just">
              <a:buChar char="•"/>
              <a:defRPr sz="1000">
                <a:solidFill>
                  <a:srgbClr val="FFFFFF"/>
                </a:solidFill>
              </a:defRPr>
            </a:pPr>
            <a:endParaRPr b="1">
              <a:solidFill>
                <a:srgbClr val="FFFF00"/>
              </a:solidFill>
            </a:endParaRPr>
          </a:p>
          <a:p>
            <a:pPr algn="just">
              <a:spcBef>
                <a:spcPts val="500"/>
              </a:spcBef>
              <a:buChar char="•"/>
              <a:defRPr sz="2400">
                <a:solidFill>
                  <a:srgbClr val="FFFFFF"/>
                </a:solidFill>
              </a:defRPr>
            </a:pPr>
            <a:r>
              <a:t>The mechanism by which activated NK cells kill membrane Hsp70-positive  tumor  cells  is  associated  with  an </a:t>
            </a:r>
            <a:r>
              <a:rPr>
                <a:solidFill>
                  <a:srgbClr val="FFFF00"/>
                </a:solidFill>
              </a:rPr>
              <a:t>enhanced production and release of the pro-apoptotic serine protease Granzyme B</a:t>
            </a:r>
          </a:p>
          <a:p>
            <a:pPr algn="just">
              <a:buChar char="•"/>
              <a:defRPr sz="1000">
                <a:solidFill>
                  <a:srgbClr val="FFFFFF"/>
                </a:solidFill>
              </a:defRPr>
            </a:pPr>
            <a:endParaRPr>
              <a:solidFill>
                <a:srgbClr val="FFFF00"/>
              </a:solidFill>
            </a:endParaRPr>
          </a:p>
          <a:p>
            <a:pPr algn="just">
              <a:spcBef>
                <a:spcPts val="500"/>
              </a:spcBef>
              <a:buChar char="•"/>
              <a:defRPr sz="2400">
                <a:solidFill>
                  <a:srgbClr val="FFFFFF"/>
                </a:solidFill>
              </a:defRPr>
            </a:pPr>
            <a:r>
              <a:t>GrB is internalized only by Hsp70-positive tumor cells, but </a:t>
            </a:r>
            <a:r>
              <a:rPr>
                <a:solidFill>
                  <a:srgbClr val="FFFF00"/>
                </a:solidFill>
              </a:rPr>
              <a:t>not by healthy tissues that lack membrane Hsp70</a:t>
            </a:r>
          </a:p>
          <a:p>
            <a:pPr algn="just">
              <a:buChar char="•"/>
              <a:defRPr sz="1000">
                <a:solidFill>
                  <a:srgbClr val="FFFFFF"/>
                </a:solidFill>
              </a:defRPr>
            </a:pPr>
            <a:endParaRPr>
              <a:solidFill>
                <a:srgbClr val="FFFF00"/>
              </a:solidFill>
            </a:endParaRPr>
          </a:p>
          <a:p>
            <a:pPr algn="just">
              <a:spcBef>
                <a:spcPts val="500"/>
              </a:spcBef>
              <a:buChar char="•"/>
              <a:defRPr sz="2400">
                <a:solidFill>
                  <a:srgbClr val="FFFFFF"/>
                </a:solidFill>
              </a:defRPr>
            </a:pPr>
            <a:r>
              <a:t>Human GrB might provide a novel strategy to induce tumor cell apoptosis in a highly selective manner</a:t>
            </a:r>
          </a:p>
        </p:txBody>
      </p:sp>
      <p:pic>
        <p:nvPicPr>
          <p:cNvPr id="331" name="image.png" descr="image.png"/>
          <p:cNvPicPr>
            <a:picLocks noChangeAspect="1"/>
          </p:cNvPicPr>
          <p:nvPr/>
        </p:nvPicPr>
        <p:blipFill>
          <a:blip r:embed="rId2"/>
          <a:stretch>
            <a:fillRect/>
          </a:stretch>
        </p:blipFill>
        <p:spPr>
          <a:xfrm>
            <a:off x="107950" y="60325"/>
            <a:ext cx="8928100" cy="1866900"/>
          </a:xfrm>
          <a:prstGeom prst="rect">
            <a:avLst/>
          </a:prstGeom>
          <a:ln w="12700">
            <a:miter lim="400000"/>
          </a:ln>
        </p:spPr>
      </p:pic>
      <p:sp>
        <p:nvSpPr>
          <p:cNvPr id="332" name="2012, mouse model"/>
          <p:cNvSpPr txBox="1"/>
          <p:nvPr/>
        </p:nvSpPr>
        <p:spPr>
          <a:xfrm>
            <a:off x="6732587" y="1484312"/>
            <a:ext cx="2222747" cy="360187"/>
          </a:xfrm>
          <a:prstGeom prst="rect">
            <a:avLst/>
          </a:prstGeom>
          <a:ln>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3300"/>
                </a:solidFill>
              </a:defRPr>
            </a:lvl1pPr>
          </a:lstStyle>
          <a:p>
            <a:r>
              <a:t>2012, mouse model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30">
                                            <p:txEl>
                                              <p:pRg st="4" end="4"/>
                                            </p:txEl>
                                          </p:spTgt>
                                        </p:tgtEl>
                                        <p:attrNameLst>
                                          <p:attrName>style.visibility</p:attrName>
                                        </p:attrNameLst>
                                      </p:cBhvr>
                                      <p:to>
                                        <p:strVal val="visible"/>
                                      </p:to>
                                    </p:set>
                                    <p:animEffect transition="in" filter="wipe(left)">
                                      <p:cBhvr>
                                        <p:cTn id="7" dur="500"/>
                                        <p:tgtEl>
                                          <p:spTgt spid="330">
                                            <p:txEl>
                                              <p:pRg st="4" end="4"/>
                                            </p:txEl>
                                          </p:spTgt>
                                        </p:tgtEl>
                                      </p:cBhvr>
                                    </p:animEffect>
                                  </p:childTnLst>
                                </p:cTn>
                              </p:par>
                            </p:childTnLst>
                          </p:cTn>
                        </p:par>
                        <p:par>
                          <p:cTn id="8" fill="hold">
                            <p:stCondLst>
                              <p:cond delay="500"/>
                            </p:stCondLst>
                            <p:childTnLst>
                              <p:par>
                                <p:cTn id="9" presetID="22" presetClass="entr" presetSubtype="8" fill="hold" grpId="1" nodeType="afterEffect">
                                  <p:stCondLst>
                                    <p:cond delay="0"/>
                                  </p:stCondLst>
                                  <p:iterate>
                                    <p:tmAbs val="0"/>
                                  </p:iterate>
                                  <p:childTnLst>
                                    <p:set>
                                      <p:cBhvr>
                                        <p:cTn id="10" fill="hold"/>
                                        <p:tgtEl>
                                          <p:spTgt spid="330">
                                            <p:txEl>
                                              <p:pRg st="5" end="5"/>
                                            </p:txEl>
                                          </p:spTgt>
                                        </p:tgtEl>
                                        <p:attrNameLst>
                                          <p:attrName>style.visibility</p:attrName>
                                        </p:attrNameLst>
                                      </p:cBhvr>
                                      <p:to>
                                        <p:strVal val="visible"/>
                                      </p:to>
                                    </p:set>
                                    <p:animEffect transition="in" filter="wipe(left)">
                                      <p:cBhvr>
                                        <p:cTn id="11" dur="500"/>
                                        <p:tgtEl>
                                          <p:spTgt spid="330">
                                            <p:txEl>
                                              <p:pRg st="5" end="5"/>
                                            </p:txEl>
                                          </p:spTgt>
                                        </p:tgtEl>
                                      </p:cBhvr>
                                    </p:animEffect>
                                  </p:childTnLst>
                                </p:cTn>
                              </p:par>
                            </p:childTnLst>
                          </p:cTn>
                        </p:par>
                        <p:par>
                          <p:cTn id="12" fill="hold">
                            <p:stCondLst>
                              <p:cond delay="1000"/>
                            </p:stCondLst>
                            <p:childTnLst>
                              <p:par>
                                <p:cTn id="13" presetID="22" presetClass="entr" presetSubtype="8" fill="hold" grpId="1" nodeType="afterEffect">
                                  <p:stCondLst>
                                    <p:cond delay="0"/>
                                  </p:stCondLst>
                                  <p:iterate>
                                    <p:tmAbs val="0"/>
                                  </p:iterate>
                                  <p:childTnLst>
                                    <p:set>
                                      <p:cBhvr>
                                        <p:cTn id="14" fill="hold"/>
                                        <p:tgtEl>
                                          <p:spTgt spid="330">
                                            <p:txEl>
                                              <p:pRg st="6" end="6"/>
                                            </p:txEl>
                                          </p:spTgt>
                                        </p:tgtEl>
                                        <p:attrNameLst>
                                          <p:attrName>style.visibility</p:attrName>
                                        </p:attrNameLst>
                                      </p:cBhvr>
                                      <p:to>
                                        <p:strVal val="visible"/>
                                      </p:to>
                                    </p:set>
                                    <p:animEffect transition="in" filter="wipe(left)">
                                      <p:cBhvr>
                                        <p:cTn id="15" dur="500"/>
                                        <p:tgtEl>
                                          <p:spTgt spid="3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png" descr="image.png"/>
          <p:cNvPicPr>
            <a:picLocks noChangeAspect="1"/>
          </p:cNvPicPr>
          <p:nvPr/>
        </p:nvPicPr>
        <p:blipFill>
          <a:blip r:embed="rId2"/>
          <a:stretch>
            <a:fillRect/>
          </a:stretch>
        </p:blipFill>
        <p:spPr>
          <a:xfrm>
            <a:off x="107950" y="188912"/>
            <a:ext cx="8928100" cy="2263776"/>
          </a:xfrm>
          <a:prstGeom prst="rect">
            <a:avLst/>
          </a:prstGeom>
          <a:ln w="12700">
            <a:miter lim="400000"/>
          </a:ln>
        </p:spPr>
      </p:pic>
      <p:sp>
        <p:nvSpPr>
          <p:cNvPr id="335" name="2019, human tumor cell lines, mouse"/>
          <p:cNvSpPr txBox="1"/>
          <p:nvPr/>
        </p:nvSpPr>
        <p:spPr>
          <a:xfrm>
            <a:off x="4787900" y="2060575"/>
            <a:ext cx="4102780" cy="360187"/>
          </a:xfrm>
          <a:prstGeom prst="rect">
            <a:avLst/>
          </a:prstGeom>
          <a:ln>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3300"/>
                </a:solidFill>
              </a:defRPr>
            </a:lvl1pPr>
          </a:lstStyle>
          <a:p>
            <a:r>
              <a:t>2019, human tumor cell lines, mouse</a:t>
            </a:r>
          </a:p>
        </p:txBody>
      </p:sp>
      <p:sp>
        <p:nvSpPr>
          <p:cNvPr id="336" name="Teranostica: l'integrazione di un metodo diagnostico con uno specifico intervento terapeutico"/>
          <p:cNvSpPr txBox="1"/>
          <p:nvPr/>
        </p:nvSpPr>
        <p:spPr>
          <a:xfrm>
            <a:off x="2051050" y="188912"/>
            <a:ext cx="6911975" cy="752225"/>
          </a:xfrm>
          <a:prstGeom prst="rect">
            <a:avLst/>
          </a:prstGeom>
          <a:solidFill>
            <a:srgbClr val="FFFF00"/>
          </a:solidFill>
          <a:ln>
            <a:solidFill>
              <a:srgbClr val="2D2D8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200" b="1"/>
            </a:pPr>
            <a:r>
              <a:t>Teranostica</a:t>
            </a:r>
            <a:r>
              <a:rPr b="0"/>
              <a:t>: l'integrazione di un metodo </a:t>
            </a:r>
            <a:r>
              <a:t>diagnostico</a:t>
            </a:r>
            <a:r>
              <a:rPr b="0"/>
              <a:t> con uno specifico intervento </a:t>
            </a:r>
            <a:r>
              <a:t>terapeutico</a:t>
            </a:r>
          </a:p>
        </p:txBody>
      </p:sp>
      <p:pic>
        <p:nvPicPr>
          <p:cNvPr id="337" name="image.png" descr="image.png"/>
          <p:cNvPicPr>
            <a:picLocks noChangeAspect="1"/>
          </p:cNvPicPr>
          <p:nvPr/>
        </p:nvPicPr>
        <p:blipFill>
          <a:blip r:embed="rId3"/>
          <a:stretch>
            <a:fillRect/>
          </a:stretch>
        </p:blipFill>
        <p:spPr>
          <a:xfrm>
            <a:off x="5005387" y="2492375"/>
            <a:ext cx="4030663" cy="2449513"/>
          </a:xfrm>
          <a:prstGeom prst="rect">
            <a:avLst/>
          </a:prstGeom>
          <a:ln w="12700">
            <a:miter lim="400000"/>
          </a:ln>
        </p:spPr>
      </p:pic>
      <p:sp>
        <p:nvSpPr>
          <p:cNvPr id="338" name="Hsp70 serves as a tumor-specific target for diagnosis and therapy…"/>
          <p:cNvSpPr txBox="1"/>
          <p:nvPr/>
        </p:nvSpPr>
        <p:spPr>
          <a:xfrm>
            <a:off x="9207" y="2781300"/>
            <a:ext cx="5021898" cy="3623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74625" indent="-174625" algn="just">
              <a:buSzPct val="100000"/>
              <a:buChar char="•"/>
              <a:defRPr sz="2600">
                <a:solidFill>
                  <a:srgbClr val="FFFFFF"/>
                </a:solidFill>
              </a:defRPr>
            </a:pPr>
            <a:r>
              <a:t>Hsp70 serves as a tumor-specific target for </a:t>
            </a:r>
            <a:r>
              <a:rPr>
                <a:solidFill>
                  <a:srgbClr val="FFFF00"/>
                </a:solidFill>
              </a:rPr>
              <a:t>diagnosis</a:t>
            </a:r>
            <a:r>
              <a:t> and </a:t>
            </a:r>
            <a:r>
              <a:rPr>
                <a:solidFill>
                  <a:srgbClr val="FFFF00"/>
                </a:solidFill>
              </a:rPr>
              <a:t>therapy</a:t>
            </a:r>
          </a:p>
          <a:p>
            <a:pPr marL="174625" indent="-174625" algn="just">
              <a:buSzPct val="100000"/>
              <a:buChar char="•"/>
              <a:defRPr sz="2600">
                <a:solidFill>
                  <a:srgbClr val="FFFFFF"/>
                </a:solidFill>
              </a:defRPr>
            </a:pPr>
            <a:endParaRPr>
              <a:solidFill>
                <a:srgbClr val="FFFF00"/>
              </a:solidFill>
            </a:endParaRPr>
          </a:p>
          <a:p>
            <a:pPr marL="174625" indent="-174625" algn="just">
              <a:buSzPct val="100000"/>
              <a:buChar char="•"/>
              <a:defRPr sz="2600">
                <a:solidFill>
                  <a:srgbClr val="FFFFFF"/>
                </a:solidFill>
              </a:defRPr>
            </a:pPr>
            <a:r>
              <a:t>High expression of Hsp70 correlates with tumor </a:t>
            </a:r>
            <a:r>
              <a:rPr>
                <a:solidFill>
                  <a:srgbClr val="FFFF00"/>
                </a:solidFill>
              </a:rPr>
              <a:t>aggressiveness</a:t>
            </a:r>
            <a:r>
              <a:t> and </a:t>
            </a:r>
            <a:r>
              <a:rPr>
                <a:solidFill>
                  <a:srgbClr val="FFFF00"/>
                </a:solidFill>
              </a:rPr>
              <a:t>therapy resistance</a:t>
            </a:r>
          </a:p>
        </p:txBody>
      </p:sp>
      <p:sp>
        <p:nvSpPr>
          <p:cNvPr id="339" name="GrB-coated nanoparticles internalized by tumor cells enhance apoptosis"/>
          <p:cNvSpPr txBox="1"/>
          <p:nvPr/>
        </p:nvSpPr>
        <p:spPr>
          <a:xfrm>
            <a:off x="5005387" y="5013325"/>
            <a:ext cx="4030663" cy="617362"/>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r>
              <a:t>GrB-coated nanoparticles internalized by tumor cells enhance </a:t>
            </a:r>
            <a:r>
              <a:rPr b="1"/>
              <a:t>apoptosis</a:t>
            </a: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36"/>
                                        </p:tgtEl>
                                        <p:attrNameLst>
                                          <p:attrName>style.visibility</p:attrName>
                                        </p:attrNameLst>
                                      </p:cBhvr>
                                      <p:to>
                                        <p:strVal val="visible"/>
                                      </p:to>
                                    </p:set>
                                    <p:animEffect transition="in" filter="wipe(left)">
                                      <p:cBhvr>
                                        <p:cTn id="7" dur="5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337"/>
                                        </p:tgtEl>
                                        <p:attrNameLst>
                                          <p:attrName>style.visibility</p:attrName>
                                        </p:attrNameLst>
                                      </p:cBhvr>
                                      <p:to>
                                        <p:strVal val="visible"/>
                                      </p:to>
                                    </p:set>
                                    <p:anim calcmode="lin" valueType="num">
                                      <p:cBhvr>
                                        <p:cTn id="12" dur="500" fill="hold"/>
                                        <p:tgtEl>
                                          <p:spTgt spid="337"/>
                                        </p:tgtEl>
                                        <p:attrNameLst>
                                          <p:attrName>ppt_x</p:attrName>
                                        </p:attrNameLst>
                                      </p:cBhvr>
                                      <p:tavLst>
                                        <p:tav tm="0">
                                          <p:val>
                                            <p:strVal val="1+#ppt_w/2"/>
                                          </p:val>
                                        </p:tav>
                                        <p:tav tm="100000">
                                          <p:val>
                                            <p:strVal val="#ppt_x"/>
                                          </p:val>
                                        </p:tav>
                                      </p:tavLst>
                                    </p:anim>
                                    <p:anim calcmode="lin" valueType="num">
                                      <p:cBhvr>
                                        <p:cTn id="13" dur="500" fill="hold"/>
                                        <p:tgtEl>
                                          <p:spTgt spid="3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3" nodeType="afterEffect">
                                  <p:stCondLst>
                                    <p:cond delay="0"/>
                                  </p:stCondLst>
                                  <p:iterate>
                                    <p:tmAbs val="0"/>
                                  </p:iterate>
                                  <p:childTnLst>
                                    <p:set>
                                      <p:cBhvr>
                                        <p:cTn id="16" fill="hold"/>
                                        <p:tgtEl>
                                          <p:spTgt spid="339"/>
                                        </p:tgtEl>
                                        <p:attrNameLst>
                                          <p:attrName>style.visibility</p:attrName>
                                        </p:attrNameLst>
                                      </p:cBhvr>
                                      <p:to>
                                        <p:strVal val="visible"/>
                                      </p:to>
                                    </p:set>
                                    <p:anim calcmode="lin" valueType="num">
                                      <p:cBhvr>
                                        <p:cTn id="17" dur="500" fill="hold"/>
                                        <p:tgtEl>
                                          <p:spTgt spid="339"/>
                                        </p:tgtEl>
                                        <p:attrNameLst>
                                          <p:attrName>ppt_x</p:attrName>
                                        </p:attrNameLst>
                                      </p:cBhvr>
                                      <p:tavLst>
                                        <p:tav tm="0">
                                          <p:val>
                                            <p:strVal val="1+#ppt_w/2"/>
                                          </p:val>
                                        </p:tav>
                                        <p:tav tm="100000">
                                          <p:val>
                                            <p:strVal val="#ppt_x"/>
                                          </p:val>
                                        </p:tav>
                                      </p:tavLst>
                                    </p:anim>
                                    <p:anim calcmode="lin" valueType="num">
                                      <p:cBhvr>
                                        <p:cTn id="18" dur="500" fill="hold"/>
                                        <p:tgtEl>
                                          <p:spTgt spid="33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4" nodeType="clickEffect">
                                  <p:stCondLst>
                                    <p:cond delay="0"/>
                                  </p:stCondLst>
                                  <p:iterate>
                                    <p:tmAbs val="0"/>
                                  </p:iterate>
                                  <p:childTnLst>
                                    <p:set>
                                      <p:cBhvr>
                                        <p:cTn id="22" fill="hold"/>
                                        <p:tgtEl>
                                          <p:spTgt spid="338"/>
                                        </p:tgtEl>
                                        <p:attrNameLst>
                                          <p:attrName>style.visibility</p:attrName>
                                        </p:attrNameLst>
                                      </p:cBhvr>
                                      <p:to>
                                        <p:strVal val="visible"/>
                                      </p:to>
                                    </p:set>
                                    <p:anim calcmode="lin" valueType="num">
                                      <p:cBhvr>
                                        <p:cTn id="23" dur="500" fill="hold"/>
                                        <p:tgtEl>
                                          <p:spTgt spid="338"/>
                                        </p:tgtEl>
                                        <p:attrNameLst>
                                          <p:attrName>ppt_x</p:attrName>
                                        </p:attrNameLst>
                                      </p:cBhvr>
                                      <p:tavLst>
                                        <p:tav tm="0">
                                          <p:val>
                                            <p:strVal val="#ppt_x"/>
                                          </p:val>
                                        </p:tav>
                                        <p:tav tm="100000">
                                          <p:val>
                                            <p:strVal val="#ppt_x"/>
                                          </p:val>
                                        </p:tav>
                                      </p:tavLst>
                                    </p:anim>
                                    <p:anim calcmode="lin" valueType="num">
                                      <p:cBhvr>
                                        <p:cTn id="24"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1" animBg="1" advAuto="0"/>
      <p:bldP spid="337" grpId="2" animBg="1" advAuto="0"/>
      <p:bldP spid="338" grpId="4" animBg="1" advAuto="0"/>
      <p:bldP spid="339"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341" name="Cellular stress response"/>
          <p:cNvSpPr txBox="1">
            <a:spLocks noGrp="1"/>
          </p:cNvSpPr>
          <p:nvPr>
            <p:ph type="title" idx="4294967295"/>
          </p:nvPr>
        </p:nvSpPr>
        <p:spPr>
          <a:xfrm>
            <a:off x="457200" y="190500"/>
            <a:ext cx="8229600" cy="646113"/>
          </a:xfrm>
          <a:prstGeom prst="rect">
            <a:avLst/>
          </a:prstGeom>
        </p:spPr>
        <p:txBody>
          <a:bodyPr>
            <a:normAutofit/>
          </a:bodyPr>
          <a:lstStyle>
            <a:lvl1pPr>
              <a:defRPr sz="3600">
                <a:solidFill>
                  <a:srgbClr val="FFFF00"/>
                </a:solidFill>
              </a:defRPr>
            </a:lvl1pPr>
          </a:lstStyle>
          <a:p>
            <a:r>
              <a:t>Cellular stress response</a:t>
            </a:r>
          </a:p>
        </p:txBody>
      </p:sp>
      <p:sp>
        <p:nvSpPr>
          <p:cNvPr id="342" name="Le cellule possono rispondere a condizioni di stress attivando vie di segnalazione intracellulare orientate…"/>
          <p:cNvSpPr txBox="1"/>
          <p:nvPr/>
        </p:nvSpPr>
        <p:spPr>
          <a:xfrm>
            <a:off x="80644" y="1331912"/>
            <a:ext cx="9017636" cy="424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lgn="just">
              <a:buSzPct val="100000"/>
              <a:buChar char="•"/>
              <a:defRPr sz="2800">
                <a:solidFill>
                  <a:srgbClr val="FFFFFF"/>
                </a:solidFill>
              </a:defRPr>
            </a:pPr>
            <a:r>
              <a:t>Le cellule possono rispondere a condizioni di stress attivando vie di segnalazione intracellulare orientate </a:t>
            </a:r>
          </a:p>
          <a:p>
            <a:pPr marL="457200" indent="-457200" algn="just">
              <a:buSzPct val="100000"/>
              <a:buChar char="•"/>
              <a:defRPr sz="2800">
                <a:solidFill>
                  <a:srgbClr val="FFFFFF"/>
                </a:solidFill>
              </a:defRPr>
            </a:pPr>
            <a:endParaRPr/>
          </a:p>
          <a:p>
            <a:pPr marL="971550" lvl="1" indent="-514350" algn="just">
              <a:buSzPct val="100000"/>
              <a:buAutoNum type="arabicPeriod"/>
              <a:defRPr sz="2800">
                <a:solidFill>
                  <a:srgbClr val="606060"/>
                </a:solidFill>
              </a:defRPr>
            </a:pPr>
            <a:r>
              <a:t>al mantenimento della sopravvivenza</a:t>
            </a:r>
          </a:p>
          <a:p>
            <a:pPr marL="514350" lvl="1" indent="-57150" algn="just">
              <a:defRPr sz="2800" b="1">
                <a:solidFill>
                  <a:srgbClr val="606060"/>
                </a:solidFill>
              </a:defRPr>
            </a:pPr>
            <a:r>
              <a:t>	protective</a:t>
            </a:r>
            <a:r>
              <a:rPr b="0"/>
              <a:t> response</a:t>
            </a:r>
          </a:p>
          <a:p>
            <a:pPr marL="514350" lvl="1" indent="-57150" algn="just">
              <a:defRPr sz="2800">
                <a:solidFill>
                  <a:srgbClr val="FFFFFF"/>
                </a:solidFill>
              </a:defRPr>
            </a:pPr>
            <a:r>
              <a:t>    </a:t>
            </a:r>
            <a:endParaRPr b="1">
              <a:solidFill>
                <a:srgbClr val="FFFF00"/>
              </a:solidFill>
            </a:endParaRPr>
          </a:p>
          <a:p>
            <a:pPr marL="971550" lvl="1" indent="-514350" algn="just">
              <a:buSzPct val="100000"/>
              <a:buAutoNum type="arabicPeriod"/>
              <a:defRPr sz="2800">
                <a:solidFill>
                  <a:srgbClr val="FFFFFF"/>
                </a:solidFill>
              </a:defRPr>
            </a:pPr>
            <a:r>
              <a:t>all’</a:t>
            </a:r>
            <a:r>
              <a:rPr>
                <a:solidFill>
                  <a:srgbClr val="FFFF00"/>
                </a:solidFill>
              </a:rPr>
              <a:t>eliminazione</a:t>
            </a:r>
            <a:r>
              <a:t> della cellula stressata, quando l’insulto è </a:t>
            </a:r>
            <a:r>
              <a:rPr>
                <a:solidFill>
                  <a:srgbClr val="FFFF00"/>
                </a:solidFill>
              </a:rPr>
              <a:t>marcato</a:t>
            </a:r>
            <a:r>
              <a:t> e non consente l’adattamento</a:t>
            </a:r>
          </a:p>
          <a:p>
            <a:pPr marL="514350" lvl="1" indent="-57150" algn="just">
              <a:defRPr sz="2800">
                <a:solidFill>
                  <a:srgbClr val="FFFFFF"/>
                </a:solidFill>
              </a:defRPr>
            </a:pPr>
            <a:r>
              <a:t>     </a:t>
            </a:r>
            <a:r>
              <a:rPr b="1">
                <a:solidFill>
                  <a:srgbClr val="FF0000"/>
                </a:solidFill>
              </a:rPr>
              <a:t>death</a:t>
            </a:r>
            <a:r>
              <a:rPr>
                <a:solidFill>
                  <a:srgbClr val="FF0000"/>
                </a:solidFill>
              </a:rPr>
              <a:t> response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p:tmAbs val="0"/>
                                  </p:iterate>
                                  <p:childTnLst>
                                    <p:set>
                                      <p:cBhvr>
                                        <p:cTn id="6" fill="hold"/>
                                        <p:tgtEl>
                                          <p:spTgt spid="342">
                                            <p:txEl>
                                              <p:pRg st="2" end="2"/>
                                            </p:txEl>
                                          </p:spTgt>
                                        </p:tgtEl>
                                        <p:attrNameLst>
                                          <p:attrName>style.visibility</p:attrName>
                                        </p:attrNameLst>
                                      </p:cBhvr>
                                      <p:to>
                                        <p:strVal val="visible"/>
                                      </p:to>
                                    </p:set>
                                    <p:animEffect transition="in" filter="strips(downLeft)">
                                      <p:cBhvr>
                                        <p:cTn id="7" dur="500"/>
                                        <p:tgtEl>
                                          <p:spTgt spid="34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iterate>
                                    <p:tmAbs val="0"/>
                                  </p:iterate>
                                  <p:childTnLst>
                                    <p:set>
                                      <p:cBhvr>
                                        <p:cTn id="11" fill="hold"/>
                                        <p:tgtEl>
                                          <p:spTgt spid="342">
                                            <p:txEl>
                                              <p:pRg st="3" end="3"/>
                                            </p:txEl>
                                          </p:spTgt>
                                        </p:tgtEl>
                                        <p:attrNameLst>
                                          <p:attrName>style.visibility</p:attrName>
                                        </p:attrNameLst>
                                      </p:cBhvr>
                                      <p:to>
                                        <p:strVal val="visible"/>
                                      </p:to>
                                    </p:set>
                                    <p:animEffect transition="in" filter="strips(downLeft)">
                                      <p:cBhvr>
                                        <p:cTn id="12" dur="500"/>
                                        <p:tgtEl>
                                          <p:spTgt spid="342">
                                            <p:txEl>
                                              <p:pRg st="3" end="3"/>
                                            </p:txEl>
                                          </p:spTgt>
                                        </p:tgtEl>
                                      </p:cBhvr>
                                    </p:animEffect>
                                  </p:childTnLst>
                                </p:cTn>
                              </p:par>
                            </p:childTnLst>
                          </p:cTn>
                        </p:par>
                        <p:par>
                          <p:cTn id="13" fill="hold">
                            <p:stCondLst>
                              <p:cond delay="500"/>
                            </p:stCondLst>
                            <p:childTnLst>
                              <p:par>
                                <p:cTn id="14" presetID="18" presetClass="entr" presetSubtype="12" fill="hold" grpId="1" nodeType="afterEffect">
                                  <p:stCondLst>
                                    <p:cond delay="0"/>
                                  </p:stCondLst>
                                  <p:iterate>
                                    <p:tmAbs val="0"/>
                                  </p:iterate>
                                  <p:childTnLst>
                                    <p:set>
                                      <p:cBhvr>
                                        <p:cTn id="15" fill="hold"/>
                                        <p:tgtEl>
                                          <p:spTgt spid="342">
                                            <p:txEl>
                                              <p:pRg st="4" end="4"/>
                                            </p:txEl>
                                          </p:spTgt>
                                        </p:tgtEl>
                                        <p:attrNameLst>
                                          <p:attrName>style.visibility</p:attrName>
                                        </p:attrNameLst>
                                      </p:cBhvr>
                                      <p:to>
                                        <p:strVal val="visible"/>
                                      </p:to>
                                    </p:set>
                                    <p:animEffect transition="in" filter="strips(downLeft)">
                                      <p:cBhvr>
                                        <p:cTn id="16" dur="500"/>
                                        <p:tgtEl>
                                          <p:spTgt spid="34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iterate>
                                    <p:tmAbs val="0"/>
                                  </p:iterate>
                                  <p:childTnLst>
                                    <p:set>
                                      <p:cBhvr>
                                        <p:cTn id="20" fill="hold"/>
                                        <p:tgtEl>
                                          <p:spTgt spid="342">
                                            <p:txEl>
                                              <p:pRg st="5" end="5"/>
                                            </p:txEl>
                                          </p:spTgt>
                                        </p:tgtEl>
                                        <p:attrNameLst>
                                          <p:attrName>style.visibility</p:attrName>
                                        </p:attrNameLst>
                                      </p:cBhvr>
                                      <p:to>
                                        <p:strVal val="visible"/>
                                      </p:to>
                                    </p:set>
                                    <p:animEffect transition="in" filter="strips(downLeft)">
                                      <p:cBhvr>
                                        <p:cTn id="21" dur="500"/>
                                        <p:tgtEl>
                                          <p:spTgt spid="34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1" nodeType="clickEffect">
                                  <p:stCondLst>
                                    <p:cond delay="0"/>
                                  </p:stCondLst>
                                  <p:iterate>
                                    <p:tmAbs val="0"/>
                                  </p:iterate>
                                  <p:childTnLst>
                                    <p:set>
                                      <p:cBhvr>
                                        <p:cTn id="25" fill="hold"/>
                                        <p:tgtEl>
                                          <p:spTgt spid="342">
                                            <p:txEl>
                                              <p:pRg st="6" end="6"/>
                                            </p:txEl>
                                          </p:spTgt>
                                        </p:tgtEl>
                                        <p:attrNameLst>
                                          <p:attrName>style.visibility</p:attrName>
                                        </p:attrNameLst>
                                      </p:cBhvr>
                                      <p:to>
                                        <p:strVal val="visible"/>
                                      </p:to>
                                    </p:set>
                                    <p:animEffect transition="in" filter="strips(downLeft)">
                                      <p:cBhvr>
                                        <p:cTn id="26" dur="500"/>
                                        <p:tgtEl>
                                          <p:spTgt spid="34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1" nodeType="clickEffect">
                                  <p:stCondLst>
                                    <p:cond delay="0"/>
                                  </p:stCondLst>
                                  <p:iterate>
                                    <p:tmAbs val="0"/>
                                  </p:iterate>
                                  <p:childTnLst>
                                    <p:set>
                                      <p:cBhvr>
                                        <p:cTn id="30" fill="hold"/>
                                        <p:tgtEl>
                                          <p:spTgt spid="342">
                                            <p:txEl>
                                              <p:pRg st="7" end="7"/>
                                            </p:txEl>
                                          </p:spTgt>
                                        </p:tgtEl>
                                        <p:attrNameLst>
                                          <p:attrName>style.visibility</p:attrName>
                                        </p:attrNameLst>
                                      </p:cBhvr>
                                      <p:to>
                                        <p:strVal val="visible"/>
                                      </p:to>
                                    </p:set>
                                    <p:animEffect transition="in" filter="strips(downLeft)">
                                      <p:cBhvr>
                                        <p:cTn id="31" dur="500"/>
                                        <p:tgtEl>
                                          <p:spTgt spid="3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344" name="Eliminazione della cellula danneggiata…"/>
          <p:cNvSpPr txBox="1"/>
          <p:nvPr/>
        </p:nvSpPr>
        <p:spPr>
          <a:xfrm>
            <a:off x="82232" y="717550"/>
            <a:ext cx="8981123" cy="1795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lgn="just">
              <a:buSzPct val="100000"/>
              <a:buAutoNum type="arabicPeriod" startAt="2"/>
              <a:defRPr sz="2600" u="sng">
                <a:solidFill>
                  <a:srgbClr val="FFFFFF"/>
                </a:solidFill>
              </a:defRPr>
            </a:pPr>
            <a:r>
              <a:t>Eliminazione della cellula danneggiata</a:t>
            </a:r>
          </a:p>
          <a:p>
            <a:pPr marL="457200" indent="-457200" algn="just">
              <a:buSzPct val="100000"/>
              <a:buAutoNum type="arabicPeriod" startAt="2"/>
              <a:defRPr sz="1000">
                <a:solidFill>
                  <a:srgbClr val="FFFFFF"/>
                </a:solidFill>
              </a:defRPr>
            </a:pPr>
            <a:endParaRPr/>
          </a:p>
          <a:p>
            <a:pPr marL="1200150" lvl="1" indent="-457200" algn="just">
              <a:buSzPct val="100000"/>
              <a:buChar char="➢"/>
              <a:defRPr sz="2600">
                <a:solidFill>
                  <a:srgbClr val="FFFFFF"/>
                </a:solidFill>
              </a:defRPr>
            </a:pPr>
            <a:r>
              <a:t>tappa obbligata nella sequenza di eventi che regolano la risposta a tutte le tipologie di </a:t>
            </a:r>
            <a:r>
              <a:rPr u="sng"/>
              <a:t>stress </a:t>
            </a:r>
            <a:r>
              <a:rPr u="sng">
                <a:solidFill>
                  <a:srgbClr val="FFFF00"/>
                </a:solidFill>
              </a:rPr>
              <a:t>persistenti</a:t>
            </a:r>
            <a:r>
              <a:t> cui la cellula </a:t>
            </a:r>
            <a:r>
              <a:rPr>
                <a:solidFill>
                  <a:srgbClr val="FFFF00"/>
                </a:solidFill>
              </a:rPr>
              <a:t>non riesce a far fronte</a:t>
            </a:r>
          </a:p>
        </p:txBody>
      </p:sp>
      <p:sp>
        <p:nvSpPr>
          <p:cNvPr id="345" name="Principali tipologie di morte cellulare:…"/>
          <p:cNvSpPr txBox="1"/>
          <p:nvPr/>
        </p:nvSpPr>
        <p:spPr>
          <a:xfrm>
            <a:off x="34925" y="2997200"/>
            <a:ext cx="6337300" cy="3662541"/>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pPr>
            <a:r>
              <a:rPr dirty="0" err="1"/>
              <a:t>Principali</a:t>
            </a:r>
            <a:r>
              <a:rPr dirty="0"/>
              <a:t> </a:t>
            </a:r>
            <a:r>
              <a:rPr dirty="0" err="1"/>
              <a:t>tipologie</a:t>
            </a:r>
            <a:r>
              <a:rPr dirty="0"/>
              <a:t> di </a:t>
            </a:r>
            <a:r>
              <a:rPr dirty="0" err="1"/>
              <a:t>morte</a:t>
            </a:r>
            <a:r>
              <a:rPr dirty="0"/>
              <a:t> </a:t>
            </a:r>
            <a:r>
              <a:rPr dirty="0" err="1"/>
              <a:t>cellulare</a:t>
            </a:r>
            <a:r>
              <a:rPr dirty="0"/>
              <a:t>:</a:t>
            </a:r>
          </a:p>
          <a:p>
            <a:pPr>
              <a:buSzPct val="100000"/>
              <a:buFont typeface="Arial"/>
              <a:buChar char="•"/>
              <a:defRPr sz="1000"/>
            </a:pPr>
            <a:endParaRPr dirty="0"/>
          </a:p>
          <a:p>
            <a:pPr>
              <a:buSzPct val="100000"/>
              <a:buFont typeface="Arial"/>
              <a:buChar char="•"/>
              <a:defRPr sz="2400" b="1"/>
            </a:pPr>
            <a:r>
              <a:rPr dirty="0" err="1"/>
              <a:t>Apoptosi</a:t>
            </a:r>
            <a:r>
              <a:rPr b="0" dirty="0"/>
              <a:t>: «</a:t>
            </a:r>
            <a:r>
              <a:rPr b="0" dirty="0" err="1"/>
              <a:t>classica</a:t>
            </a:r>
            <a:r>
              <a:rPr b="0" dirty="0"/>
              <a:t>» </a:t>
            </a:r>
            <a:r>
              <a:rPr b="0" dirty="0" err="1"/>
              <a:t>morte</a:t>
            </a:r>
            <a:r>
              <a:rPr b="0" dirty="0"/>
              <a:t> </a:t>
            </a:r>
            <a:r>
              <a:rPr b="0" dirty="0" err="1"/>
              <a:t>programmata</a:t>
            </a:r>
            <a:endParaRPr b="0" dirty="0"/>
          </a:p>
          <a:p>
            <a:pPr>
              <a:buSzPct val="100000"/>
              <a:buFont typeface="Arial"/>
              <a:buChar char="•"/>
              <a:defRPr sz="1000" b="1"/>
            </a:pPr>
            <a:endParaRPr b="0" dirty="0"/>
          </a:p>
          <a:p>
            <a:pPr>
              <a:buSzPct val="100000"/>
              <a:buFont typeface="Arial"/>
              <a:buChar char="•"/>
              <a:defRPr sz="2400" b="1"/>
            </a:pPr>
            <a:r>
              <a:rPr dirty="0" err="1"/>
              <a:t>Autofagia</a:t>
            </a:r>
            <a:r>
              <a:rPr b="0" dirty="0"/>
              <a:t>: </a:t>
            </a:r>
            <a:r>
              <a:rPr b="0" dirty="0" err="1"/>
              <a:t>eccessivo</a:t>
            </a:r>
            <a:r>
              <a:rPr b="0" dirty="0"/>
              <a:t> </a:t>
            </a:r>
            <a:r>
              <a:rPr b="0" dirty="0" err="1"/>
              <a:t>accumulo</a:t>
            </a:r>
            <a:r>
              <a:rPr b="0" dirty="0"/>
              <a:t> di </a:t>
            </a:r>
            <a:r>
              <a:rPr b="0" dirty="0" err="1"/>
              <a:t>vacuoli</a:t>
            </a:r>
            <a:r>
              <a:rPr b="0" dirty="0"/>
              <a:t> </a:t>
            </a:r>
            <a:r>
              <a:rPr b="0" dirty="0" err="1"/>
              <a:t>autofagici</a:t>
            </a:r>
            <a:r>
              <a:rPr b="0" dirty="0"/>
              <a:t>, auto-</a:t>
            </a:r>
            <a:r>
              <a:rPr b="0" dirty="0" err="1"/>
              <a:t>digestione</a:t>
            </a:r>
            <a:r>
              <a:rPr b="0" dirty="0"/>
              <a:t> </a:t>
            </a:r>
            <a:r>
              <a:rPr b="0" dirty="0" err="1"/>
              <a:t>completa</a:t>
            </a:r>
            <a:endParaRPr b="0" dirty="0"/>
          </a:p>
          <a:p>
            <a:pPr>
              <a:buSzPct val="100000"/>
              <a:buFont typeface="Arial"/>
              <a:buChar char="•"/>
              <a:defRPr sz="1000" b="1"/>
            </a:pPr>
            <a:endParaRPr b="0" dirty="0"/>
          </a:p>
          <a:p>
            <a:pPr>
              <a:buSzPct val="100000"/>
              <a:buFont typeface="Arial"/>
              <a:buChar char="•"/>
              <a:defRPr sz="2400" b="1"/>
            </a:pPr>
            <a:r>
              <a:rPr dirty="0" err="1"/>
              <a:t>Piroptosi</a:t>
            </a:r>
            <a:r>
              <a:rPr b="0" dirty="0"/>
              <a:t>: </a:t>
            </a:r>
            <a:r>
              <a:rPr b="0" dirty="0" err="1"/>
              <a:t>tipo</a:t>
            </a:r>
            <a:r>
              <a:rPr b="0" dirty="0"/>
              <a:t> di </a:t>
            </a:r>
            <a:r>
              <a:rPr b="0" dirty="0" err="1"/>
              <a:t>morte</a:t>
            </a:r>
            <a:r>
              <a:rPr b="0" dirty="0"/>
              <a:t> </a:t>
            </a:r>
            <a:r>
              <a:rPr b="0" dirty="0" err="1"/>
              <a:t>programmata</a:t>
            </a:r>
            <a:r>
              <a:rPr b="0" dirty="0"/>
              <a:t>; </a:t>
            </a:r>
            <a:r>
              <a:rPr b="0" dirty="0" err="1"/>
              <a:t>eliminazione</a:t>
            </a:r>
            <a:r>
              <a:rPr b="0" dirty="0"/>
              <a:t> di </a:t>
            </a:r>
            <a:r>
              <a:rPr b="0" dirty="0" err="1"/>
              <a:t>macrofagi</a:t>
            </a:r>
            <a:r>
              <a:rPr b="0" dirty="0"/>
              <a:t> </a:t>
            </a:r>
            <a:r>
              <a:rPr b="0" dirty="0" err="1"/>
              <a:t>infettati</a:t>
            </a:r>
            <a:r>
              <a:rPr b="0" dirty="0"/>
              <a:t> da </a:t>
            </a:r>
            <a:r>
              <a:rPr b="0" dirty="0" err="1"/>
              <a:t>patogeni</a:t>
            </a:r>
            <a:r>
              <a:rPr b="0" dirty="0"/>
              <a:t> </a:t>
            </a:r>
            <a:r>
              <a:rPr b="0" dirty="0" err="1"/>
              <a:t>particolari</a:t>
            </a:r>
            <a:r>
              <a:rPr b="0" dirty="0"/>
              <a:t> (</a:t>
            </a:r>
            <a:r>
              <a:rPr b="0" i="1" dirty="0"/>
              <a:t>Salmonella</a:t>
            </a:r>
            <a:r>
              <a:rPr b="0" dirty="0"/>
              <a:t>, </a:t>
            </a:r>
            <a:r>
              <a:rPr b="0" i="1" dirty="0"/>
              <a:t>Listeria</a:t>
            </a:r>
            <a:r>
              <a:rPr b="0" dirty="0"/>
              <a:t>)</a:t>
            </a:r>
            <a:endParaRPr i="1" dirty="0"/>
          </a:p>
          <a:p>
            <a:pPr>
              <a:buSzPct val="100000"/>
              <a:buFont typeface="Arial"/>
              <a:buChar char="•"/>
              <a:defRPr sz="1000" b="1"/>
            </a:pPr>
            <a:endParaRPr i="1" dirty="0"/>
          </a:p>
          <a:p>
            <a:pPr>
              <a:buSzPct val="100000"/>
              <a:buFont typeface="Arial"/>
              <a:buChar char="•"/>
              <a:defRPr sz="2400" b="1"/>
            </a:pPr>
            <a:r>
              <a:rPr dirty="0" err="1"/>
              <a:t>Necrosi</a:t>
            </a:r>
            <a:r>
              <a:rPr b="0" dirty="0"/>
              <a:t>: </a:t>
            </a:r>
            <a:r>
              <a:rPr b="0" dirty="0" err="1"/>
              <a:t>morte</a:t>
            </a:r>
            <a:r>
              <a:rPr b="0" dirty="0"/>
              <a:t> «</a:t>
            </a:r>
            <a:r>
              <a:rPr b="0" dirty="0" err="1"/>
              <a:t>accidentale</a:t>
            </a:r>
            <a:r>
              <a:rPr b="0" dirty="0"/>
              <a:t>» </a:t>
            </a:r>
            <a:endParaRPr lang="it-IT" b="0" dirty="0"/>
          </a:p>
        </p:txBody>
      </p:sp>
      <p:graphicFrame>
        <p:nvGraphicFramePr>
          <p:cNvPr id="346" name="Tabella"/>
          <p:cNvGraphicFramePr/>
          <p:nvPr/>
        </p:nvGraphicFramePr>
        <p:xfrm>
          <a:off x="6516687" y="2636837"/>
          <a:ext cx="2305050" cy="4052887"/>
        </p:xfrm>
        <a:graphic>
          <a:graphicData uri="http://schemas.openxmlformats.org/drawingml/2006/table">
            <a:tbl>
              <a:tblPr>
                <a:tableStyleId>{4C3C2611-4C71-4FC5-86AE-919BDF0F9419}</a:tableStyleId>
              </a:tblPr>
              <a:tblGrid>
                <a:gridCol w="2305050">
                  <a:extLst>
                    <a:ext uri="{9D8B030D-6E8A-4147-A177-3AD203B41FA5}">
                      <a16:colId xmlns:a16="http://schemas.microsoft.com/office/drawing/2014/main" val="20000"/>
                    </a:ext>
                  </a:extLst>
                </a:gridCol>
              </a:tblGrid>
              <a:tr h="717550">
                <a:tc>
                  <a:txBody>
                    <a:bodyPr/>
                    <a:lstStyle/>
                    <a:p>
                      <a:pPr algn="ctr">
                        <a:defRPr sz="1800"/>
                      </a:pPr>
                      <a:r>
                        <a:rPr sz="2200" b="1">
                          <a:solidFill>
                            <a:srgbClr val="FF0000"/>
                          </a:solidFill>
                        </a:rPr>
                        <a:t>infiammazione</a:t>
                      </a:r>
                    </a:p>
                  </a:txBody>
                  <a:tcPr marL="45704" marR="45704" marT="45704" marB="45704" anchor="ctr" horzOverflow="overflow">
                    <a:lnL w="12700">
                      <a:solidFill>
                        <a:srgbClr val="000000"/>
                      </a:solidFill>
                    </a:lnL>
                    <a:lnR w="12700">
                      <a:solidFill>
                        <a:srgbClr val="000000"/>
                      </a:solidFill>
                    </a:lnR>
                    <a:lnT w="12700">
                      <a:solidFill>
                        <a:srgbClr val="000000"/>
                      </a:solidFill>
                    </a:lnT>
                    <a:lnB w="12700">
                      <a:solidFill>
                        <a:srgbClr val="000000"/>
                      </a:solidFill>
                    </a:lnB>
                    <a:solidFill>
                      <a:schemeClr val="accent1"/>
                    </a:solidFill>
                  </a:tcPr>
                </a:tc>
                <a:extLst>
                  <a:ext uri="{0D108BD9-81ED-4DB2-BD59-A6C34878D82A}">
                    <a16:rowId xmlns:a16="http://schemas.microsoft.com/office/drawing/2014/main" val="10000"/>
                  </a:ext>
                </a:extLst>
              </a:tr>
              <a:tr h="771525">
                <a:tc>
                  <a:txBody>
                    <a:bodyPr/>
                    <a:lstStyle/>
                    <a:p>
                      <a:pPr algn="ctr">
                        <a:defRPr sz="1800"/>
                      </a:pPr>
                      <a:r>
                        <a:rPr sz="2000" b="1"/>
                        <a:t>NO</a:t>
                      </a:r>
                    </a:p>
                  </a:txBody>
                  <a:tcPr marL="45704" marR="45704" marT="45704" marB="45704"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828675">
                <a:tc>
                  <a:txBody>
                    <a:bodyPr/>
                    <a:lstStyle/>
                    <a:p>
                      <a:pPr algn="ctr">
                        <a:defRPr sz="1800"/>
                      </a:pPr>
                      <a:r>
                        <a:rPr sz="2000" b="1"/>
                        <a:t>NO</a:t>
                      </a:r>
                    </a:p>
                  </a:txBody>
                  <a:tcPr marL="45704" marR="45704" marT="45704" marB="45704"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3F9FA"/>
                    </a:solidFill>
                  </a:tcPr>
                </a:tc>
                <a:extLst>
                  <a:ext uri="{0D108BD9-81ED-4DB2-BD59-A6C34878D82A}">
                    <a16:rowId xmlns:a16="http://schemas.microsoft.com/office/drawing/2014/main" val="10002"/>
                  </a:ext>
                </a:extLst>
              </a:tr>
              <a:tr h="984250">
                <a:tc>
                  <a:txBody>
                    <a:bodyPr/>
                    <a:lstStyle/>
                    <a:p>
                      <a:pPr algn="ctr">
                        <a:defRPr sz="1800"/>
                      </a:pPr>
                      <a:r>
                        <a:rPr sz="2000" b="1">
                          <a:solidFill>
                            <a:srgbClr val="FF0000"/>
                          </a:solidFill>
                        </a:rPr>
                        <a:t>SI</a:t>
                      </a:r>
                    </a:p>
                  </a:txBody>
                  <a:tcPr marL="45704" marR="45704" marT="45704" marB="45704"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750887">
                <a:tc>
                  <a:txBody>
                    <a:bodyPr/>
                    <a:lstStyle/>
                    <a:p>
                      <a:pPr algn="ctr">
                        <a:defRPr sz="1800"/>
                      </a:pPr>
                      <a:r>
                        <a:rPr sz="2000" b="1" dirty="0">
                          <a:solidFill>
                            <a:srgbClr val="FF0000"/>
                          </a:solidFill>
                        </a:rPr>
                        <a:t>SI</a:t>
                      </a:r>
                    </a:p>
                  </a:txBody>
                  <a:tcPr marL="45704" marR="45704" marT="45704" marB="45704"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3F9FA"/>
                    </a:solidFill>
                  </a:tcPr>
                </a:tc>
                <a:extLst>
                  <a:ext uri="{0D108BD9-81ED-4DB2-BD59-A6C34878D82A}">
                    <a16:rowId xmlns:a16="http://schemas.microsoft.com/office/drawing/2014/main" val="10004"/>
                  </a:ext>
                </a:extLst>
              </a:tr>
            </a:tbl>
          </a:graphicData>
        </a:graphic>
      </p:graphicFrame>
      <p:sp>
        <p:nvSpPr>
          <p:cNvPr id="347" name="Cellular stress response: death response"/>
          <p:cNvSpPr txBox="1">
            <a:spLocks noGrp="1"/>
          </p:cNvSpPr>
          <p:nvPr>
            <p:ph type="title" idx="4294967295"/>
          </p:nvPr>
        </p:nvSpPr>
        <p:spPr>
          <a:xfrm>
            <a:off x="0" y="44450"/>
            <a:ext cx="9109075" cy="576263"/>
          </a:xfrm>
          <a:prstGeom prst="rect">
            <a:avLst/>
          </a:prstGeom>
        </p:spPr>
        <p:txBody>
          <a:bodyPr>
            <a:normAutofit fontScale="90000"/>
          </a:bodyPr>
          <a:lstStyle/>
          <a:p>
            <a:pPr defTabSz="905255">
              <a:defRPr sz="3465">
                <a:solidFill>
                  <a:srgbClr val="FFFF00"/>
                </a:solidFill>
              </a:defRPr>
            </a:pPr>
            <a:r>
              <a:t>Cellular stress response: </a:t>
            </a:r>
            <a:r>
              <a:rPr b="1">
                <a:solidFill>
                  <a:srgbClr val="FF0000"/>
                </a:solidFill>
              </a:rPr>
              <a:t>death</a:t>
            </a:r>
            <a:r>
              <a:rPr>
                <a:solidFill>
                  <a:srgbClr val="FF0000"/>
                </a:solidFill>
              </a:rPr>
              <a:t> response</a:t>
            </a:r>
          </a:p>
        </p:txBody>
      </p:sp>
      <p:sp>
        <p:nvSpPr>
          <p:cNvPr id="348" name="Ovale"/>
          <p:cNvSpPr/>
          <p:nvPr/>
        </p:nvSpPr>
        <p:spPr>
          <a:xfrm>
            <a:off x="8893175" y="6654800"/>
            <a:ext cx="142876" cy="73026"/>
          </a:xfrm>
          <a:prstGeom prst="ellipse">
            <a:avLst/>
          </a:prstGeom>
          <a:solidFill>
            <a:srgbClr val="FF3300"/>
          </a:solidFill>
          <a:ln w="25400">
            <a:solidFill>
              <a:srgbClr val="89A4A7"/>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45"/>
                                        </p:tgtEl>
                                        <p:attrNameLst>
                                          <p:attrName>style.visibility</p:attrName>
                                        </p:attrNameLst>
                                      </p:cBhvr>
                                      <p:to>
                                        <p:strVal val="visible"/>
                                      </p:to>
                                    </p:set>
                                    <p:anim calcmode="lin" valueType="num">
                                      <p:cBhvr>
                                        <p:cTn id="7" dur="250" fill="hold"/>
                                        <p:tgtEl>
                                          <p:spTgt spid="345"/>
                                        </p:tgtEl>
                                        <p:attrNameLst>
                                          <p:attrName>ppt_w</p:attrName>
                                        </p:attrNameLst>
                                      </p:cBhvr>
                                      <p:tavLst>
                                        <p:tav tm="0">
                                          <p:val>
                                            <p:fltVal val="0"/>
                                          </p:val>
                                        </p:tav>
                                        <p:tav tm="100000">
                                          <p:val>
                                            <p:strVal val="#ppt_w"/>
                                          </p:val>
                                        </p:tav>
                                      </p:tavLst>
                                    </p:anim>
                                    <p:anim calcmode="lin" valueType="num">
                                      <p:cBhvr>
                                        <p:cTn id="8" dur="250" fill="hold"/>
                                        <p:tgtEl>
                                          <p:spTgt spid="34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346"/>
                                        </p:tgtEl>
                                        <p:attrNameLst>
                                          <p:attrName>style.visibility</p:attrName>
                                        </p:attrNameLst>
                                      </p:cBhvr>
                                      <p:to>
                                        <p:strVal val="visible"/>
                                      </p:to>
                                    </p:set>
                                    <p:anim calcmode="lin" valueType="num">
                                      <p:cBhvr>
                                        <p:cTn id="13" dur="500" fill="hold"/>
                                        <p:tgtEl>
                                          <p:spTgt spid="346"/>
                                        </p:tgtEl>
                                        <p:attrNameLst>
                                          <p:attrName>ppt_x</p:attrName>
                                        </p:attrNameLst>
                                      </p:cBhvr>
                                      <p:tavLst>
                                        <p:tav tm="0">
                                          <p:val>
                                            <p:strVal val="1+#ppt_w/2"/>
                                          </p:val>
                                        </p:tav>
                                        <p:tav tm="100000">
                                          <p:val>
                                            <p:strVal val="#ppt_x"/>
                                          </p:val>
                                        </p:tav>
                                      </p:tavLst>
                                    </p:anim>
                                    <p:anim calcmode="lin" valueType="num">
                                      <p:cBhvr>
                                        <p:cTn id="14" dur="500" fill="hold"/>
                                        <p:tgtEl>
                                          <p:spTgt spid="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animBg="1" advAuto="0"/>
      <p:bldP spid="346"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3"/>
            </a:gs>
            <a:gs pos="50000">
              <a:srgbClr val="00002A"/>
            </a:gs>
            <a:gs pos="100000">
              <a:srgbClr val="000013"/>
            </a:gs>
          </a:gsLst>
          <a:lin ang="16200000" scaled="0"/>
        </a:gradFill>
        <a:effectLst/>
      </p:bgPr>
    </p:bg>
    <p:spTree>
      <p:nvGrpSpPr>
        <p:cNvPr id="1" name=""/>
        <p:cNvGrpSpPr/>
        <p:nvPr/>
      </p:nvGrpSpPr>
      <p:grpSpPr>
        <a:xfrm>
          <a:off x="0" y="0"/>
          <a:ext cx="0" cy="0"/>
          <a:chOff x="0" y="0"/>
          <a:chExt cx="0" cy="0"/>
        </a:xfrm>
      </p:grpSpPr>
      <p:sp>
        <p:nvSpPr>
          <p:cNvPr id="243" name="Patologia cellulare: introduzione"/>
          <p:cNvSpPr txBox="1">
            <a:spLocks noGrp="1"/>
          </p:cNvSpPr>
          <p:nvPr>
            <p:ph type="title" idx="4294967295"/>
          </p:nvPr>
        </p:nvSpPr>
        <p:spPr>
          <a:xfrm>
            <a:off x="457200" y="-28575"/>
            <a:ext cx="8229600" cy="649288"/>
          </a:xfrm>
          <a:prstGeom prst="rect">
            <a:avLst/>
          </a:prstGeom>
        </p:spPr>
        <p:txBody>
          <a:bodyPr>
            <a:normAutofit/>
          </a:bodyPr>
          <a:lstStyle>
            <a:lvl1pPr>
              <a:defRPr sz="3200">
                <a:solidFill>
                  <a:srgbClr val="FFFF00"/>
                </a:solidFill>
              </a:defRPr>
            </a:lvl1pPr>
          </a:lstStyle>
          <a:p>
            <a:r>
              <a:t>Patologia cellulare: introduzione</a:t>
            </a:r>
          </a:p>
        </p:txBody>
      </p:sp>
      <p:sp>
        <p:nvSpPr>
          <p:cNvPr id="244" name="Rudolf Virchow, patologo tedesco (1821-1902)"/>
          <p:cNvSpPr txBox="1"/>
          <p:nvPr/>
        </p:nvSpPr>
        <p:spPr>
          <a:xfrm>
            <a:off x="80644" y="549275"/>
            <a:ext cx="5885499" cy="41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300"/>
              </a:spcBef>
              <a:defRPr sz="2200">
                <a:solidFill>
                  <a:srgbClr val="FFFFFF"/>
                </a:solidFill>
              </a:defRPr>
            </a:lvl1pPr>
          </a:lstStyle>
          <a:p>
            <a:r>
              <a:t>Rudolf Virchow, patologo tedesco (1821-1902)</a:t>
            </a:r>
          </a:p>
        </p:txBody>
      </p:sp>
      <p:sp>
        <p:nvSpPr>
          <p:cNvPr id="245" name="La teoria del  «paziente elementare»"/>
          <p:cNvSpPr txBox="1"/>
          <p:nvPr/>
        </p:nvSpPr>
        <p:spPr>
          <a:xfrm>
            <a:off x="1035050" y="5724525"/>
            <a:ext cx="7208838" cy="576620"/>
          </a:xfrm>
          <a:prstGeom prst="rect">
            <a:avLst/>
          </a:prstGeom>
          <a:ln w="28575">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defRPr>
            </a:pPr>
            <a:r>
              <a:t>La teoria del  «</a:t>
            </a:r>
            <a:r>
              <a:rPr b="1">
                <a:solidFill>
                  <a:srgbClr val="FFFF00"/>
                </a:solidFill>
              </a:rPr>
              <a:t>paziente elementare»</a:t>
            </a:r>
          </a:p>
        </p:txBody>
      </p:sp>
      <p:pic>
        <p:nvPicPr>
          <p:cNvPr id="246" name="image.png" descr="image.png"/>
          <p:cNvPicPr>
            <a:picLocks noChangeAspect="1"/>
          </p:cNvPicPr>
          <p:nvPr/>
        </p:nvPicPr>
        <p:blipFill>
          <a:blip r:embed="rId2"/>
          <a:stretch>
            <a:fillRect/>
          </a:stretch>
        </p:blipFill>
        <p:spPr>
          <a:xfrm>
            <a:off x="206375" y="1198562"/>
            <a:ext cx="3141663" cy="4375151"/>
          </a:xfrm>
          <a:prstGeom prst="rect">
            <a:avLst/>
          </a:prstGeom>
          <a:ln w="12700">
            <a:solidFill>
              <a:srgbClr val="FFFFFF"/>
            </a:solidFill>
          </a:ln>
        </p:spPr>
      </p:pic>
      <p:grpSp>
        <p:nvGrpSpPr>
          <p:cNvPr id="249" name="Raggruppa"/>
          <p:cNvGrpSpPr/>
          <p:nvPr/>
        </p:nvGrpSpPr>
        <p:grpSpPr>
          <a:xfrm>
            <a:off x="3925887" y="1198562"/>
            <a:ext cx="2662238" cy="4391026"/>
            <a:chOff x="0" y="0"/>
            <a:chExt cx="2662237" cy="4391025"/>
          </a:xfrm>
        </p:grpSpPr>
        <p:pic>
          <p:nvPicPr>
            <p:cNvPr id="247" name="Risultati immagini per cellularpathologie virchow" descr="Risultati immagini per cellularpathologie virchow"/>
            <p:cNvPicPr>
              <a:picLocks noChangeAspect="1"/>
            </p:cNvPicPr>
            <p:nvPr/>
          </p:nvPicPr>
          <p:blipFill>
            <a:blip r:embed="rId3"/>
            <a:stretch>
              <a:fillRect/>
            </a:stretch>
          </p:blipFill>
          <p:spPr>
            <a:xfrm>
              <a:off x="0" y="0"/>
              <a:ext cx="2662238" cy="4391025"/>
            </a:xfrm>
            <a:prstGeom prst="rect">
              <a:avLst/>
            </a:prstGeom>
            <a:ln w="12700" cap="flat">
              <a:noFill/>
              <a:miter lim="400000"/>
            </a:ln>
            <a:effectLst/>
          </p:spPr>
        </p:pic>
        <p:sp>
          <p:nvSpPr>
            <p:cNvPr id="248" name="1858"/>
            <p:cNvSpPr txBox="1"/>
            <p:nvPr/>
          </p:nvSpPr>
          <p:spPr>
            <a:xfrm>
              <a:off x="936625" y="3441700"/>
              <a:ext cx="650786" cy="388762"/>
            </a:xfrm>
            <a:prstGeom prst="rect">
              <a:avLst/>
            </a:prstGeom>
            <a:noFill/>
            <a:ln w="38100" cap="flat">
              <a:solidFill>
                <a:srgbClr val="FF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1858</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45"/>
                                        </p:tgtEl>
                                        <p:attrNameLst>
                                          <p:attrName>style.visibility</p:attrName>
                                        </p:attrNameLst>
                                      </p:cBhvr>
                                      <p:to>
                                        <p:strVal val="visible"/>
                                      </p:to>
                                    </p:set>
                                    <p:anim calcmode="lin" valueType="num">
                                      <p:cBhvr>
                                        <p:cTn id="7" dur="500" fill="hold"/>
                                        <p:tgtEl>
                                          <p:spTgt spid="245"/>
                                        </p:tgtEl>
                                        <p:attrNameLst>
                                          <p:attrName>ppt_x</p:attrName>
                                        </p:attrNameLst>
                                      </p:cBhvr>
                                      <p:tavLst>
                                        <p:tav tm="0">
                                          <p:val>
                                            <p:strVal val="#ppt_x"/>
                                          </p:val>
                                        </p:tav>
                                        <p:tav tm="100000">
                                          <p:val>
                                            <p:strVal val="#ppt_x"/>
                                          </p:val>
                                        </p:tav>
                                      </p:tavLst>
                                    </p:anim>
                                    <p:anim calcmode="lin" valueType="num">
                                      <p:cBhvr>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350" name="Stages of the cellular response to stress and injurious stimuli"/>
          <p:cNvSpPr txBox="1">
            <a:spLocks noGrp="1"/>
          </p:cNvSpPr>
          <p:nvPr>
            <p:ph type="title" idx="4294967295"/>
          </p:nvPr>
        </p:nvSpPr>
        <p:spPr>
          <a:xfrm>
            <a:off x="36512" y="-100013"/>
            <a:ext cx="9144001" cy="1143001"/>
          </a:xfrm>
          <a:prstGeom prst="rect">
            <a:avLst/>
          </a:prstGeom>
        </p:spPr>
        <p:txBody>
          <a:bodyPr>
            <a:normAutofit/>
          </a:bodyPr>
          <a:lstStyle>
            <a:lvl1pPr>
              <a:defRPr sz="3200">
                <a:solidFill>
                  <a:srgbClr val="FFFF00"/>
                </a:solidFill>
              </a:defRPr>
            </a:lvl1pPr>
          </a:lstStyle>
          <a:p>
            <a:r>
              <a:t>Stages of the cellular response to stress and injurious stimuli   </a:t>
            </a:r>
          </a:p>
        </p:txBody>
      </p:sp>
      <p:pic>
        <p:nvPicPr>
          <p:cNvPr id="351" name="image.png" descr="image.png"/>
          <p:cNvPicPr>
            <a:picLocks noChangeAspect="1"/>
          </p:cNvPicPr>
          <p:nvPr/>
        </p:nvPicPr>
        <p:blipFill>
          <a:blip r:embed="rId2"/>
          <a:stretch>
            <a:fillRect/>
          </a:stretch>
        </p:blipFill>
        <p:spPr>
          <a:xfrm>
            <a:off x="1476375" y="1052512"/>
            <a:ext cx="6192838" cy="5789613"/>
          </a:xfrm>
          <a:prstGeom prst="rect">
            <a:avLst/>
          </a:prstGeom>
          <a:ln w="12700">
            <a:miter lim="400000"/>
          </a:ln>
        </p:spPr>
      </p:pic>
      <p:sp>
        <p:nvSpPr>
          <p:cNvPr id="352" name="Linea"/>
          <p:cNvSpPr/>
          <p:nvPr/>
        </p:nvSpPr>
        <p:spPr>
          <a:xfrm flipV="1">
            <a:off x="2198276" y="1892595"/>
            <a:ext cx="881886" cy="986835"/>
          </a:xfrm>
          <a:prstGeom prst="line">
            <a:avLst/>
          </a:prstGeom>
          <a:ln w="38100">
            <a:solidFill>
              <a:srgbClr val="000000"/>
            </a:solidFill>
            <a:tailEnd type="triangle"/>
          </a:ln>
        </p:spPr>
        <p:txBody>
          <a:bodyPr lIns="45719" rIns="45719"/>
          <a:lstStyle/>
          <a:p>
            <a:endParaRPr/>
          </a:p>
        </p:txBody>
      </p:sp>
      <p:sp>
        <p:nvSpPr>
          <p:cNvPr id="353" name="Rettangolo"/>
          <p:cNvSpPr/>
          <p:nvPr/>
        </p:nvSpPr>
        <p:spPr>
          <a:xfrm>
            <a:off x="1476375" y="2997200"/>
            <a:ext cx="1655763" cy="719138"/>
          </a:xfrm>
          <a:prstGeom prst="rect">
            <a:avLst/>
          </a:prstGeom>
          <a:ln w="5715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355" name="Risposte di tipo adattativo: deviazione dall’omeostasi verso un nuovo stato di equilibrio"/>
          <p:cNvSpPr txBox="1">
            <a:spLocks noGrp="1"/>
          </p:cNvSpPr>
          <p:nvPr>
            <p:ph type="title" idx="4294967295"/>
          </p:nvPr>
        </p:nvSpPr>
        <p:spPr>
          <a:xfrm>
            <a:off x="36512" y="-26988"/>
            <a:ext cx="9215439" cy="1439863"/>
          </a:xfrm>
          <a:prstGeom prst="rect">
            <a:avLst/>
          </a:prstGeom>
        </p:spPr>
        <p:txBody>
          <a:bodyPr>
            <a:normAutofit/>
          </a:bodyPr>
          <a:lstStyle/>
          <a:p>
            <a:pPr>
              <a:defRPr sz="3400">
                <a:solidFill>
                  <a:srgbClr val="FFFF00"/>
                </a:solidFill>
              </a:defRPr>
            </a:pPr>
            <a:r>
              <a:t>Risposte di tipo </a:t>
            </a:r>
            <a:r>
              <a:rPr b="1"/>
              <a:t>adattativo</a:t>
            </a:r>
            <a:r>
              <a:t>: </a:t>
            </a:r>
            <a:r>
              <a:rPr sz="3200">
                <a:solidFill>
                  <a:srgbClr val="FFFFFF"/>
                </a:solidFill>
              </a:rPr>
              <a:t>deviazione dall’omeostasi verso un </a:t>
            </a:r>
            <a:r>
              <a:rPr sz="3200"/>
              <a:t>nuovo stato di equilibrio</a:t>
            </a:r>
          </a:p>
        </p:txBody>
      </p:sp>
      <p:sp>
        <p:nvSpPr>
          <p:cNvPr id="356" name="In alcune particolari situazioni, la cellula è chiamata a rispondere a sollecitazioni che si configurano come:…"/>
          <p:cNvSpPr txBox="1"/>
          <p:nvPr/>
        </p:nvSpPr>
        <p:spPr>
          <a:xfrm>
            <a:off x="82232" y="1628775"/>
            <a:ext cx="8981123" cy="250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buSzPct val="100000"/>
              <a:buChar char="➢"/>
              <a:defRPr sz="2800">
                <a:solidFill>
                  <a:srgbClr val="FFFFFF"/>
                </a:solidFill>
              </a:defRPr>
            </a:pPr>
            <a:r>
              <a:t>In alcune particolari situazioni, la cellula è chiamata a rispondere a sollecitazioni che si configurano come:</a:t>
            </a:r>
          </a:p>
          <a:p>
            <a:pPr marL="342900" indent="-342900">
              <a:buSzPct val="100000"/>
              <a:buChar char="➢"/>
              <a:defRPr sz="2600">
                <a:solidFill>
                  <a:srgbClr val="FFFFFF"/>
                </a:solidFill>
              </a:defRPr>
            </a:pPr>
            <a:endParaRPr/>
          </a:p>
          <a:p>
            <a:pPr marL="536575" lvl="1" indent="-457200">
              <a:buSzPct val="100000"/>
              <a:buChar char="❑"/>
              <a:defRPr sz="2800">
                <a:solidFill>
                  <a:srgbClr val="FFFFFF"/>
                </a:solidFill>
              </a:defRPr>
            </a:pPr>
            <a:r>
              <a:t>un </a:t>
            </a:r>
            <a:r>
              <a:rPr u="sng"/>
              <a:t>aumento</a:t>
            </a:r>
            <a:r>
              <a:t> o una </a:t>
            </a:r>
            <a:r>
              <a:rPr u="sng"/>
              <a:t>riduzione</a:t>
            </a:r>
            <a:r>
              <a:t> delle </a:t>
            </a:r>
            <a:r>
              <a:rPr>
                <a:solidFill>
                  <a:srgbClr val="FFFF00"/>
                </a:solidFill>
              </a:rPr>
              <a:t>richieste funzionali</a:t>
            </a:r>
          </a:p>
          <a:p>
            <a:pPr marL="536575" lvl="1" indent="-457200">
              <a:buSzPct val="100000"/>
              <a:buChar char="❑"/>
              <a:defRPr sz="2800">
                <a:solidFill>
                  <a:srgbClr val="FFFFFF"/>
                </a:solidFill>
              </a:defRPr>
            </a:pPr>
            <a:endParaRPr>
              <a:solidFill>
                <a:srgbClr val="FFFF00"/>
              </a:solidFill>
            </a:endParaRPr>
          </a:p>
          <a:p>
            <a:pPr marL="536575" lvl="1" indent="-457200">
              <a:buSzPct val="100000"/>
              <a:buChar char="❑"/>
              <a:defRPr sz="2800">
                <a:solidFill>
                  <a:srgbClr val="FFFFFF"/>
                </a:solidFill>
              </a:defRPr>
            </a:pPr>
            <a:r>
              <a:t>un </a:t>
            </a:r>
            <a:r>
              <a:rPr u="sng"/>
              <a:t>cambiamento</a:t>
            </a:r>
            <a:r>
              <a:t> delle </a:t>
            </a:r>
            <a:r>
              <a:rPr>
                <a:solidFill>
                  <a:srgbClr val="FFFF00"/>
                </a:solidFill>
              </a:rPr>
              <a:t>condizioni ambientali</a:t>
            </a:r>
            <a:r>
              <a:t>  </a:t>
            </a:r>
          </a:p>
        </p:txBody>
      </p:sp>
      <p:sp>
        <p:nvSpPr>
          <p:cNvPr id="357" name="Le risposte di tipo adattativo originano a livello cellulare ma sono ben evidenziabili a livello di tessuti ed organi"/>
          <p:cNvSpPr txBox="1"/>
          <p:nvPr/>
        </p:nvSpPr>
        <p:spPr>
          <a:xfrm>
            <a:off x="36512" y="4652962"/>
            <a:ext cx="9072563" cy="8676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700"/>
            </a:pPr>
            <a:r>
              <a:t>Le risposte di tipo adattativo </a:t>
            </a:r>
            <a:r>
              <a:rPr u="sng"/>
              <a:t>originano</a:t>
            </a:r>
            <a:r>
              <a:t> a </a:t>
            </a:r>
            <a:r>
              <a:rPr b="1">
                <a:solidFill>
                  <a:srgbClr val="FF0000"/>
                </a:solidFill>
              </a:rPr>
              <a:t>livello cellulare</a:t>
            </a:r>
            <a:r>
              <a:rPr b="1"/>
              <a:t> </a:t>
            </a:r>
            <a:r>
              <a:t>ma sono </a:t>
            </a:r>
            <a:r>
              <a:rPr u="sng"/>
              <a:t>ben evidenziabili</a:t>
            </a:r>
            <a:r>
              <a:t> a livello di </a:t>
            </a:r>
            <a:r>
              <a:rPr b="1">
                <a:solidFill>
                  <a:srgbClr val="FF0000"/>
                </a:solidFill>
              </a:rPr>
              <a:t>tessuti ed organi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6"/>
                                        </p:tgtEl>
                                        <p:attrNameLst>
                                          <p:attrName>style.visibility</p:attrName>
                                        </p:attrNameLst>
                                      </p:cBhvr>
                                      <p:to>
                                        <p:strVal val="visible"/>
                                      </p:to>
                                    </p:set>
                                    <p:animEffect transition="in" filter="wipe(left)">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357"/>
                                        </p:tgtEl>
                                        <p:attrNameLst>
                                          <p:attrName>style.visibility</p:attrName>
                                        </p:attrNameLst>
                                      </p:cBhvr>
                                      <p:to>
                                        <p:strVal val="visible"/>
                                      </p:to>
                                    </p:set>
                                    <p:anim calcmode="lin" valueType="num">
                                      <p:cBhvr>
                                        <p:cTn id="12" dur="500" fill="hold"/>
                                        <p:tgtEl>
                                          <p:spTgt spid="357"/>
                                        </p:tgtEl>
                                        <p:attrNameLst>
                                          <p:attrName>ppt_x</p:attrName>
                                        </p:attrNameLst>
                                      </p:cBhvr>
                                      <p:tavLst>
                                        <p:tav tm="0">
                                          <p:val>
                                            <p:strVal val="#ppt_x"/>
                                          </p:val>
                                        </p:tav>
                                        <p:tav tm="100000">
                                          <p:val>
                                            <p:strVal val="#ppt_x"/>
                                          </p:val>
                                        </p:tav>
                                      </p:tavLst>
                                    </p:anim>
                                    <p:anim calcmode="lin" valueType="num">
                                      <p:cBhvr>
                                        <p:cTn id="13" dur="500" fill="hold"/>
                                        <p:tgtEl>
                                          <p:spTgt spid="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1" animBg="1" advAuto="0"/>
      <p:bldP spid="357"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359" name="Risposte adattative"/>
          <p:cNvSpPr txBox="1">
            <a:spLocks noGrp="1"/>
          </p:cNvSpPr>
          <p:nvPr>
            <p:ph type="title" idx="4294967295"/>
          </p:nvPr>
        </p:nvSpPr>
        <p:spPr>
          <a:xfrm>
            <a:off x="-36513" y="-26988"/>
            <a:ext cx="4824413" cy="647701"/>
          </a:xfrm>
          <a:prstGeom prst="rect">
            <a:avLst/>
          </a:prstGeom>
        </p:spPr>
        <p:txBody>
          <a:bodyPr>
            <a:normAutofit fontScale="90000"/>
          </a:bodyPr>
          <a:lstStyle>
            <a:lvl1pPr defTabSz="868680">
              <a:defRPr sz="3989">
                <a:solidFill>
                  <a:srgbClr val="FFFF00"/>
                </a:solidFill>
              </a:defRPr>
            </a:lvl1pPr>
          </a:lstStyle>
          <a:p>
            <a:r>
              <a:t>Risposte adattative</a:t>
            </a:r>
          </a:p>
        </p:txBody>
      </p:sp>
      <p:sp>
        <p:nvSpPr>
          <p:cNvPr id="360" name="Modificazione delle richieste funzionali"/>
          <p:cNvSpPr txBox="1"/>
          <p:nvPr/>
        </p:nvSpPr>
        <p:spPr>
          <a:xfrm>
            <a:off x="106362" y="2133600"/>
            <a:ext cx="3889376" cy="1086436"/>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15000"/>
              </a:lnSpc>
              <a:spcBef>
                <a:spcPts val="1900"/>
              </a:spcBef>
              <a:defRPr sz="3200"/>
            </a:lvl1pPr>
          </a:lstStyle>
          <a:p>
            <a:r>
              <a:t>Modificazione delle richieste funzionali</a:t>
            </a:r>
          </a:p>
        </p:txBody>
      </p:sp>
      <p:sp>
        <p:nvSpPr>
          <p:cNvPr id="361" name="aumento"/>
          <p:cNvSpPr txBox="1"/>
          <p:nvPr/>
        </p:nvSpPr>
        <p:spPr>
          <a:xfrm>
            <a:off x="3995737" y="1196975"/>
            <a:ext cx="2376488" cy="548045"/>
          </a:xfrm>
          <a:prstGeom prst="rect">
            <a:avLst/>
          </a:prstGeom>
          <a:solidFill>
            <a:srgbClr val="00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aumento</a:t>
            </a:r>
          </a:p>
        </p:txBody>
      </p:sp>
      <p:sp>
        <p:nvSpPr>
          <p:cNvPr id="362" name="riduzione"/>
          <p:cNvSpPr txBox="1"/>
          <p:nvPr/>
        </p:nvSpPr>
        <p:spPr>
          <a:xfrm>
            <a:off x="4067175" y="3713162"/>
            <a:ext cx="2374900" cy="548046"/>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riduzione</a:t>
            </a:r>
          </a:p>
        </p:txBody>
      </p:sp>
      <p:sp>
        <p:nvSpPr>
          <p:cNvPr id="363" name="iperplasia"/>
          <p:cNvSpPr txBox="1"/>
          <p:nvPr/>
        </p:nvSpPr>
        <p:spPr>
          <a:xfrm>
            <a:off x="6516687" y="1844675"/>
            <a:ext cx="2232026" cy="548045"/>
          </a:xfrm>
          <a:prstGeom prst="rect">
            <a:avLst/>
          </a:prstGeom>
          <a:solidFill>
            <a:srgbClr val="00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iperplasia</a:t>
            </a:r>
          </a:p>
        </p:txBody>
      </p:sp>
      <p:sp>
        <p:nvSpPr>
          <p:cNvPr id="364" name="ipertrofia"/>
          <p:cNvSpPr txBox="1"/>
          <p:nvPr/>
        </p:nvSpPr>
        <p:spPr>
          <a:xfrm>
            <a:off x="6515100" y="544512"/>
            <a:ext cx="2305050" cy="548046"/>
          </a:xfrm>
          <a:prstGeom prst="rect">
            <a:avLst/>
          </a:prstGeom>
          <a:solidFill>
            <a:srgbClr val="00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ipertrofia</a:t>
            </a:r>
          </a:p>
        </p:txBody>
      </p:sp>
      <p:sp>
        <p:nvSpPr>
          <p:cNvPr id="365" name="atrofia"/>
          <p:cNvSpPr txBox="1"/>
          <p:nvPr/>
        </p:nvSpPr>
        <p:spPr>
          <a:xfrm>
            <a:off x="6516687" y="4362450"/>
            <a:ext cx="1728788" cy="548045"/>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atrofia</a:t>
            </a:r>
          </a:p>
        </p:txBody>
      </p:sp>
      <p:sp>
        <p:nvSpPr>
          <p:cNvPr id="366" name="Modificazione delle condizioni ambientali"/>
          <p:cNvSpPr txBox="1"/>
          <p:nvPr/>
        </p:nvSpPr>
        <p:spPr>
          <a:xfrm>
            <a:off x="71437" y="5529262"/>
            <a:ext cx="3995738" cy="1086436"/>
          </a:xfrm>
          <a:prstGeom prst="rect">
            <a:avLst/>
          </a:prstGeom>
          <a:solidFill>
            <a:srgbClr val="FE22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15000"/>
              </a:lnSpc>
              <a:spcBef>
                <a:spcPts val="1900"/>
              </a:spcBef>
              <a:defRPr sz="3200"/>
            </a:lvl1pPr>
          </a:lstStyle>
          <a:p>
            <a:r>
              <a:t>Modificazione delle condizioni ambientali</a:t>
            </a:r>
          </a:p>
        </p:txBody>
      </p:sp>
      <p:sp>
        <p:nvSpPr>
          <p:cNvPr id="367" name="metaplasia"/>
          <p:cNvSpPr txBox="1"/>
          <p:nvPr/>
        </p:nvSpPr>
        <p:spPr>
          <a:xfrm>
            <a:off x="4787900" y="5818187"/>
            <a:ext cx="2376488" cy="548046"/>
          </a:xfrm>
          <a:prstGeom prst="rect">
            <a:avLst/>
          </a:prstGeom>
          <a:solidFill>
            <a:srgbClr val="FE22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metaplasia</a:t>
            </a:r>
          </a:p>
        </p:txBody>
      </p:sp>
      <p:sp>
        <p:nvSpPr>
          <p:cNvPr id="368" name="ipotrofia"/>
          <p:cNvSpPr txBox="1"/>
          <p:nvPr/>
        </p:nvSpPr>
        <p:spPr>
          <a:xfrm>
            <a:off x="6516687" y="3065462"/>
            <a:ext cx="2305051" cy="548046"/>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ipotrofia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61"/>
                                        </p:tgtEl>
                                        <p:attrNameLst>
                                          <p:attrName>style.visibility</p:attrName>
                                        </p:attrNameLst>
                                      </p:cBhvr>
                                      <p:to>
                                        <p:strVal val="visible"/>
                                      </p:to>
                                    </p:set>
                                    <p:anim calcmode="lin" valueType="num">
                                      <p:cBhvr>
                                        <p:cTn id="7" dur="500" fill="hold"/>
                                        <p:tgtEl>
                                          <p:spTgt spid="361"/>
                                        </p:tgtEl>
                                        <p:attrNameLst>
                                          <p:attrName>ppt_x</p:attrName>
                                        </p:attrNameLst>
                                      </p:cBhvr>
                                      <p:tavLst>
                                        <p:tav tm="0">
                                          <p:val>
                                            <p:strVal val="1+#ppt_w/2"/>
                                          </p:val>
                                        </p:tav>
                                        <p:tav tm="100000">
                                          <p:val>
                                            <p:strVal val="#ppt_x"/>
                                          </p:val>
                                        </p:tav>
                                      </p:tavLst>
                                    </p:anim>
                                    <p:anim calcmode="lin" valueType="num">
                                      <p:cBhvr>
                                        <p:cTn id="8" dur="500" fill="hold"/>
                                        <p:tgtEl>
                                          <p:spTgt spid="3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364"/>
                                        </p:tgtEl>
                                        <p:attrNameLst>
                                          <p:attrName>style.visibility</p:attrName>
                                        </p:attrNameLst>
                                      </p:cBhvr>
                                      <p:to>
                                        <p:strVal val="visible"/>
                                      </p:to>
                                    </p:set>
                                    <p:anim calcmode="lin" valueType="num">
                                      <p:cBhvr>
                                        <p:cTn id="12" dur="500" fill="hold"/>
                                        <p:tgtEl>
                                          <p:spTgt spid="364"/>
                                        </p:tgtEl>
                                        <p:attrNameLst>
                                          <p:attrName>ppt_x</p:attrName>
                                        </p:attrNameLst>
                                      </p:cBhvr>
                                      <p:tavLst>
                                        <p:tav tm="0">
                                          <p:val>
                                            <p:strVal val="1+#ppt_w/2"/>
                                          </p:val>
                                        </p:tav>
                                        <p:tav tm="100000">
                                          <p:val>
                                            <p:strVal val="#ppt_x"/>
                                          </p:val>
                                        </p:tav>
                                      </p:tavLst>
                                    </p:anim>
                                    <p:anim calcmode="lin" valueType="num">
                                      <p:cBhvr>
                                        <p:cTn id="13" dur="500" fill="hold"/>
                                        <p:tgtEl>
                                          <p:spTgt spid="36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3" nodeType="afterEffect">
                                  <p:stCondLst>
                                    <p:cond delay="0"/>
                                  </p:stCondLst>
                                  <p:iterate>
                                    <p:tmAbs val="0"/>
                                  </p:iterate>
                                  <p:childTnLst>
                                    <p:set>
                                      <p:cBhvr>
                                        <p:cTn id="16" fill="hold"/>
                                        <p:tgtEl>
                                          <p:spTgt spid="363"/>
                                        </p:tgtEl>
                                        <p:attrNameLst>
                                          <p:attrName>style.visibility</p:attrName>
                                        </p:attrNameLst>
                                      </p:cBhvr>
                                      <p:to>
                                        <p:strVal val="visible"/>
                                      </p:to>
                                    </p:set>
                                    <p:anim calcmode="lin" valueType="num">
                                      <p:cBhvr>
                                        <p:cTn id="17" dur="500" fill="hold"/>
                                        <p:tgtEl>
                                          <p:spTgt spid="363"/>
                                        </p:tgtEl>
                                        <p:attrNameLst>
                                          <p:attrName>ppt_x</p:attrName>
                                        </p:attrNameLst>
                                      </p:cBhvr>
                                      <p:tavLst>
                                        <p:tav tm="0">
                                          <p:val>
                                            <p:strVal val="1+#ppt_w/2"/>
                                          </p:val>
                                        </p:tav>
                                        <p:tav tm="100000">
                                          <p:val>
                                            <p:strVal val="#ppt_x"/>
                                          </p:val>
                                        </p:tav>
                                      </p:tavLst>
                                    </p:anim>
                                    <p:anim calcmode="lin" valueType="num">
                                      <p:cBhvr>
                                        <p:cTn id="18" dur="500" fill="hold"/>
                                        <p:tgtEl>
                                          <p:spTgt spid="36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362"/>
                                        </p:tgtEl>
                                        <p:attrNameLst>
                                          <p:attrName>style.visibility</p:attrName>
                                        </p:attrNameLst>
                                      </p:cBhvr>
                                      <p:to>
                                        <p:strVal val="visible"/>
                                      </p:to>
                                    </p:set>
                                    <p:anim calcmode="lin" valueType="num">
                                      <p:cBhvr>
                                        <p:cTn id="23" dur="500" fill="hold"/>
                                        <p:tgtEl>
                                          <p:spTgt spid="362"/>
                                        </p:tgtEl>
                                        <p:attrNameLst>
                                          <p:attrName>ppt_x</p:attrName>
                                        </p:attrNameLst>
                                      </p:cBhvr>
                                      <p:tavLst>
                                        <p:tav tm="0">
                                          <p:val>
                                            <p:strVal val="1+#ppt_w/2"/>
                                          </p:val>
                                        </p:tav>
                                        <p:tav tm="100000">
                                          <p:val>
                                            <p:strVal val="#ppt_x"/>
                                          </p:val>
                                        </p:tav>
                                      </p:tavLst>
                                    </p:anim>
                                    <p:anim calcmode="lin" valueType="num">
                                      <p:cBhvr>
                                        <p:cTn id="24" dur="500" fill="hold"/>
                                        <p:tgtEl>
                                          <p:spTgt spid="36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5" nodeType="afterEffect">
                                  <p:stCondLst>
                                    <p:cond delay="0"/>
                                  </p:stCondLst>
                                  <p:iterate>
                                    <p:tmAbs val="0"/>
                                  </p:iterate>
                                  <p:childTnLst>
                                    <p:set>
                                      <p:cBhvr>
                                        <p:cTn id="27" fill="hold"/>
                                        <p:tgtEl>
                                          <p:spTgt spid="368"/>
                                        </p:tgtEl>
                                        <p:attrNameLst>
                                          <p:attrName>style.visibility</p:attrName>
                                        </p:attrNameLst>
                                      </p:cBhvr>
                                      <p:to>
                                        <p:strVal val="visible"/>
                                      </p:to>
                                    </p:set>
                                    <p:anim calcmode="lin" valueType="num">
                                      <p:cBhvr>
                                        <p:cTn id="28" dur="500" fill="hold"/>
                                        <p:tgtEl>
                                          <p:spTgt spid="368"/>
                                        </p:tgtEl>
                                        <p:attrNameLst>
                                          <p:attrName>ppt_x</p:attrName>
                                        </p:attrNameLst>
                                      </p:cBhvr>
                                      <p:tavLst>
                                        <p:tav tm="0">
                                          <p:val>
                                            <p:strVal val="1+#ppt_w/2"/>
                                          </p:val>
                                        </p:tav>
                                        <p:tav tm="100000">
                                          <p:val>
                                            <p:strVal val="#ppt_x"/>
                                          </p:val>
                                        </p:tav>
                                      </p:tavLst>
                                    </p:anim>
                                    <p:anim calcmode="lin" valueType="num">
                                      <p:cBhvr>
                                        <p:cTn id="29" dur="500" fill="hold"/>
                                        <p:tgtEl>
                                          <p:spTgt spid="368"/>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grpId="6" nodeType="afterEffect">
                                  <p:stCondLst>
                                    <p:cond delay="0"/>
                                  </p:stCondLst>
                                  <p:iterate>
                                    <p:tmAbs val="0"/>
                                  </p:iterate>
                                  <p:childTnLst>
                                    <p:set>
                                      <p:cBhvr>
                                        <p:cTn id="32" fill="hold"/>
                                        <p:tgtEl>
                                          <p:spTgt spid="365"/>
                                        </p:tgtEl>
                                        <p:attrNameLst>
                                          <p:attrName>style.visibility</p:attrName>
                                        </p:attrNameLst>
                                      </p:cBhvr>
                                      <p:to>
                                        <p:strVal val="visible"/>
                                      </p:to>
                                    </p:set>
                                    <p:anim calcmode="lin" valueType="num">
                                      <p:cBhvr>
                                        <p:cTn id="33" dur="500" fill="hold"/>
                                        <p:tgtEl>
                                          <p:spTgt spid="365"/>
                                        </p:tgtEl>
                                        <p:attrNameLst>
                                          <p:attrName>ppt_x</p:attrName>
                                        </p:attrNameLst>
                                      </p:cBhvr>
                                      <p:tavLst>
                                        <p:tav tm="0">
                                          <p:val>
                                            <p:strVal val="1+#ppt_w/2"/>
                                          </p:val>
                                        </p:tav>
                                        <p:tav tm="100000">
                                          <p:val>
                                            <p:strVal val="#ppt_x"/>
                                          </p:val>
                                        </p:tav>
                                      </p:tavLst>
                                    </p:anim>
                                    <p:anim calcmode="lin" valueType="num">
                                      <p:cBhvr>
                                        <p:cTn id="34" dur="500" fill="hold"/>
                                        <p:tgtEl>
                                          <p:spTgt spid="36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7" nodeType="clickEffect">
                                  <p:stCondLst>
                                    <p:cond delay="0"/>
                                  </p:stCondLst>
                                  <p:iterate>
                                    <p:tmAbs val="0"/>
                                  </p:iterate>
                                  <p:childTnLst>
                                    <p:set>
                                      <p:cBhvr>
                                        <p:cTn id="38" fill="hold"/>
                                        <p:tgtEl>
                                          <p:spTgt spid="366"/>
                                        </p:tgtEl>
                                        <p:attrNameLst>
                                          <p:attrName>style.visibility</p:attrName>
                                        </p:attrNameLst>
                                      </p:cBhvr>
                                      <p:to>
                                        <p:strVal val="visible"/>
                                      </p:to>
                                    </p:set>
                                    <p:anim calcmode="lin" valueType="num">
                                      <p:cBhvr>
                                        <p:cTn id="39" dur="500" fill="hold"/>
                                        <p:tgtEl>
                                          <p:spTgt spid="366"/>
                                        </p:tgtEl>
                                        <p:attrNameLst>
                                          <p:attrName>ppt_x</p:attrName>
                                        </p:attrNameLst>
                                      </p:cBhvr>
                                      <p:tavLst>
                                        <p:tav tm="0">
                                          <p:val>
                                            <p:strVal val="#ppt_x"/>
                                          </p:val>
                                        </p:tav>
                                        <p:tav tm="100000">
                                          <p:val>
                                            <p:strVal val="#ppt_x"/>
                                          </p:val>
                                        </p:tav>
                                      </p:tavLst>
                                    </p:anim>
                                    <p:anim calcmode="lin" valueType="num">
                                      <p:cBhvr>
                                        <p:cTn id="40" dur="500" fill="hold"/>
                                        <p:tgtEl>
                                          <p:spTgt spid="366"/>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8" nodeType="afterEffect">
                                  <p:stCondLst>
                                    <p:cond delay="0"/>
                                  </p:stCondLst>
                                  <p:iterate>
                                    <p:tmAbs val="0"/>
                                  </p:iterate>
                                  <p:childTnLst>
                                    <p:set>
                                      <p:cBhvr>
                                        <p:cTn id="43" fill="hold"/>
                                        <p:tgtEl>
                                          <p:spTgt spid="367"/>
                                        </p:tgtEl>
                                        <p:attrNameLst>
                                          <p:attrName>style.visibility</p:attrName>
                                        </p:attrNameLst>
                                      </p:cBhvr>
                                      <p:to>
                                        <p:strVal val="visible"/>
                                      </p:to>
                                    </p:set>
                                    <p:anim calcmode="lin" valueType="num">
                                      <p:cBhvr>
                                        <p:cTn id="44" dur="500" fill="hold"/>
                                        <p:tgtEl>
                                          <p:spTgt spid="367"/>
                                        </p:tgtEl>
                                        <p:attrNameLst>
                                          <p:attrName>ppt_x</p:attrName>
                                        </p:attrNameLst>
                                      </p:cBhvr>
                                      <p:tavLst>
                                        <p:tav tm="0">
                                          <p:val>
                                            <p:strVal val="#ppt_x"/>
                                          </p:val>
                                        </p:tav>
                                        <p:tav tm="100000">
                                          <p:val>
                                            <p:strVal val="#ppt_x"/>
                                          </p:val>
                                        </p:tav>
                                      </p:tavLst>
                                    </p:anim>
                                    <p:anim calcmode="lin" valueType="num">
                                      <p:cBhvr>
                                        <p:cTn id="45" dur="500" fill="hold"/>
                                        <p:tgtEl>
                                          <p:spTgt spid="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1" animBg="1" advAuto="0"/>
      <p:bldP spid="362" grpId="4" animBg="1" advAuto="0"/>
      <p:bldP spid="363" grpId="3" animBg="1" advAuto="0"/>
      <p:bldP spid="364" grpId="2" animBg="1" advAuto="0"/>
      <p:bldP spid="365" grpId="6" animBg="1" advAuto="0"/>
      <p:bldP spid="366" grpId="7" animBg="1" advAuto="0"/>
      <p:bldP spid="367" grpId="8" animBg="1" advAuto="0"/>
      <p:bldP spid="368" grpId="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370" name="Aumento delle esigenze funzionali"/>
          <p:cNvSpPr txBox="1">
            <a:spLocks noGrp="1"/>
          </p:cNvSpPr>
          <p:nvPr>
            <p:ph type="title" idx="4294967295"/>
          </p:nvPr>
        </p:nvSpPr>
        <p:spPr>
          <a:xfrm>
            <a:off x="-1" y="-14288"/>
            <a:ext cx="9144002" cy="706438"/>
          </a:xfrm>
          <a:prstGeom prst="rect">
            <a:avLst/>
          </a:prstGeom>
        </p:spPr>
        <p:txBody>
          <a:bodyPr>
            <a:normAutofit/>
          </a:bodyPr>
          <a:lstStyle>
            <a:lvl1pPr>
              <a:defRPr sz="4000">
                <a:solidFill>
                  <a:srgbClr val="FFFF00"/>
                </a:solidFill>
              </a:defRPr>
            </a:lvl1pPr>
          </a:lstStyle>
          <a:p>
            <a:r>
              <a:t>Aumento delle esigenze funzionali</a:t>
            </a:r>
          </a:p>
        </p:txBody>
      </p:sp>
      <p:sp>
        <p:nvSpPr>
          <p:cNvPr id="371" name="IPERPLASIA: aumento del volume di un organo o tessuto per incremento numerico delle cellule…"/>
          <p:cNvSpPr txBox="1"/>
          <p:nvPr/>
        </p:nvSpPr>
        <p:spPr>
          <a:xfrm>
            <a:off x="153670" y="806450"/>
            <a:ext cx="8873173" cy="2394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600"/>
              </a:spcBef>
              <a:defRPr sz="2800">
                <a:solidFill>
                  <a:srgbClr val="FFFF00"/>
                </a:solidFill>
              </a:defRPr>
            </a:pPr>
            <a:r>
              <a:t>IPERPLASIA</a:t>
            </a:r>
            <a:r>
              <a:rPr>
                <a:solidFill>
                  <a:srgbClr val="FFFFFF"/>
                </a:solidFill>
              </a:rPr>
              <a:t>: aumento del volume di un organo o tessuto per incremento </a:t>
            </a:r>
            <a:r>
              <a:rPr u="sng">
                <a:solidFill>
                  <a:srgbClr val="FFFFFF"/>
                </a:solidFill>
              </a:rPr>
              <a:t>numerico</a:t>
            </a:r>
            <a:r>
              <a:rPr>
                <a:solidFill>
                  <a:srgbClr val="FFFFFF"/>
                </a:solidFill>
              </a:rPr>
              <a:t> delle cellule</a:t>
            </a:r>
          </a:p>
          <a:p>
            <a:pPr algn="just">
              <a:spcBef>
                <a:spcPts val="1900"/>
              </a:spcBef>
              <a:defRPr sz="1000">
                <a:solidFill>
                  <a:srgbClr val="FFFFFF"/>
                </a:solidFill>
              </a:defRPr>
            </a:pPr>
            <a:endParaRPr>
              <a:solidFill>
                <a:srgbClr val="FFFFFF"/>
              </a:solidFill>
            </a:endParaRPr>
          </a:p>
          <a:p>
            <a:pPr algn="just">
              <a:spcBef>
                <a:spcPts val="1900"/>
              </a:spcBef>
              <a:defRPr sz="2800">
                <a:solidFill>
                  <a:srgbClr val="FFFF00"/>
                </a:solidFill>
              </a:defRPr>
            </a:pPr>
            <a:r>
              <a:t>IPERTROFIA</a:t>
            </a:r>
            <a:r>
              <a:rPr>
                <a:solidFill>
                  <a:srgbClr val="FFFFFF"/>
                </a:solidFill>
              </a:rPr>
              <a:t>: aumento del volume di un organo o tessuto per incremento </a:t>
            </a:r>
            <a:r>
              <a:rPr u="sng">
                <a:solidFill>
                  <a:srgbClr val="FFFFFF"/>
                </a:solidFill>
              </a:rPr>
              <a:t>volumetrico</a:t>
            </a:r>
            <a:r>
              <a:rPr>
                <a:solidFill>
                  <a:srgbClr val="FFFFFF"/>
                </a:solidFill>
              </a:rPr>
              <a:t> delle cellule</a:t>
            </a:r>
            <a:r>
              <a:rPr sz="3200">
                <a:solidFill>
                  <a:srgbClr val="FFFFFF"/>
                </a:solidFill>
              </a:rPr>
              <a:t> </a:t>
            </a:r>
          </a:p>
        </p:txBody>
      </p:sp>
      <p:sp>
        <p:nvSpPr>
          <p:cNvPr id="372" name="ipertrofia e/o iperplasia (possono coesistere): tessuti labili (elevata capacità replicativa; epiteli, midollo) e stabili (moderata capacità replicativa; fegato, muscolo liscio,  t. connettivo)…"/>
          <p:cNvSpPr txBox="1"/>
          <p:nvPr/>
        </p:nvSpPr>
        <p:spPr>
          <a:xfrm>
            <a:off x="71437" y="3573462"/>
            <a:ext cx="9037638" cy="2648163"/>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600"/>
              </a:spcBef>
              <a:defRPr sz="2700" b="1" u="sng"/>
            </a:pPr>
            <a:r>
              <a:t>ipertrofia e/o iperplasia</a:t>
            </a:r>
            <a:r>
              <a:rPr b="0" u="none"/>
              <a:t> (possono coesistere): tessuti </a:t>
            </a:r>
            <a:r>
              <a:t>labili</a:t>
            </a:r>
            <a:r>
              <a:rPr b="0" u="none"/>
              <a:t> (elevata capacità replicativa; </a:t>
            </a:r>
            <a:r>
              <a:rPr u="none"/>
              <a:t>epiteli</a:t>
            </a:r>
            <a:r>
              <a:rPr b="0" u="none"/>
              <a:t>, </a:t>
            </a:r>
            <a:r>
              <a:rPr u="none"/>
              <a:t>midollo</a:t>
            </a:r>
            <a:r>
              <a:rPr b="0" u="none"/>
              <a:t>) e </a:t>
            </a:r>
            <a:r>
              <a:t>stabili</a:t>
            </a:r>
            <a:r>
              <a:rPr b="0" u="none"/>
              <a:t> (moderata capacità replicativa; </a:t>
            </a:r>
            <a:r>
              <a:rPr u="none"/>
              <a:t>fegato</a:t>
            </a:r>
            <a:r>
              <a:rPr b="0" u="none"/>
              <a:t>, </a:t>
            </a:r>
            <a:r>
              <a:rPr u="none"/>
              <a:t>muscolo liscio</a:t>
            </a:r>
            <a:r>
              <a:rPr b="0" u="none"/>
              <a:t>,  </a:t>
            </a:r>
            <a:r>
              <a:rPr u="none"/>
              <a:t>t. connettivo</a:t>
            </a:r>
            <a:r>
              <a:rPr b="0" u="none"/>
              <a:t>)</a:t>
            </a:r>
          </a:p>
          <a:p>
            <a:pPr algn="just">
              <a:spcBef>
                <a:spcPts val="1600"/>
              </a:spcBef>
              <a:defRPr sz="2700" b="1" u="sng"/>
            </a:pPr>
            <a:r>
              <a:t>solo ipertrofia</a:t>
            </a:r>
            <a:r>
              <a:rPr b="0" u="none"/>
              <a:t>: tessuti </a:t>
            </a:r>
            <a:r>
              <a:t>perenni</a:t>
            </a:r>
            <a:r>
              <a:rPr b="0" u="none"/>
              <a:t> (limitata o assente capacità replicativa; </a:t>
            </a:r>
            <a:r>
              <a:rPr u="none"/>
              <a:t>t. nervoso</a:t>
            </a:r>
            <a:r>
              <a:rPr b="0" u="none"/>
              <a:t>, </a:t>
            </a:r>
            <a:r>
              <a:rPr u="none"/>
              <a:t>t. muscolare cardiaco</a:t>
            </a:r>
            <a:r>
              <a:rPr b="0" u="none"/>
              <a:t>)</a:t>
            </a:r>
          </a:p>
        </p:txBody>
      </p:sp>
      <p:sp>
        <p:nvSpPr>
          <p:cNvPr id="373" name="Ovale"/>
          <p:cNvSpPr/>
          <p:nvPr/>
        </p:nvSpPr>
        <p:spPr>
          <a:xfrm>
            <a:off x="8316912" y="6597650"/>
            <a:ext cx="142876" cy="71438"/>
          </a:xfrm>
          <a:prstGeom prst="ellipse">
            <a:avLst/>
          </a:prstGeom>
          <a:solidFill>
            <a:schemeClr val="accent1"/>
          </a:solidFill>
          <a:ln w="25400">
            <a:solidFill>
              <a:srgbClr val="89A4A7"/>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500" fill="hold"/>
                                        <p:tgtEl>
                                          <p:spTgt spid="372"/>
                                        </p:tgtEl>
                                        <p:attrNameLst>
                                          <p:attrName>ppt_x</p:attrName>
                                        </p:attrNameLst>
                                      </p:cBhvr>
                                      <p:tavLst>
                                        <p:tav tm="0">
                                          <p:val>
                                            <p:strVal val="#ppt_x"/>
                                          </p:val>
                                        </p:tav>
                                        <p:tav tm="100000">
                                          <p:val>
                                            <p:strVal val="#ppt_x"/>
                                          </p:val>
                                        </p:tav>
                                      </p:tavLst>
                                    </p:anim>
                                    <p:anim calcmode="lin" valueType="num">
                                      <p:cBhvr>
                                        <p:cTn id="8" dur="500" fill="hold"/>
                                        <p:tgtEl>
                                          <p:spTgt spid="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Risposte adattative di cellule e tessuti a variazioni di richieste funzionali"/>
          <p:cNvSpPr txBox="1">
            <a:spLocks noGrp="1"/>
          </p:cNvSpPr>
          <p:nvPr>
            <p:ph type="title" idx="4294967295"/>
          </p:nvPr>
        </p:nvSpPr>
        <p:spPr>
          <a:xfrm>
            <a:off x="71437" y="125412"/>
            <a:ext cx="9037638" cy="1143001"/>
          </a:xfrm>
          <a:prstGeom prst="rect">
            <a:avLst/>
          </a:prstGeom>
        </p:spPr>
        <p:txBody>
          <a:bodyPr>
            <a:normAutofit fontScale="90000"/>
          </a:bodyPr>
          <a:lstStyle/>
          <a:p>
            <a:pPr defTabSz="886968">
              <a:defRPr sz="3686">
                <a:solidFill>
                  <a:srgbClr val="FFFF00"/>
                </a:solidFill>
              </a:defRPr>
            </a:pPr>
            <a:r>
              <a:t>Risposte adattative di cellule e tessuti a variazioni di </a:t>
            </a:r>
            <a:r>
              <a:rPr u="sng"/>
              <a:t>richieste funzionali</a:t>
            </a:r>
          </a:p>
        </p:txBody>
      </p:sp>
      <p:sp>
        <p:nvSpPr>
          <p:cNvPr id="376" name="- fisiologiche…"/>
          <p:cNvSpPr txBox="1">
            <a:spLocks noGrp="1"/>
          </p:cNvSpPr>
          <p:nvPr>
            <p:ph type="body" idx="4294967295"/>
          </p:nvPr>
        </p:nvSpPr>
        <p:spPr>
          <a:xfrm>
            <a:off x="457200" y="1600200"/>
            <a:ext cx="8229600" cy="4525963"/>
          </a:xfrm>
          <a:prstGeom prst="rect">
            <a:avLst/>
          </a:prstGeom>
          <a:ln w="9525">
            <a:solidFill>
              <a:srgbClr val="FFFFFF"/>
            </a:solidFill>
            <a:round/>
          </a:ln>
        </p:spPr>
        <p:txBody>
          <a:bodyPr>
            <a:normAutofit/>
          </a:bodyPr>
          <a:lstStyle/>
          <a:p>
            <a:pPr marL="0" indent="0">
              <a:buSzTx/>
              <a:buNone/>
              <a:defRPr>
                <a:solidFill>
                  <a:srgbClr val="FFFFFF"/>
                </a:solidFill>
              </a:defRPr>
            </a:pPr>
            <a:endParaRPr/>
          </a:p>
          <a:p>
            <a:pPr marL="0" indent="0">
              <a:buSzTx/>
              <a:buNone/>
              <a:defRPr>
                <a:solidFill>
                  <a:srgbClr val="FFFFFF"/>
                </a:solidFill>
              </a:defRPr>
            </a:pPr>
            <a:r>
              <a:t>					- fisiologiche</a:t>
            </a:r>
          </a:p>
          <a:p>
            <a:pPr marL="0" indent="0">
              <a:buChar char="•"/>
              <a:defRPr>
                <a:solidFill>
                  <a:srgbClr val="FFFFFF"/>
                </a:solidFill>
              </a:defRPr>
            </a:pPr>
            <a:r>
              <a:t>Iperplasie/ipertrofie       - compensatorie</a:t>
            </a:r>
          </a:p>
          <a:p>
            <a:pPr marL="0" indent="0">
              <a:buSzTx/>
              <a:buNone/>
              <a:defRPr>
                <a:solidFill>
                  <a:srgbClr val="FFFFFF"/>
                </a:solidFill>
              </a:defRPr>
            </a:pPr>
            <a:r>
              <a:t>					</a:t>
            </a:r>
            <a:r>
              <a:rPr b="1">
                <a:solidFill>
                  <a:srgbClr val="FF0000"/>
                </a:solidFill>
              </a:rPr>
              <a:t>- patologiche</a:t>
            </a:r>
          </a:p>
          <a:p>
            <a:pPr marL="0" indent="0">
              <a:buSzTx/>
              <a:buNone/>
              <a:defRPr>
                <a:solidFill>
                  <a:srgbClr val="FFFFFF"/>
                </a:solidFill>
              </a:defRPr>
            </a:pPr>
            <a:endParaRPr b="1">
              <a:solidFill>
                <a:srgbClr val="FF0000"/>
              </a:solidFill>
            </a:endParaRPr>
          </a:p>
          <a:p>
            <a:pPr marL="0" indent="0">
              <a:buChar char="•"/>
              <a:defRPr>
                <a:solidFill>
                  <a:srgbClr val="FFFFFF"/>
                </a:solidFill>
              </a:defRPr>
            </a:pPr>
            <a:r>
              <a:t>Atrofie                           - fisiologiche</a:t>
            </a:r>
          </a:p>
          <a:p>
            <a:pPr marL="0" indent="0">
              <a:buSzTx/>
              <a:buNone/>
              <a:defRPr>
                <a:solidFill>
                  <a:srgbClr val="FFFFFF"/>
                </a:solidFill>
              </a:defRPr>
            </a:pPr>
            <a:r>
              <a:t>					</a:t>
            </a:r>
            <a:r>
              <a:rPr b="1">
                <a:solidFill>
                  <a:srgbClr val="FF0000"/>
                </a:solidFill>
              </a:rPr>
              <a:t>- patologiche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378" name="ORMONALE: es. effetto degli estrogeni…"/>
          <p:cNvSpPr txBox="1"/>
          <p:nvPr/>
        </p:nvSpPr>
        <p:spPr>
          <a:xfrm>
            <a:off x="153670" y="692150"/>
            <a:ext cx="8576310" cy="30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buSzPct val="100000"/>
              <a:buChar char="➢"/>
              <a:defRPr sz="3000">
                <a:solidFill>
                  <a:srgbClr val="FFFF00"/>
                </a:solidFill>
              </a:defRPr>
            </a:pPr>
            <a:r>
              <a:rPr dirty="0"/>
              <a:t> ORMONALE</a:t>
            </a:r>
            <a:r>
              <a:rPr dirty="0">
                <a:solidFill>
                  <a:srgbClr val="FFFFFF"/>
                </a:solidFill>
              </a:rPr>
              <a:t>: e</a:t>
            </a:r>
            <a:r>
              <a:rPr sz="2800" dirty="0">
                <a:solidFill>
                  <a:srgbClr val="FFFFFF"/>
                </a:solidFill>
              </a:rPr>
              <a:t>s. </a:t>
            </a:r>
            <a:r>
              <a:rPr sz="2800" dirty="0" err="1">
                <a:solidFill>
                  <a:srgbClr val="FFFFFF"/>
                </a:solidFill>
              </a:rPr>
              <a:t>effetto</a:t>
            </a:r>
            <a:r>
              <a:rPr sz="2800" dirty="0">
                <a:solidFill>
                  <a:srgbClr val="FFFFFF"/>
                </a:solidFill>
              </a:rPr>
              <a:t> </a:t>
            </a:r>
            <a:r>
              <a:rPr sz="2800" dirty="0" err="1">
                <a:solidFill>
                  <a:srgbClr val="FFFFFF"/>
                </a:solidFill>
              </a:rPr>
              <a:t>degli</a:t>
            </a:r>
            <a:r>
              <a:rPr sz="2800" dirty="0">
                <a:solidFill>
                  <a:srgbClr val="FFFFFF"/>
                </a:solidFill>
              </a:rPr>
              <a:t> </a:t>
            </a:r>
            <a:r>
              <a:rPr sz="2800" u="sng" dirty="0" err="1">
                <a:solidFill>
                  <a:srgbClr val="FFFFFF"/>
                </a:solidFill>
              </a:rPr>
              <a:t>estrogeni</a:t>
            </a:r>
            <a:endParaRPr sz="2800" u="sng" dirty="0">
              <a:solidFill>
                <a:srgbClr val="FFFFFF"/>
              </a:solidFill>
            </a:endParaRPr>
          </a:p>
          <a:p>
            <a:pPr algn="just">
              <a:buSzPct val="100000"/>
              <a:buChar char="➢"/>
              <a:defRPr sz="1000" u="sng">
                <a:solidFill>
                  <a:srgbClr val="FFFFFF"/>
                </a:solidFill>
              </a:defRPr>
            </a:pPr>
            <a:endParaRPr sz="2800" u="sng" dirty="0">
              <a:solidFill>
                <a:srgbClr val="FFFFFF"/>
              </a:solidFill>
            </a:endParaRPr>
          </a:p>
          <a:p>
            <a:pPr>
              <a:lnSpc>
                <a:spcPts val="3900"/>
              </a:lnSpc>
              <a:spcBef>
                <a:spcPts val="1600"/>
              </a:spcBef>
              <a:buSzPct val="100000"/>
              <a:buChar char="•"/>
              <a:defRPr sz="2800">
                <a:solidFill>
                  <a:srgbClr val="FFFFFF"/>
                </a:solidFill>
              </a:defRPr>
            </a:pPr>
            <a:r>
              <a:rPr dirty="0"/>
              <a:t> </a:t>
            </a:r>
            <a:r>
              <a:rPr dirty="0" err="1"/>
              <a:t>gh</a:t>
            </a:r>
            <a:r>
              <a:rPr dirty="0"/>
              <a:t>. </a:t>
            </a:r>
            <a:r>
              <a:rPr dirty="0" err="1"/>
              <a:t>endometriali</a:t>
            </a:r>
            <a:r>
              <a:rPr dirty="0"/>
              <a:t> </a:t>
            </a:r>
            <a:r>
              <a:rPr dirty="0" err="1"/>
              <a:t>durante</a:t>
            </a:r>
            <a:r>
              <a:rPr dirty="0"/>
              <a:t> il </a:t>
            </a:r>
            <a:r>
              <a:rPr dirty="0" err="1"/>
              <a:t>ciclo</a:t>
            </a:r>
            <a:r>
              <a:rPr dirty="0"/>
              <a:t> </a:t>
            </a:r>
            <a:r>
              <a:rPr dirty="0" err="1"/>
              <a:t>mestruale</a:t>
            </a:r>
            <a:endParaRPr dirty="0"/>
          </a:p>
          <a:p>
            <a:pPr>
              <a:lnSpc>
                <a:spcPts val="3900"/>
              </a:lnSpc>
              <a:spcBef>
                <a:spcPts val="1600"/>
              </a:spcBef>
              <a:buSzPct val="100000"/>
              <a:buFontTx/>
              <a:buChar char="•"/>
              <a:defRPr sz="2800">
                <a:solidFill>
                  <a:srgbClr val="FFFFFF"/>
                </a:solidFill>
              </a:defRPr>
            </a:pPr>
            <a:r>
              <a:rPr dirty="0"/>
              <a:t> </a:t>
            </a:r>
            <a:r>
              <a:rPr lang="it-IT" dirty="0"/>
              <a:t>cellule muscolari lisce dell’utero in gravidanza</a:t>
            </a:r>
            <a:r>
              <a:rPr lang="it-IT" sz="3000" dirty="0"/>
              <a:t>  </a:t>
            </a:r>
          </a:p>
          <a:p>
            <a:pPr>
              <a:lnSpc>
                <a:spcPts val="3900"/>
              </a:lnSpc>
              <a:spcBef>
                <a:spcPts val="1600"/>
              </a:spcBef>
              <a:buSzPct val="100000"/>
              <a:buChar char="•"/>
              <a:defRPr sz="2800">
                <a:solidFill>
                  <a:srgbClr val="FFFFFF"/>
                </a:solidFill>
              </a:defRPr>
            </a:pPr>
            <a:r>
              <a:rPr lang="it-IT" dirty="0"/>
              <a:t> </a:t>
            </a:r>
            <a:r>
              <a:rPr dirty="0" err="1"/>
              <a:t>gh</a:t>
            </a:r>
            <a:r>
              <a:rPr dirty="0"/>
              <a:t>. </a:t>
            </a:r>
            <a:r>
              <a:rPr dirty="0" err="1"/>
              <a:t>mammaria</a:t>
            </a:r>
            <a:r>
              <a:rPr dirty="0"/>
              <a:t> </a:t>
            </a:r>
            <a:r>
              <a:rPr dirty="0" err="1"/>
              <a:t>durante</a:t>
            </a:r>
            <a:r>
              <a:rPr dirty="0"/>
              <a:t> </a:t>
            </a:r>
            <a:r>
              <a:rPr dirty="0" err="1"/>
              <a:t>l’allattamento</a:t>
            </a:r>
            <a:r>
              <a:rPr dirty="0"/>
              <a:t> (+ </a:t>
            </a:r>
            <a:r>
              <a:rPr dirty="0" err="1"/>
              <a:t>prolattina</a:t>
            </a:r>
            <a:r>
              <a:rPr dirty="0"/>
              <a:t>)</a:t>
            </a:r>
          </a:p>
        </p:txBody>
      </p:sp>
      <p:sp>
        <p:nvSpPr>
          <p:cNvPr id="379" name="Esempi di iperplasia-ipertrofia fisiologica"/>
          <p:cNvSpPr txBox="1">
            <a:spLocks noGrp="1"/>
          </p:cNvSpPr>
          <p:nvPr>
            <p:ph type="title" idx="4294967295"/>
          </p:nvPr>
        </p:nvSpPr>
        <p:spPr>
          <a:xfrm>
            <a:off x="-1" y="-171450"/>
            <a:ext cx="9144002" cy="936625"/>
          </a:xfrm>
          <a:prstGeom prst="rect">
            <a:avLst/>
          </a:prstGeom>
        </p:spPr>
        <p:txBody>
          <a:bodyPr>
            <a:normAutofit/>
          </a:bodyPr>
          <a:lstStyle>
            <a:lvl1pPr>
              <a:defRPr sz="3600">
                <a:solidFill>
                  <a:srgbClr val="FFFF00"/>
                </a:solidFill>
              </a:defRPr>
            </a:lvl1pPr>
          </a:lstStyle>
          <a:p>
            <a:r>
              <a:t>Esempi di iperplasia-ipertrofia fisiologica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78"/>
                                        </p:tgtEl>
                                        <p:attrNameLst>
                                          <p:attrName>style.visibility</p:attrName>
                                        </p:attrNameLst>
                                      </p:cBhvr>
                                      <p:to>
                                        <p:strVal val="visible"/>
                                      </p:to>
                                    </p:set>
                                    <p:animEffect transition="in" filter="wipe(left)">
                                      <p:cBhvr>
                                        <p:cTn id="7"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383" name="Iperplasie/ipertrofie ormonali fisiologiche"/>
          <p:cNvSpPr txBox="1"/>
          <p:nvPr/>
        </p:nvSpPr>
        <p:spPr>
          <a:xfrm>
            <a:off x="118745" y="-66023"/>
            <a:ext cx="894461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spcBef>
                <a:spcPts val="2100"/>
              </a:spcBef>
              <a:defRPr sz="3600">
                <a:solidFill>
                  <a:srgbClr val="FFFF00"/>
                </a:solidFill>
              </a:defRPr>
            </a:lvl1pPr>
          </a:lstStyle>
          <a:p>
            <a:r>
              <a:t>Iperplasie/ipertrofie ormonali fisiologiche</a:t>
            </a:r>
          </a:p>
        </p:txBody>
      </p:sp>
      <p:sp>
        <p:nvSpPr>
          <p:cNvPr id="384" name="HISTOLOGY OF MAMMARY GLAND"/>
          <p:cNvSpPr txBox="1"/>
          <p:nvPr/>
        </p:nvSpPr>
        <p:spPr>
          <a:xfrm>
            <a:off x="2817495" y="1123950"/>
            <a:ext cx="3580448"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FFFFF"/>
                </a:solidFill>
              </a:defRPr>
            </a:lvl1pPr>
          </a:lstStyle>
          <a:p>
            <a:r>
              <a:t>HISTOLOGY OF MAMMARY GLAND</a:t>
            </a:r>
          </a:p>
        </p:txBody>
      </p:sp>
      <p:sp>
        <p:nvSpPr>
          <p:cNvPr id="385" name="inactive"/>
          <p:cNvSpPr txBox="1"/>
          <p:nvPr/>
        </p:nvSpPr>
        <p:spPr>
          <a:xfrm>
            <a:off x="1449069" y="2133600"/>
            <a:ext cx="1562737"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FFFFFF"/>
                </a:solidFill>
              </a:defRPr>
            </a:lvl1pPr>
          </a:lstStyle>
          <a:p>
            <a:r>
              <a:t>inactive</a:t>
            </a:r>
          </a:p>
        </p:txBody>
      </p:sp>
      <p:sp>
        <p:nvSpPr>
          <p:cNvPr id="386" name="active (lactating)"/>
          <p:cNvSpPr txBox="1"/>
          <p:nvPr/>
        </p:nvSpPr>
        <p:spPr>
          <a:xfrm>
            <a:off x="5481320" y="2117725"/>
            <a:ext cx="3148648"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FFFFFF"/>
                </a:solidFill>
              </a:defRPr>
            </a:lvl1pPr>
          </a:lstStyle>
          <a:p>
            <a:r>
              <a:t>active (lactating)</a:t>
            </a:r>
          </a:p>
        </p:txBody>
      </p:sp>
      <p:pic>
        <p:nvPicPr>
          <p:cNvPr id="387" name="http://www.ouhsc.edu/histology/Glass%20slides/24_01.jpg" descr="http://www.ouhsc.edu/histology/Glass%20slides/24_01.jpg"/>
          <p:cNvPicPr>
            <a:picLocks noChangeAspect="1"/>
          </p:cNvPicPr>
          <p:nvPr/>
        </p:nvPicPr>
        <p:blipFill>
          <a:blip r:embed="rId2"/>
          <a:stretch>
            <a:fillRect/>
          </a:stretch>
        </p:blipFill>
        <p:spPr>
          <a:xfrm>
            <a:off x="4665662" y="2636837"/>
            <a:ext cx="4443413" cy="3487738"/>
          </a:xfrm>
          <a:prstGeom prst="rect">
            <a:avLst/>
          </a:prstGeom>
          <a:ln w="12700">
            <a:miter lim="400000"/>
          </a:ln>
        </p:spPr>
      </p:pic>
      <p:pic>
        <p:nvPicPr>
          <p:cNvPr id="388" name="http://www.ouhsc.edu/histology/Glass%20slides/25_01.jpg" descr="http://www.ouhsc.edu/histology/Glass%20slides/25_01.jpg"/>
          <p:cNvPicPr>
            <a:picLocks noChangeAspect="1"/>
          </p:cNvPicPr>
          <p:nvPr/>
        </p:nvPicPr>
        <p:blipFill>
          <a:blip r:embed="rId3"/>
          <a:stretch>
            <a:fillRect/>
          </a:stretch>
        </p:blipFill>
        <p:spPr>
          <a:xfrm>
            <a:off x="34925" y="2647950"/>
            <a:ext cx="4429125" cy="3476625"/>
          </a:xfrm>
          <a:prstGeom prst="rect">
            <a:avLst/>
          </a:prstGeom>
          <a:ln w="12700">
            <a:miter lim="400000"/>
          </a:ln>
        </p:spPr>
      </p:pic>
      <p:sp>
        <p:nvSpPr>
          <p:cNvPr id="389" name="secretory units *"/>
          <p:cNvSpPr txBox="1"/>
          <p:nvPr/>
        </p:nvSpPr>
        <p:spPr>
          <a:xfrm>
            <a:off x="1304607" y="4437062"/>
            <a:ext cx="1964741" cy="548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pPr>
            <a:r>
              <a:t>secretory units </a:t>
            </a:r>
            <a:r>
              <a:rPr sz="3200"/>
              <a:t>*</a:t>
            </a:r>
          </a:p>
        </p:txBody>
      </p:sp>
      <p:sp>
        <p:nvSpPr>
          <p:cNvPr id="390" name="secretory units"/>
          <p:cNvSpPr txBox="1"/>
          <p:nvPr/>
        </p:nvSpPr>
        <p:spPr>
          <a:xfrm>
            <a:off x="4651057" y="2916237"/>
            <a:ext cx="1743074"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vl1pPr>
          </a:lstStyle>
          <a:p>
            <a:r>
              <a:t>secretory units</a:t>
            </a:r>
          </a:p>
        </p:txBody>
      </p:sp>
      <p:sp>
        <p:nvSpPr>
          <p:cNvPr id="391" name="*"/>
          <p:cNvSpPr txBox="1"/>
          <p:nvPr/>
        </p:nvSpPr>
        <p:spPr>
          <a:xfrm>
            <a:off x="2422207" y="3336925"/>
            <a:ext cx="242526"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2" name="*"/>
          <p:cNvSpPr txBox="1"/>
          <p:nvPr/>
        </p:nvSpPr>
        <p:spPr>
          <a:xfrm>
            <a:off x="729932" y="5354637"/>
            <a:ext cx="242526" cy="48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3" name="*"/>
          <p:cNvSpPr txBox="1"/>
          <p:nvPr/>
        </p:nvSpPr>
        <p:spPr>
          <a:xfrm>
            <a:off x="3789045" y="4851400"/>
            <a:ext cx="242526"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4" name="*"/>
          <p:cNvSpPr txBox="1"/>
          <p:nvPr/>
        </p:nvSpPr>
        <p:spPr>
          <a:xfrm>
            <a:off x="1906270" y="5354637"/>
            <a:ext cx="242526" cy="48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5" name="*"/>
          <p:cNvSpPr txBox="1"/>
          <p:nvPr/>
        </p:nvSpPr>
        <p:spPr>
          <a:xfrm>
            <a:off x="3862070" y="3894137"/>
            <a:ext cx="242526" cy="48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6" name="*"/>
          <p:cNvSpPr txBox="1"/>
          <p:nvPr/>
        </p:nvSpPr>
        <p:spPr>
          <a:xfrm>
            <a:off x="7605394" y="5426075"/>
            <a:ext cx="242527"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7" name="*"/>
          <p:cNvSpPr txBox="1"/>
          <p:nvPr/>
        </p:nvSpPr>
        <p:spPr>
          <a:xfrm>
            <a:off x="6670357" y="4292600"/>
            <a:ext cx="242526"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8" name="*"/>
          <p:cNvSpPr txBox="1"/>
          <p:nvPr/>
        </p:nvSpPr>
        <p:spPr>
          <a:xfrm>
            <a:off x="7605394" y="3213100"/>
            <a:ext cx="242527" cy="486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sp>
        <p:nvSpPr>
          <p:cNvPr id="399" name="*"/>
          <p:cNvSpPr txBox="1"/>
          <p:nvPr/>
        </p:nvSpPr>
        <p:spPr>
          <a:xfrm>
            <a:off x="5554345" y="3741737"/>
            <a:ext cx="242526" cy="48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b="1"/>
            </a:lvl1pPr>
          </a:lstStyle>
          <a:p>
            <a:r>
              <a:t>*</a:t>
            </a:r>
          </a:p>
        </p:txBody>
      </p:sp>
      <p:grpSp>
        <p:nvGrpSpPr>
          <p:cNvPr id="405" name="Raggruppa"/>
          <p:cNvGrpSpPr/>
          <p:nvPr/>
        </p:nvGrpSpPr>
        <p:grpSpPr>
          <a:xfrm>
            <a:off x="876300" y="719137"/>
            <a:ext cx="7378700" cy="6094413"/>
            <a:chOff x="0" y="0"/>
            <a:chExt cx="7378700" cy="6094412"/>
          </a:xfrm>
        </p:grpSpPr>
        <p:pic>
          <p:nvPicPr>
            <p:cNvPr id="400" name="https://thumbs.dreamstime.com/z/breasts-breastfeeding-anatomy-female-breast-lactating-61948629.jpg" descr="https://thumbs.dreamstime.com/z/breasts-breastfeeding-anatomy-female-breast-lactating-61948629.jpg"/>
            <p:cNvPicPr>
              <a:picLocks noChangeAspect="1"/>
            </p:cNvPicPr>
            <p:nvPr/>
          </p:nvPicPr>
          <p:blipFill>
            <a:blip r:embed="rId4"/>
            <a:stretch>
              <a:fillRect/>
            </a:stretch>
          </p:blipFill>
          <p:spPr>
            <a:xfrm>
              <a:off x="0" y="0"/>
              <a:ext cx="7378700" cy="6094413"/>
            </a:xfrm>
            <a:prstGeom prst="rect">
              <a:avLst/>
            </a:prstGeom>
            <a:ln w="12700" cap="flat">
              <a:noFill/>
              <a:miter lim="400000"/>
            </a:ln>
            <a:effectLst/>
          </p:spPr>
        </p:pic>
        <p:sp>
          <p:nvSpPr>
            <p:cNvPr id="401" name="Linea"/>
            <p:cNvSpPr/>
            <p:nvPr/>
          </p:nvSpPr>
          <p:spPr>
            <a:xfrm flipH="1">
              <a:off x="2266950" y="1871662"/>
              <a:ext cx="863601" cy="720726"/>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02" name="Linea"/>
            <p:cNvSpPr/>
            <p:nvPr/>
          </p:nvSpPr>
          <p:spPr>
            <a:xfrm flipH="1">
              <a:off x="5649913" y="1800225"/>
              <a:ext cx="863601" cy="720725"/>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03" name="Linea"/>
            <p:cNvSpPr/>
            <p:nvPr/>
          </p:nvSpPr>
          <p:spPr>
            <a:xfrm>
              <a:off x="250824" y="863600"/>
              <a:ext cx="576264" cy="1"/>
            </a:xfrm>
            <a:prstGeom prst="line">
              <a:avLst/>
            </a:prstGeom>
            <a:noFill/>
            <a:ln w="38100" cap="flat">
              <a:solidFill>
                <a:srgbClr val="FF0000"/>
              </a:solidFill>
              <a:prstDash val="solid"/>
              <a:round/>
            </a:ln>
            <a:effectLst/>
          </p:spPr>
          <p:txBody>
            <a:bodyPr wrap="square" lIns="45719" tIns="45719" rIns="45719" bIns="45719" numCol="1" anchor="t">
              <a:noAutofit/>
            </a:bodyPr>
            <a:lstStyle/>
            <a:p>
              <a:endParaRPr/>
            </a:p>
          </p:txBody>
        </p:sp>
        <p:sp>
          <p:nvSpPr>
            <p:cNvPr id="404" name="Linea"/>
            <p:cNvSpPr/>
            <p:nvPr/>
          </p:nvSpPr>
          <p:spPr>
            <a:xfrm>
              <a:off x="4714874" y="863600"/>
              <a:ext cx="1044576" cy="1"/>
            </a:xfrm>
            <a:prstGeom prst="line">
              <a:avLst/>
            </a:prstGeom>
            <a:noFill/>
            <a:ln w="38100" cap="flat">
              <a:solidFill>
                <a:srgbClr val="FF0000"/>
              </a:solidFill>
              <a:prstDash val="solid"/>
              <a:round/>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1" nodeType="clickEffect">
                                  <p:stCondLst>
                                    <p:cond delay="0"/>
                                  </p:stCondLst>
                                  <p:iterate>
                                    <p:tmAbs val="0"/>
                                  </p:iterate>
                                  <p:childTnLst>
                                    <p:anim calcmode="lin" valueType="num">
                                      <p:cBhvr>
                                        <p:cTn id="6" dur="500" fill="hold"/>
                                        <p:tgtEl>
                                          <p:spTgt spid="405"/>
                                        </p:tgtEl>
                                        <p:attrNameLst>
                                          <p:attrName>ppt_w</p:attrName>
                                        </p:attrNameLst>
                                      </p:cBhvr>
                                      <p:tavLst>
                                        <p:tav tm="0">
                                          <p:val>
                                            <p:strVal val="ppt_w"/>
                                          </p:val>
                                        </p:tav>
                                        <p:tav tm="100000">
                                          <p:val>
                                            <p:fltVal val="0"/>
                                          </p:val>
                                        </p:tav>
                                      </p:tavLst>
                                    </p:anim>
                                    <p:anim calcmode="lin" valueType="num">
                                      <p:cBhvr>
                                        <p:cTn id="7" dur="500" fill="hold"/>
                                        <p:tgtEl>
                                          <p:spTgt spid="405"/>
                                        </p:tgtEl>
                                        <p:attrNameLst>
                                          <p:attrName>ppt_h</p:attrName>
                                        </p:attrNameLst>
                                      </p:cBhvr>
                                      <p:tavLst>
                                        <p:tav tm="0">
                                          <p:val>
                                            <p:strVal val="ppt_h"/>
                                          </p:val>
                                        </p:tav>
                                        <p:tav tm="100000">
                                          <p:val>
                                            <p:fltVal val="0"/>
                                          </p:val>
                                        </p:tav>
                                      </p:tavLst>
                                    </p:anim>
                                    <p:set>
                                      <p:cBhvr>
                                        <p:cTn id="8" fill="hold">
                                          <p:stCondLst>
                                            <p:cond delay="499"/>
                                          </p:stCondLst>
                                        </p:cTn>
                                        <p:tgtEl>
                                          <p:spTgt spid="4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78" name="ORMONALE: es. effetto degli estrogeni…"/>
          <p:cNvSpPr txBox="1"/>
          <p:nvPr/>
        </p:nvSpPr>
        <p:spPr>
          <a:xfrm>
            <a:off x="153670" y="692150"/>
            <a:ext cx="8576310" cy="2658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buSzPct val="100000"/>
              <a:buChar char="➢"/>
              <a:defRPr sz="3000">
                <a:solidFill>
                  <a:srgbClr val="FFFF00"/>
                </a:solidFill>
              </a:defRPr>
            </a:pPr>
            <a:r>
              <a:rPr dirty="0"/>
              <a:t> ORMONALE</a:t>
            </a:r>
            <a:r>
              <a:rPr dirty="0">
                <a:solidFill>
                  <a:srgbClr val="FFFFFF"/>
                </a:solidFill>
              </a:rPr>
              <a:t>: e</a:t>
            </a:r>
            <a:r>
              <a:rPr sz="2800" dirty="0">
                <a:solidFill>
                  <a:srgbClr val="FFFFFF"/>
                </a:solidFill>
              </a:rPr>
              <a:t>s. </a:t>
            </a:r>
            <a:r>
              <a:rPr sz="2800" dirty="0" err="1">
                <a:solidFill>
                  <a:srgbClr val="FFFFFF"/>
                </a:solidFill>
              </a:rPr>
              <a:t>effetto</a:t>
            </a:r>
            <a:r>
              <a:rPr sz="2800" dirty="0">
                <a:solidFill>
                  <a:srgbClr val="FFFFFF"/>
                </a:solidFill>
              </a:rPr>
              <a:t> </a:t>
            </a:r>
            <a:r>
              <a:rPr sz="2800" dirty="0" err="1">
                <a:solidFill>
                  <a:srgbClr val="FFFFFF"/>
                </a:solidFill>
              </a:rPr>
              <a:t>degli</a:t>
            </a:r>
            <a:r>
              <a:rPr sz="2800" dirty="0">
                <a:solidFill>
                  <a:srgbClr val="FFFFFF"/>
                </a:solidFill>
              </a:rPr>
              <a:t> </a:t>
            </a:r>
            <a:r>
              <a:rPr sz="2800" u="sng" dirty="0" err="1">
                <a:solidFill>
                  <a:srgbClr val="FFFFFF"/>
                </a:solidFill>
              </a:rPr>
              <a:t>estrogeni</a:t>
            </a:r>
            <a:endParaRPr sz="2800" u="sng" dirty="0">
              <a:solidFill>
                <a:srgbClr val="FFFFFF"/>
              </a:solidFill>
            </a:endParaRPr>
          </a:p>
          <a:p>
            <a:pPr>
              <a:lnSpc>
                <a:spcPts val="3900"/>
              </a:lnSpc>
              <a:spcBef>
                <a:spcPts val="1600"/>
              </a:spcBef>
              <a:buSzPct val="100000"/>
              <a:buChar char="•"/>
              <a:defRPr sz="2800">
                <a:solidFill>
                  <a:srgbClr val="FFFFFF"/>
                </a:solidFill>
              </a:defRPr>
            </a:pPr>
            <a:r>
              <a:rPr dirty="0"/>
              <a:t> </a:t>
            </a:r>
            <a:r>
              <a:rPr dirty="0" err="1"/>
              <a:t>gh</a:t>
            </a:r>
            <a:r>
              <a:rPr dirty="0"/>
              <a:t>. </a:t>
            </a:r>
            <a:r>
              <a:rPr dirty="0" err="1"/>
              <a:t>endometriali</a:t>
            </a:r>
            <a:r>
              <a:rPr dirty="0"/>
              <a:t> </a:t>
            </a:r>
            <a:r>
              <a:rPr dirty="0" err="1"/>
              <a:t>durante</a:t>
            </a:r>
            <a:r>
              <a:rPr dirty="0"/>
              <a:t> il </a:t>
            </a:r>
            <a:r>
              <a:rPr dirty="0" err="1"/>
              <a:t>ciclo</a:t>
            </a:r>
            <a:r>
              <a:rPr dirty="0"/>
              <a:t> </a:t>
            </a:r>
            <a:r>
              <a:rPr dirty="0" err="1"/>
              <a:t>mestruale</a:t>
            </a:r>
            <a:endParaRPr dirty="0"/>
          </a:p>
          <a:p>
            <a:pPr>
              <a:lnSpc>
                <a:spcPts val="3900"/>
              </a:lnSpc>
              <a:spcBef>
                <a:spcPts val="1600"/>
              </a:spcBef>
              <a:buSzPct val="100000"/>
              <a:buChar char="•"/>
              <a:defRPr sz="2800">
                <a:solidFill>
                  <a:srgbClr val="FFFFFF"/>
                </a:solidFill>
              </a:defRPr>
            </a:pPr>
            <a:r>
              <a:rPr dirty="0"/>
              <a:t> </a:t>
            </a:r>
            <a:r>
              <a:rPr dirty="0" err="1"/>
              <a:t>gh</a:t>
            </a:r>
            <a:r>
              <a:rPr dirty="0"/>
              <a:t>. </a:t>
            </a:r>
            <a:r>
              <a:rPr dirty="0" err="1"/>
              <a:t>mammaria</a:t>
            </a:r>
            <a:r>
              <a:rPr dirty="0"/>
              <a:t> </a:t>
            </a:r>
            <a:r>
              <a:rPr dirty="0" err="1"/>
              <a:t>durante</a:t>
            </a:r>
            <a:r>
              <a:rPr dirty="0"/>
              <a:t> </a:t>
            </a:r>
            <a:r>
              <a:rPr dirty="0" err="1"/>
              <a:t>l’allattamento</a:t>
            </a:r>
            <a:r>
              <a:rPr dirty="0"/>
              <a:t> (+ </a:t>
            </a:r>
            <a:r>
              <a:rPr dirty="0" err="1"/>
              <a:t>prolattina</a:t>
            </a:r>
            <a:r>
              <a:rPr dirty="0"/>
              <a:t>)</a:t>
            </a:r>
          </a:p>
          <a:p>
            <a:pPr>
              <a:lnSpc>
                <a:spcPts val="3900"/>
              </a:lnSpc>
              <a:spcBef>
                <a:spcPts val="1800"/>
              </a:spcBef>
              <a:buSzPct val="100000"/>
              <a:buChar char="•"/>
              <a:defRPr sz="2800">
                <a:solidFill>
                  <a:srgbClr val="FFFFFF"/>
                </a:solidFill>
              </a:defRPr>
            </a:pPr>
            <a:r>
              <a:rPr dirty="0"/>
              <a:t> cellule </a:t>
            </a:r>
            <a:r>
              <a:rPr dirty="0" err="1"/>
              <a:t>muscolari</a:t>
            </a:r>
            <a:r>
              <a:rPr dirty="0"/>
              <a:t> </a:t>
            </a:r>
            <a:r>
              <a:rPr dirty="0" err="1"/>
              <a:t>lisce</a:t>
            </a:r>
            <a:r>
              <a:rPr dirty="0"/>
              <a:t> </a:t>
            </a:r>
            <a:r>
              <a:rPr dirty="0" err="1"/>
              <a:t>dell’utero</a:t>
            </a:r>
            <a:r>
              <a:rPr dirty="0"/>
              <a:t> in </a:t>
            </a:r>
            <a:r>
              <a:rPr dirty="0" err="1"/>
              <a:t>gravidanza</a:t>
            </a:r>
            <a:r>
              <a:rPr sz="3000" dirty="0"/>
              <a:t>  </a:t>
            </a:r>
          </a:p>
        </p:txBody>
      </p:sp>
      <p:sp>
        <p:nvSpPr>
          <p:cNvPr id="379" name="Esempi di iperplasia-ipertrofia fisiologica"/>
          <p:cNvSpPr txBox="1">
            <a:spLocks noGrp="1"/>
          </p:cNvSpPr>
          <p:nvPr>
            <p:ph type="title" idx="4294967295"/>
          </p:nvPr>
        </p:nvSpPr>
        <p:spPr>
          <a:xfrm>
            <a:off x="-1" y="-171450"/>
            <a:ext cx="9144002" cy="936625"/>
          </a:xfrm>
          <a:prstGeom prst="rect">
            <a:avLst/>
          </a:prstGeom>
        </p:spPr>
        <p:txBody>
          <a:bodyPr>
            <a:normAutofit/>
          </a:bodyPr>
          <a:lstStyle>
            <a:lvl1pPr>
              <a:defRPr sz="3600">
                <a:solidFill>
                  <a:srgbClr val="FFFF00"/>
                </a:solidFill>
              </a:defRPr>
            </a:lvl1pPr>
          </a:lstStyle>
          <a:p>
            <a:r>
              <a:t>Esempi di iperplasia-ipertrofia fisiologica</a:t>
            </a:r>
          </a:p>
        </p:txBody>
      </p:sp>
      <p:sp>
        <p:nvSpPr>
          <p:cNvPr id="380" name="AUMENTO FATTORI DI CRESCITA: iperplasia  midollare per effetto dell’eritropoietina sui precursori eritroidi in condizioni di ipossia"/>
          <p:cNvSpPr txBox="1"/>
          <p:nvPr/>
        </p:nvSpPr>
        <p:spPr>
          <a:xfrm>
            <a:off x="153670" y="3741737"/>
            <a:ext cx="8909685" cy="1324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71462" indent="-271462" algn="just">
              <a:buSzPct val="100000"/>
              <a:buChar char="➢"/>
              <a:defRPr sz="3000">
                <a:solidFill>
                  <a:srgbClr val="FFFF00"/>
                </a:solidFill>
              </a:defRPr>
            </a:pPr>
            <a:r>
              <a:t> AUMENTO FATTORI DI CRESCITA: </a:t>
            </a:r>
            <a:r>
              <a:rPr sz="2800"/>
              <a:t>iperplasia  midollare</a:t>
            </a:r>
            <a:r>
              <a:rPr sz="2800">
                <a:solidFill>
                  <a:srgbClr val="FFFFFF"/>
                </a:solidFill>
              </a:rPr>
              <a:t> per effetto dell’</a:t>
            </a:r>
            <a:r>
              <a:rPr sz="2800"/>
              <a:t>eritropoietina</a:t>
            </a:r>
            <a:r>
              <a:rPr sz="2800">
                <a:solidFill>
                  <a:srgbClr val="FFFFFF"/>
                </a:solidFill>
              </a:rPr>
              <a:t> sui precursori eritroidi in condizioni di </a:t>
            </a:r>
            <a:r>
              <a:rPr sz="2800"/>
              <a:t>ipossia</a:t>
            </a:r>
          </a:p>
        </p:txBody>
      </p:sp>
      <p:sp>
        <p:nvSpPr>
          <p:cNvPr id="381" name="Le iperplasie/ipertrofie fisiologiche sono fenomeni reversibili sottoposti ad autocontrollo (negative feed-back)"/>
          <p:cNvSpPr txBox="1"/>
          <p:nvPr/>
        </p:nvSpPr>
        <p:spPr>
          <a:xfrm>
            <a:off x="117475" y="5373687"/>
            <a:ext cx="8918575" cy="868039"/>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600"/>
            </a:pPr>
            <a:r>
              <a:t>Le iperplasie/ipertrofie </a:t>
            </a:r>
            <a:r>
              <a:rPr b="1"/>
              <a:t>fisiologiche</a:t>
            </a:r>
            <a:r>
              <a:t> sono fenomeni </a:t>
            </a:r>
            <a:r>
              <a:rPr b="1"/>
              <a:t>reversibili</a:t>
            </a:r>
            <a:r>
              <a:t> sottoposti ad autocontrollo (negative feed-back) </a:t>
            </a:r>
          </a:p>
        </p:txBody>
      </p:sp>
    </p:spTree>
    <p:extLst>
      <p:ext uri="{BB962C8B-B14F-4D97-AF65-F5344CB8AC3E}">
        <p14:creationId xmlns:p14="http://schemas.microsoft.com/office/powerpoint/2010/main" val="39334377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p:tmAbs val="0"/>
                                  </p:iterate>
                                  <p:childTnLst>
                                    <p:set>
                                      <p:cBhvr>
                                        <p:cTn id="6" fill="hold"/>
                                        <p:tgtEl>
                                          <p:spTgt spid="380"/>
                                        </p:tgtEl>
                                        <p:attrNameLst>
                                          <p:attrName>style.visibility</p:attrName>
                                        </p:attrNameLst>
                                      </p:cBhvr>
                                      <p:to>
                                        <p:strVal val="visible"/>
                                      </p:to>
                                    </p:set>
                                    <p:animEffect transition="in" filter="wipe(left)">
                                      <p:cBhvr>
                                        <p:cTn id="7" dur="5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81"/>
                                        </p:tgtEl>
                                        <p:attrNameLst>
                                          <p:attrName>style.visibility</p:attrName>
                                        </p:attrNameLst>
                                      </p:cBhvr>
                                      <p:to>
                                        <p:strVal val="visible"/>
                                      </p:to>
                                    </p:set>
                                    <p:animEffect transition="in" filter="wipe(left)">
                                      <p:cBhvr>
                                        <p:cTn id="12"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0" animBg="1" advAuto="0"/>
      <p:bldP spid="381"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15" name="Iperplasia-ipertrofia COMPENSATORIA:…"/>
          <p:cNvSpPr txBox="1"/>
          <p:nvPr/>
        </p:nvSpPr>
        <p:spPr>
          <a:xfrm>
            <a:off x="300534" y="791881"/>
            <a:ext cx="8576313" cy="18466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457200" indent="-457200">
              <a:buSzPct val="100000"/>
              <a:buChar char="➢"/>
              <a:defRPr sz="3000"/>
            </a:pPr>
            <a:r>
              <a:rPr dirty="0" err="1">
                <a:solidFill>
                  <a:srgbClr val="FFFF00"/>
                </a:solidFill>
              </a:rPr>
              <a:t>Iperplasia-ipertrofia</a:t>
            </a:r>
            <a:r>
              <a:rPr dirty="0">
                <a:solidFill>
                  <a:srgbClr val="FFFF00"/>
                </a:solidFill>
              </a:rPr>
              <a:t> </a:t>
            </a:r>
            <a:r>
              <a:rPr b="1" dirty="0">
                <a:solidFill>
                  <a:srgbClr val="FFFF00"/>
                </a:solidFill>
              </a:rPr>
              <a:t>COMPENSATORIA</a:t>
            </a:r>
            <a:r>
              <a:rPr sz="2800" dirty="0">
                <a:solidFill>
                  <a:srgbClr val="FFFF00"/>
                </a:solidFill>
              </a:rPr>
              <a:t>:</a:t>
            </a:r>
          </a:p>
          <a:p>
            <a:pPr marL="457200" indent="-457200">
              <a:defRPr sz="1000"/>
            </a:pPr>
            <a:endParaRPr sz="2800" dirty="0">
              <a:solidFill>
                <a:srgbClr val="FFFF00"/>
              </a:solidFill>
            </a:endParaRPr>
          </a:p>
          <a:p>
            <a:pPr marL="457200" indent="-457200">
              <a:defRPr sz="2800"/>
            </a:pPr>
            <a:r>
              <a:rPr dirty="0" err="1">
                <a:solidFill>
                  <a:srgbClr val="FFFF00"/>
                </a:solidFill>
              </a:rPr>
              <a:t>aumento</a:t>
            </a:r>
            <a:r>
              <a:rPr dirty="0">
                <a:solidFill>
                  <a:srgbClr val="FFFF00"/>
                </a:solidFill>
              </a:rPr>
              <a:t> </a:t>
            </a:r>
            <a:r>
              <a:rPr dirty="0" err="1">
                <a:solidFill>
                  <a:srgbClr val="FFFF00"/>
                </a:solidFill>
              </a:rPr>
              <a:t>della</a:t>
            </a:r>
            <a:r>
              <a:rPr dirty="0">
                <a:solidFill>
                  <a:srgbClr val="FFFF00"/>
                </a:solidFill>
              </a:rPr>
              <a:t> </a:t>
            </a:r>
            <a:r>
              <a:rPr dirty="0" err="1">
                <a:solidFill>
                  <a:srgbClr val="FFFF00"/>
                </a:solidFill>
              </a:rPr>
              <a:t>massa</a:t>
            </a:r>
            <a:r>
              <a:rPr dirty="0">
                <a:solidFill>
                  <a:srgbClr val="FFFF00"/>
                </a:solidFill>
              </a:rPr>
              <a:t> </a:t>
            </a:r>
            <a:r>
              <a:rPr dirty="0" err="1">
                <a:solidFill>
                  <a:srgbClr val="FFFF00"/>
                </a:solidFill>
              </a:rPr>
              <a:t>tessutale</a:t>
            </a:r>
            <a:r>
              <a:rPr dirty="0">
                <a:solidFill>
                  <a:srgbClr val="FFFF00"/>
                </a:solidFill>
              </a:rPr>
              <a:t> in </a:t>
            </a:r>
            <a:r>
              <a:rPr dirty="0" err="1">
                <a:solidFill>
                  <a:srgbClr val="FFFF00"/>
                </a:solidFill>
              </a:rPr>
              <a:t>seguito</a:t>
            </a:r>
            <a:r>
              <a:rPr dirty="0">
                <a:solidFill>
                  <a:srgbClr val="FFFF00"/>
                </a:solidFill>
              </a:rPr>
              <a:t> a </a:t>
            </a:r>
            <a:r>
              <a:rPr dirty="0" err="1">
                <a:solidFill>
                  <a:srgbClr val="FFFF00"/>
                </a:solidFill>
              </a:rPr>
              <a:t>danno</a:t>
            </a:r>
            <a:r>
              <a:rPr dirty="0">
                <a:solidFill>
                  <a:srgbClr val="FFFF00"/>
                </a:solidFill>
              </a:rPr>
              <a:t> o </a:t>
            </a:r>
            <a:r>
              <a:rPr dirty="0" err="1">
                <a:solidFill>
                  <a:srgbClr val="FFFF00"/>
                </a:solidFill>
              </a:rPr>
              <a:t>resezione</a:t>
            </a:r>
            <a:r>
              <a:rPr dirty="0">
                <a:solidFill>
                  <a:srgbClr val="FFFF00"/>
                </a:solidFill>
              </a:rPr>
              <a:t> </a:t>
            </a:r>
            <a:r>
              <a:rPr dirty="0" err="1">
                <a:solidFill>
                  <a:srgbClr val="FFFF00"/>
                </a:solidFill>
              </a:rPr>
              <a:t>parziale</a:t>
            </a:r>
            <a:endParaRPr dirty="0">
              <a:solidFill>
                <a:srgbClr val="FFFF00"/>
              </a:solidFill>
            </a:endParaRPr>
          </a:p>
        </p:txBody>
      </p:sp>
    </p:spTree>
    <p:extLst>
      <p:ext uri="{BB962C8B-B14F-4D97-AF65-F5344CB8AC3E}">
        <p14:creationId xmlns:p14="http://schemas.microsoft.com/office/powerpoint/2010/main" val="26826513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5">
                                            <p:txEl>
                                              <p:pRg st="2" end="2"/>
                                            </p:txEl>
                                          </p:spTgt>
                                        </p:tgtEl>
                                        <p:attrNameLst>
                                          <p:attrName>style.visibility</p:attrName>
                                        </p:attrNameLst>
                                      </p:cBhvr>
                                      <p:to>
                                        <p:strVal val="visible"/>
                                      </p:to>
                                    </p:set>
                                    <p:animEffect transition="in" filter="dissolve">
                                      <p:cBhvr>
                                        <p:cTn id="7" dur="500"/>
                                        <p:tgtEl>
                                          <p:spTgt spid="4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S01871-003-f012a" descr="S01871-003-f012a"/>
          <p:cNvPicPr>
            <a:picLocks noChangeAspect="1"/>
          </p:cNvPicPr>
          <p:nvPr/>
        </p:nvPicPr>
        <p:blipFill>
          <a:blip r:embed="rId2"/>
          <a:stretch>
            <a:fillRect/>
          </a:stretch>
        </p:blipFill>
        <p:spPr>
          <a:xfrm>
            <a:off x="1800225" y="476250"/>
            <a:ext cx="4391025" cy="3259138"/>
          </a:xfrm>
          <a:prstGeom prst="rect">
            <a:avLst/>
          </a:prstGeom>
          <a:ln>
            <a:solidFill>
              <a:srgbClr val="000000"/>
            </a:solidFill>
          </a:ln>
        </p:spPr>
      </p:pic>
      <p:pic>
        <p:nvPicPr>
          <p:cNvPr id="408" name="S01871-003-f012b" descr="S01871-003-f012b"/>
          <p:cNvPicPr>
            <a:picLocks noChangeAspect="1"/>
          </p:cNvPicPr>
          <p:nvPr/>
        </p:nvPicPr>
        <p:blipFill>
          <a:blip r:embed="rId3"/>
          <a:stretch>
            <a:fillRect/>
          </a:stretch>
        </p:blipFill>
        <p:spPr>
          <a:xfrm>
            <a:off x="1798637" y="3573462"/>
            <a:ext cx="4392613" cy="3248026"/>
          </a:xfrm>
          <a:prstGeom prst="rect">
            <a:avLst/>
          </a:prstGeom>
          <a:ln>
            <a:solidFill>
              <a:srgbClr val="000000"/>
            </a:solidFill>
          </a:ln>
        </p:spPr>
      </p:pic>
      <p:sp>
        <p:nvSpPr>
          <p:cNvPr id="409" name="The liver of a donor before the operation. Outlined in white is the part of the large lobe, that will be used as a transplant."/>
          <p:cNvSpPr txBox="1"/>
          <p:nvPr/>
        </p:nvSpPr>
        <p:spPr>
          <a:xfrm>
            <a:off x="6309995" y="549275"/>
            <a:ext cx="2680336" cy="168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000"/>
              </a:spcBef>
            </a:pPr>
            <a:r>
              <a:t>The liver of a donor before the operation. Outlined in white is the part of the </a:t>
            </a:r>
            <a:r>
              <a:rPr>
                <a:solidFill>
                  <a:srgbClr val="FF0000"/>
                </a:solidFill>
              </a:rPr>
              <a:t>large</a:t>
            </a:r>
            <a:r>
              <a:t> </a:t>
            </a:r>
            <a:r>
              <a:rPr>
                <a:solidFill>
                  <a:srgbClr val="FF3300"/>
                </a:solidFill>
              </a:rPr>
              <a:t>lobe</a:t>
            </a:r>
            <a:r>
              <a:t>, that will be used as a </a:t>
            </a:r>
            <a:r>
              <a:rPr>
                <a:solidFill>
                  <a:srgbClr val="FF3300"/>
                </a:solidFill>
              </a:rPr>
              <a:t>transplant</a:t>
            </a:r>
            <a:r>
              <a:t>. </a:t>
            </a:r>
          </a:p>
        </p:txBody>
      </p:sp>
      <p:sp>
        <p:nvSpPr>
          <p:cNvPr id="410" name="A scan of the liver 1 week after partial hepatectomy. Note the enlargement of the lobe that has been left in the donor’s abdomen (white)"/>
          <p:cNvSpPr txBox="1"/>
          <p:nvPr/>
        </p:nvSpPr>
        <p:spPr>
          <a:xfrm>
            <a:off x="6309995" y="3621087"/>
            <a:ext cx="2824798" cy="168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000"/>
              </a:spcBef>
            </a:pPr>
            <a:r>
              <a:t>A scan of the liver </a:t>
            </a:r>
            <a:r>
              <a:rPr b="1" u="sng"/>
              <a:t>1 week after</a:t>
            </a:r>
            <a:r>
              <a:t> partial hepatectomy. Note the enlargement of the lobe that has been left in the donor’s abdomen (white)</a:t>
            </a:r>
          </a:p>
        </p:txBody>
      </p:sp>
      <p:sp>
        <p:nvSpPr>
          <p:cNvPr id="411" name="Rigeneration of human liver in living-donor epathic transplantation"/>
          <p:cNvSpPr txBox="1"/>
          <p:nvPr/>
        </p:nvSpPr>
        <p:spPr>
          <a:xfrm>
            <a:off x="693419" y="0"/>
            <a:ext cx="7936549"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a:solidFill>
                  <a:srgbClr val="FF3300"/>
                </a:solidFill>
              </a:defRPr>
            </a:lvl1pPr>
          </a:lstStyle>
          <a:p>
            <a:r>
              <a:t>Rigeneration of human liver in living-donor epathic transplantation</a:t>
            </a:r>
          </a:p>
        </p:txBody>
      </p:sp>
      <p:pic>
        <p:nvPicPr>
          <p:cNvPr id="412" name="image.png" descr="image.png"/>
          <p:cNvPicPr>
            <a:picLocks noChangeAspect="1"/>
          </p:cNvPicPr>
          <p:nvPr/>
        </p:nvPicPr>
        <p:blipFill>
          <a:blip r:embed="rId4"/>
          <a:stretch>
            <a:fillRect/>
          </a:stretch>
        </p:blipFill>
        <p:spPr>
          <a:xfrm>
            <a:off x="1152525" y="3527425"/>
            <a:ext cx="7956550" cy="3286125"/>
          </a:xfrm>
          <a:prstGeom prst="rect">
            <a:avLst/>
          </a:prstGeom>
          <a:ln w="12700">
            <a:miter lim="400000"/>
          </a:ln>
        </p:spPr>
      </p:pic>
      <p:sp>
        <p:nvSpPr>
          <p:cNvPr id="413" name="Computer-assisted axial thomography…"/>
          <p:cNvSpPr txBox="1"/>
          <p:nvPr/>
        </p:nvSpPr>
        <p:spPr>
          <a:xfrm>
            <a:off x="-62231" y="1628775"/>
            <a:ext cx="1888174" cy="770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a:pPr>
            <a:r>
              <a:t>Computer-assisted axial thomography</a:t>
            </a:r>
          </a:p>
          <a:p>
            <a:pPr algn="ctr">
              <a:defRPr sz="1600" b="1"/>
            </a:pPr>
            <a:r>
              <a:t>(TAC)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2" nodeType="clickEffect">
                                  <p:stCondLst>
                                    <p:cond delay="0"/>
                                  </p:stCondLst>
                                  <p:iterate>
                                    <p:tmAbs val="0"/>
                                  </p:iterate>
                                  <p:childTnLst>
                                    <p:anim calcmode="lin" valueType="num">
                                      <p:cBhvr>
                                        <p:cTn id="6" dur="500" fill="hold"/>
                                        <p:tgtEl>
                                          <p:spTgt spid="412"/>
                                        </p:tgtEl>
                                        <p:attrNameLst>
                                          <p:attrName>ppt_w</p:attrName>
                                        </p:attrNameLst>
                                      </p:cBhvr>
                                      <p:tavLst>
                                        <p:tav tm="0">
                                          <p:val>
                                            <p:strVal val="ppt_w"/>
                                          </p:val>
                                        </p:tav>
                                        <p:tav tm="100000">
                                          <p:val>
                                            <p:fltVal val="0"/>
                                          </p:val>
                                        </p:tav>
                                      </p:tavLst>
                                    </p:anim>
                                    <p:anim calcmode="lin" valueType="num">
                                      <p:cBhvr>
                                        <p:cTn id="7" dur="500" fill="hold"/>
                                        <p:tgtEl>
                                          <p:spTgt spid="412"/>
                                        </p:tgtEl>
                                        <p:attrNameLst>
                                          <p:attrName>ppt_h</p:attrName>
                                        </p:attrNameLst>
                                      </p:cBhvr>
                                      <p:tavLst>
                                        <p:tav tm="0">
                                          <p:val>
                                            <p:strVal val="ppt_h"/>
                                          </p:val>
                                        </p:tav>
                                        <p:tav tm="100000">
                                          <p:val>
                                            <p:fltVal val="0"/>
                                          </p:val>
                                        </p:tav>
                                      </p:tavLst>
                                    </p:anim>
                                    <p:set>
                                      <p:cBhvr>
                                        <p:cTn id="8" fill="hold">
                                          <p:stCondLst>
                                            <p:cond delay="499"/>
                                          </p:stCondLst>
                                        </p:cTn>
                                        <p:tgtEl>
                                          <p:spTgt spid="4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251" name="Patologia cellulare: introduzione"/>
          <p:cNvSpPr txBox="1">
            <a:spLocks noGrp="1"/>
          </p:cNvSpPr>
          <p:nvPr>
            <p:ph type="title" idx="4294967295"/>
          </p:nvPr>
        </p:nvSpPr>
        <p:spPr>
          <a:xfrm>
            <a:off x="457200" y="-100013"/>
            <a:ext cx="8229600" cy="646113"/>
          </a:xfrm>
          <a:prstGeom prst="rect">
            <a:avLst/>
          </a:prstGeom>
        </p:spPr>
        <p:txBody>
          <a:bodyPr>
            <a:normAutofit/>
          </a:bodyPr>
          <a:lstStyle>
            <a:lvl1pPr>
              <a:defRPr sz="3400">
                <a:solidFill>
                  <a:srgbClr val="FFFF00"/>
                </a:solidFill>
              </a:defRPr>
            </a:lvl1pPr>
          </a:lstStyle>
          <a:p>
            <a:r>
              <a:t>Patologia cellulare: introduzione</a:t>
            </a:r>
          </a:p>
        </p:txBody>
      </p:sp>
      <p:sp>
        <p:nvSpPr>
          <p:cNvPr id="252" name="Tutte le forme di danno a organi o tessuti iniziano con alterazioni molecolari a carico della cellula, spesso accompagnate da modificazioni morfologiche e/o strutturali"/>
          <p:cNvSpPr txBox="1"/>
          <p:nvPr/>
        </p:nvSpPr>
        <p:spPr>
          <a:xfrm>
            <a:off x="80644" y="404812"/>
            <a:ext cx="9017636" cy="165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lgn="just">
              <a:buSzPct val="100000"/>
              <a:buChar char="•"/>
              <a:defRPr sz="2600">
                <a:solidFill>
                  <a:srgbClr val="FFFFFF"/>
                </a:solidFill>
              </a:defRPr>
            </a:pPr>
            <a:r>
              <a:t>Tutte le forme di danno a organi o tessuti iniziano con </a:t>
            </a:r>
            <a:r>
              <a:rPr b="1" u="sng"/>
              <a:t>alterazioni</a:t>
            </a:r>
            <a:r>
              <a:t> molecolari </a:t>
            </a:r>
            <a:r>
              <a:rPr b="1" u="sng"/>
              <a:t>a carico della cellula</a:t>
            </a:r>
            <a:r>
              <a:rPr b="1"/>
              <a:t>, </a:t>
            </a:r>
            <a:r>
              <a:t>spesso accompagnate da modificazioni morfologiche e/o strutturali</a:t>
            </a:r>
          </a:p>
        </p:txBody>
      </p:sp>
      <p:pic>
        <p:nvPicPr>
          <p:cNvPr id="253" name="image.tif" descr="image.tif"/>
          <p:cNvPicPr>
            <a:picLocks noChangeAspect="1"/>
          </p:cNvPicPr>
          <p:nvPr/>
        </p:nvPicPr>
        <p:blipFill>
          <a:blip r:embed="rId2"/>
          <a:stretch>
            <a:fillRect/>
          </a:stretch>
        </p:blipFill>
        <p:spPr>
          <a:xfrm>
            <a:off x="527050" y="2600325"/>
            <a:ext cx="8293100" cy="4213225"/>
          </a:xfrm>
          <a:prstGeom prst="rect">
            <a:avLst/>
          </a:prstGeom>
          <a:ln w="12700">
            <a:miter lim="400000"/>
          </a:ln>
        </p:spPr>
      </p:pic>
      <p:grpSp>
        <p:nvGrpSpPr>
          <p:cNvPr id="256" name="Raggruppa"/>
          <p:cNvGrpSpPr/>
          <p:nvPr/>
        </p:nvGrpSpPr>
        <p:grpSpPr>
          <a:xfrm>
            <a:off x="3563937" y="2203450"/>
            <a:ext cx="2118577" cy="504825"/>
            <a:chOff x="0" y="0"/>
            <a:chExt cx="2118576" cy="504825"/>
          </a:xfrm>
        </p:grpSpPr>
        <p:sp>
          <p:nvSpPr>
            <p:cNvPr id="254" name="Forma"/>
            <p:cNvSpPr/>
            <p:nvPr/>
          </p:nvSpPr>
          <p:spPr>
            <a:xfrm>
              <a:off x="0" y="0"/>
              <a:ext cx="2118577" cy="5048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3353" y="0"/>
                    <a:pt x="7490" y="0"/>
                  </a:cubicBezTo>
                  <a:lnTo>
                    <a:pt x="12189" y="0"/>
                  </a:lnTo>
                  <a:cubicBezTo>
                    <a:pt x="15363" y="0"/>
                    <a:pt x="18192" y="5770"/>
                    <a:pt x="19250" y="14400"/>
                  </a:cubicBezTo>
                  <a:lnTo>
                    <a:pt x="21600" y="14400"/>
                  </a:lnTo>
                  <a:lnTo>
                    <a:pt x="17329" y="21600"/>
                  </a:lnTo>
                  <a:lnTo>
                    <a:pt x="12201" y="14400"/>
                  </a:lnTo>
                  <a:lnTo>
                    <a:pt x="14551" y="14400"/>
                  </a:lnTo>
                  <a:cubicBezTo>
                    <a:pt x="13779" y="8101"/>
                    <a:pt x="12039" y="3187"/>
                    <a:pt x="9839" y="1091"/>
                  </a:cubicBezTo>
                  <a:lnTo>
                    <a:pt x="9839" y="1091"/>
                  </a:lnTo>
                  <a:cubicBezTo>
                    <a:pt x="6771" y="4014"/>
                    <a:pt x="4699" y="12282"/>
                    <a:pt x="4699" y="21600"/>
                  </a:cubicBezTo>
                  <a:close/>
                </a:path>
              </a:pathLst>
            </a:custGeom>
            <a:solidFill>
              <a:srgbClr val="FFFF00"/>
            </a:solidFill>
            <a:ln w="12700" cap="flat">
              <a:noFill/>
              <a:miter lim="400000"/>
            </a:ln>
            <a:effectLst/>
          </p:spPr>
          <p:txBody>
            <a:bodyPr wrap="square" lIns="45719" tIns="45719" rIns="45719" bIns="45719" numCol="1" anchor="ctr">
              <a:noAutofit/>
            </a:bodyPr>
            <a:lstStyle/>
            <a:p>
              <a:endParaRPr/>
            </a:p>
          </p:txBody>
        </p:sp>
        <p:sp>
          <p:nvSpPr>
            <p:cNvPr id="255" name="Forma"/>
            <p:cNvSpPr/>
            <p:nvPr/>
          </p:nvSpPr>
          <p:spPr>
            <a:xfrm>
              <a:off x="0" y="0"/>
              <a:ext cx="965068" cy="5048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7361" y="0"/>
                    <a:pt x="16442" y="0"/>
                  </a:cubicBezTo>
                  <a:cubicBezTo>
                    <a:pt x="18194" y="0"/>
                    <a:pt x="19936" y="368"/>
                    <a:pt x="21600" y="1091"/>
                  </a:cubicBezTo>
                  <a:lnTo>
                    <a:pt x="21600" y="1091"/>
                  </a:lnTo>
                  <a:cubicBezTo>
                    <a:pt x="14865" y="4014"/>
                    <a:pt x="10316" y="12282"/>
                    <a:pt x="10316" y="21600"/>
                  </a:cubicBezTo>
                  <a:close/>
                </a:path>
              </a:pathLst>
            </a:custGeom>
            <a:solidFill>
              <a:srgbClr val="CCCC00"/>
            </a:solidFill>
            <a:ln w="12700" cap="flat">
              <a:noFill/>
              <a:miter lim="400000"/>
            </a:ln>
            <a:effectLst/>
          </p:spPr>
          <p:txBody>
            <a:bodyPr wrap="square" lIns="45719" tIns="45719" rIns="45719" bIns="45719" numCol="1" anchor="ctr">
              <a:noAutofit/>
            </a:bodyPr>
            <a:lstStyle/>
            <a:p>
              <a:endParaRPr/>
            </a:p>
          </p:txBody>
        </p:sp>
      </p:grpSp>
      <p:sp>
        <p:nvSpPr>
          <p:cNvPr id="257" name="Normal cell"/>
          <p:cNvSpPr txBox="1"/>
          <p:nvPr/>
        </p:nvSpPr>
        <p:spPr>
          <a:xfrm>
            <a:off x="1692275" y="2133600"/>
            <a:ext cx="1501413" cy="412500"/>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lvl1pPr>
          </a:lstStyle>
          <a:p>
            <a:r>
              <a:t>Normal cell</a:t>
            </a:r>
          </a:p>
        </p:txBody>
      </p:sp>
      <p:sp>
        <p:nvSpPr>
          <p:cNvPr id="258" name="Damaged cell"/>
          <p:cNvSpPr txBox="1"/>
          <p:nvPr/>
        </p:nvSpPr>
        <p:spPr>
          <a:xfrm>
            <a:off x="5724525" y="2133600"/>
            <a:ext cx="1812464" cy="412500"/>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lvl1pPr>
          </a:lstStyle>
          <a:p>
            <a:r>
              <a:t>Damaged cell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53"/>
                                        </p:tgtEl>
                                        <p:attrNameLst>
                                          <p:attrName>style.visibility</p:attrName>
                                        </p:attrNameLst>
                                      </p:cBhvr>
                                      <p:to>
                                        <p:strVal val="visible"/>
                                      </p:to>
                                    </p:set>
                                    <p:anim calcmode="lin" valueType="num">
                                      <p:cBhvr>
                                        <p:cTn id="7" dur="500" fill="hold"/>
                                        <p:tgtEl>
                                          <p:spTgt spid="253"/>
                                        </p:tgtEl>
                                        <p:attrNameLst>
                                          <p:attrName>ppt_w</p:attrName>
                                        </p:attrNameLst>
                                      </p:cBhvr>
                                      <p:tavLst>
                                        <p:tav tm="0">
                                          <p:val>
                                            <p:fltVal val="0"/>
                                          </p:val>
                                        </p:tav>
                                        <p:tav tm="100000">
                                          <p:val>
                                            <p:strVal val="#ppt_w"/>
                                          </p:val>
                                        </p:tav>
                                      </p:tavLst>
                                    </p:anim>
                                    <p:anim calcmode="lin" valueType="num">
                                      <p:cBhvr>
                                        <p:cTn id="8" dur="500" fill="hold"/>
                                        <p:tgtEl>
                                          <p:spTgt spid="2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2" nodeType="afterEffect">
                                  <p:stCondLst>
                                    <p:cond delay="0"/>
                                  </p:stCondLst>
                                  <p:iterate>
                                    <p:tmAbs val="0"/>
                                  </p:iterate>
                                  <p:childTnLst>
                                    <p:set>
                                      <p:cBhvr>
                                        <p:cTn id="11" fill="hold"/>
                                        <p:tgtEl>
                                          <p:spTgt spid="258"/>
                                        </p:tgtEl>
                                        <p:attrNameLst>
                                          <p:attrName>style.visibility</p:attrName>
                                        </p:attrNameLst>
                                      </p:cBhvr>
                                      <p:to>
                                        <p:strVal val="visible"/>
                                      </p:to>
                                    </p:set>
                                    <p:animEffect transition="in" filter="wipe(left)">
                                      <p:cBhvr>
                                        <p:cTn id="12" dur="500"/>
                                        <p:tgtEl>
                                          <p:spTgt spid="258"/>
                                        </p:tgtEl>
                                      </p:cBhvr>
                                    </p:animEffect>
                                  </p:childTnLst>
                                </p:cTn>
                              </p:par>
                            </p:childTnLst>
                          </p:cTn>
                        </p:par>
                        <p:par>
                          <p:cTn id="13" fill="hold">
                            <p:stCondLst>
                              <p:cond delay="1000"/>
                            </p:stCondLst>
                            <p:childTnLst>
                              <p:par>
                                <p:cTn id="14" presetID="22" presetClass="entr" presetSubtype="8" fill="hold" grpId="3" nodeType="afterEffect">
                                  <p:stCondLst>
                                    <p:cond delay="0"/>
                                  </p:stCondLst>
                                  <p:iterate>
                                    <p:tmAbs val="0"/>
                                  </p:iterate>
                                  <p:childTnLst>
                                    <p:set>
                                      <p:cBhvr>
                                        <p:cTn id="15" fill="hold"/>
                                        <p:tgtEl>
                                          <p:spTgt spid="257"/>
                                        </p:tgtEl>
                                        <p:attrNameLst>
                                          <p:attrName>style.visibility</p:attrName>
                                        </p:attrNameLst>
                                      </p:cBhvr>
                                      <p:to>
                                        <p:strVal val="visible"/>
                                      </p:to>
                                    </p:set>
                                    <p:animEffect transition="in" filter="wipe(left)">
                                      <p:cBhvr>
                                        <p:cTn id="16" dur="500"/>
                                        <p:tgtEl>
                                          <p:spTgt spid="25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4" nodeType="clickEffect">
                                  <p:stCondLst>
                                    <p:cond delay="0"/>
                                  </p:stCondLst>
                                  <p:iterate>
                                    <p:tmAbs val="0"/>
                                  </p:iterate>
                                  <p:childTnLst>
                                    <p:set>
                                      <p:cBhvr>
                                        <p:cTn id="20" fill="hold"/>
                                        <p:tgtEl>
                                          <p:spTgt spid="256"/>
                                        </p:tgtEl>
                                        <p:attrNameLst>
                                          <p:attrName>style.visibility</p:attrName>
                                        </p:attrNameLst>
                                      </p:cBhvr>
                                      <p:to>
                                        <p:strVal val="visible"/>
                                      </p:to>
                                    </p:set>
                                    <p:animEffect transition="in" filter="strips(downRight)">
                                      <p:cBhvr>
                                        <p:cTn id="21" dur="1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animBg="1" advAuto="0"/>
      <p:bldP spid="256" grpId="4" animBg="1" advAuto="0"/>
      <p:bldP spid="257" grpId="3" animBg="1" advAuto="0"/>
      <p:bldP spid="258"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15" name="Iperplasia-ipertrofia COMPENSATORIA:…"/>
          <p:cNvSpPr txBox="1"/>
          <p:nvPr/>
        </p:nvSpPr>
        <p:spPr>
          <a:xfrm>
            <a:off x="300534" y="791881"/>
            <a:ext cx="8576313" cy="18466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457200" indent="-457200">
              <a:buSzPct val="100000"/>
              <a:buChar char="➢"/>
              <a:defRPr sz="3000"/>
            </a:pPr>
            <a:r>
              <a:rPr dirty="0" err="1">
                <a:solidFill>
                  <a:srgbClr val="FFFF00"/>
                </a:solidFill>
              </a:rPr>
              <a:t>Iperplasia-ipertrofia</a:t>
            </a:r>
            <a:r>
              <a:rPr dirty="0">
                <a:solidFill>
                  <a:srgbClr val="FFFF00"/>
                </a:solidFill>
              </a:rPr>
              <a:t> </a:t>
            </a:r>
            <a:r>
              <a:rPr b="1" dirty="0">
                <a:solidFill>
                  <a:srgbClr val="FFFF00"/>
                </a:solidFill>
              </a:rPr>
              <a:t>COMPENSATORIA</a:t>
            </a:r>
            <a:r>
              <a:rPr sz="2800" dirty="0">
                <a:solidFill>
                  <a:srgbClr val="FFFF00"/>
                </a:solidFill>
              </a:rPr>
              <a:t>:</a:t>
            </a:r>
          </a:p>
          <a:p>
            <a:pPr marL="457200" indent="-457200">
              <a:defRPr sz="1000"/>
            </a:pPr>
            <a:endParaRPr sz="2800" dirty="0">
              <a:solidFill>
                <a:srgbClr val="FFFF00"/>
              </a:solidFill>
            </a:endParaRPr>
          </a:p>
          <a:p>
            <a:pPr marL="457200" indent="-457200">
              <a:defRPr sz="2800"/>
            </a:pPr>
            <a:r>
              <a:rPr dirty="0" err="1">
                <a:solidFill>
                  <a:srgbClr val="FFFF00"/>
                </a:solidFill>
              </a:rPr>
              <a:t>aumento</a:t>
            </a:r>
            <a:r>
              <a:rPr dirty="0">
                <a:solidFill>
                  <a:srgbClr val="FFFF00"/>
                </a:solidFill>
              </a:rPr>
              <a:t> </a:t>
            </a:r>
            <a:r>
              <a:rPr dirty="0" err="1">
                <a:solidFill>
                  <a:srgbClr val="FFFF00"/>
                </a:solidFill>
              </a:rPr>
              <a:t>della</a:t>
            </a:r>
            <a:r>
              <a:rPr dirty="0">
                <a:solidFill>
                  <a:srgbClr val="FFFF00"/>
                </a:solidFill>
              </a:rPr>
              <a:t> </a:t>
            </a:r>
            <a:r>
              <a:rPr dirty="0" err="1">
                <a:solidFill>
                  <a:srgbClr val="FFFF00"/>
                </a:solidFill>
              </a:rPr>
              <a:t>massa</a:t>
            </a:r>
            <a:r>
              <a:rPr dirty="0">
                <a:solidFill>
                  <a:srgbClr val="FFFF00"/>
                </a:solidFill>
              </a:rPr>
              <a:t> </a:t>
            </a:r>
            <a:r>
              <a:rPr dirty="0" err="1">
                <a:solidFill>
                  <a:srgbClr val="FFFF00"/>
                </a:solidFill>
              </a:rPr>
              <a:t>tessutale</a:t>
            </a:r>
            <a:r>
              <a:rPr dirty="0">
                <a:solidFill>
                  <a:srgbClr val="FFFF00"/>
                </a:solidFill>
              </a:rPr>
              <a:t> in </a:t>
            </a:r>
            <a:r>
              <a:rPr dirty="0" err="1">
                <a:solidFill>
                  <a:srgbClr val="FFFF00"/>
                </a:solidFill>
              </a:rPr>
              <a:t>seguito</a:t>
            </a:r>
            <a:r>
              <a:rPr dirty="0">
                <a:solidFill>
                  <a:srgbClr val="FFFF00"/>
                </a:solidFill>
              </a:rPr>
              <a:t> a </a:t>
            </a:r>
            <a:r>
              <a:rPr dirty="0" err="1">
                <a:solidFill>
                  <a:srgbClr val="FFFF00"/>
                </a:solidFill>
              </a:rPr>
              <a:t>danno</a:t>
            </a:r>
            <a:r>
              <a:rPr dirty="0">
                <a:solidFill>
                  <a:srgbClr val="FFFF00"/>
                </a:solidFill>
              </a:rPr>
              <a:t> o </a:t>
            </a:r>
            <a:r>
              <a:rPr dirty="0" err="1">
                <a:solidFill>
                  <a:srgbClr val="FFFF00"/>
                </a:solidFill>
              </a:rPr>
              <a:t>resezione</a:t>
            </a:r>
            <a:r>
              <a:rPr dirty="0">
                <a:solidFill>
                  <a:srgbClr val="FFFF00"/>
                </a:solidFill>
              </a:rPr>
              <a:t> </a:t>
            </a:r>
            <a:r>
              <a:rPr dirty="0" err="1">
                <a:solidFill>
                  <a:srgbClr val="FFFF00"/>
                </a:solidFill>
              </a:rPr>
              <a:t>parziale</a:t>
            </a:r>
            <a:endParaRPr dirty="0">
              <a:solidFill>
                <a:srgbClr val="FFFF00"/>
              </a:solidFill>
            </a:endParaRPr>
          </a:p>
        </p:txBody>
      </p:sp>
      <p:pic>
        <p:nvPicPr>
          <p:cNvPr id="417" name="image.png" descr="image.png"/>
          <p:cNvPicPr>
            <a:picLocks noChangeAspect="1"/>
          </p:cNvPicPr>
          <p:nvPr/>
        </p:nvPicPr>
        <p:blipFill>
          <a:blip r:embed="rId2"/>
          <a:stretch>
            <a:fillRect/>
          </a:stretch>
        </p:blipFill>
        <p:spPr>
          <a:xfrm>
            <a:off x="30533" y="3354074"/>
            <a:ext cx="9116317" cy="2075275"/>
          </a:xfrm>
          <a:prstGeom prst="rect">
            <a:avLst/>
          </a:prstGeom>
          <a:ln w="12700" cap="flat">
            <a:noFill/>
            <a:miter lim="400000"/>
          </a:ln>
          <a:effectLst/>
        </p:spPr>
      </p:pic>
    </p:spTree>
    <p:extLst>
      <p:ext uri="{BB962C8B-B14F-4D97-AF65-F5344CB8AC3E}">
        <p14:creationId xmlns:p14="http://schemas.microsoft.com/office/powerpoint/2010/main" val="16845697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dissolve">
                                      <p:cBhvr>
                                        <p:cTn id="7" dur="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420" name="Iperplasia endometriale          - terapia estrogenica sostitutiva in menopausa          - neoplasie ovariche secernenti estrogeni"/>
          <p:cNvSpPr txBox="1">
            <a:spLocks noGrp="1"/>
          </p:cNvSpPr>
          <p:nvPr>
            <p:ph type="title" idx="4294967295"/>
          </p:nvPr>
        </p:nvSpPr>
        <p:spPr>
          <a:xfrm>
            <a:off x="34925" y="620712"/>
            <a:ext cx="8507413" cy="1728788"/>
          </a:xfrm>
          <a:prstGeom prst="rect">
            <a:avLst/>
          </a:prstGeom>
        </p:spPr>
        <p:txBody>
          <a:bodyPr>
            <a:normAutofit/>
          </a:bodyPr>
          <a:lstStyle/>
          <a:p>
            <a:pPr algn="l">
              <a:spcBef>
                <a:spcPts val="2000"/>
              </a:spcBef>
              <a:defRPr sz="2800" u="sng">
                <a:solidFill>
                  <a:srgbClr val="FFFFFF"/>
                </a:solidFill>
              </a:defRPr>
            </a:pPr>
            <a:r>
              <a:t>Iperplasia endometriale</a:t>
            </a:r>
            <a:br/>
            <a:r>
              <a:rPr sz="1000" u="none"/>
              <a:t> </a:t>
            </a:r>
            <a:r>
              <a:rPr sz="3400" u="none"/>
              <a:t>  </a:t>
            </a:r>
            <a:r>
              <a:rPr sz="1000" u="none"/>
              <a:t> </a:t>
            </a:r>
            <a:r>
              <a:rPr sz="3400" u="none"/>
              <a:t> </a:t>
            </a:r>
            <a:r>
              <a:rPr sz="2400" u="none"/>
              <a:t>    - terapia </a:t>
            </a:r>
            <a:r>
              <a:rPr sz="2400"/>
              <a:t>estrogenica</a:t>
            </a:r>
            <a:r>
              <a:rPr sz="2400" u="none"/>
              <a:t> sostitutiva in menopausa</a:t>
            </a:r>
            <a:br>
              <a:rPr sz="2400" u="none"/>
            </a:br>
            <a:r>
              <a:rPr sz="2400" u="none"/>
              <a:t>         - neoplasie ovariche secernenti </a:t>
            </a:r>
            <a:r>
              <a:rPr sz="2400"/>
              <a:t>estrogeni</a:t>
            </a:r>
          </a:p>
        </p:txBody>
      </p:sp>
      <p:sp>
        <p:nvSpPr>
          <p:cNvPr id="421" name="Esempi di iperplasie/ipertrofie patologiche"/>
          <p:cNvSpPr txBox="1"/>
          <p:nvPr/>
        </p:nvSpPr>
        <p:spPr>
          <a:xfrm>
            <a:off x="-135255" y="-26988"/>
            <a:ext cx="9377998"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FFFF00"/>
                </a:solidFill>
              </a:defRPr>
            </a:pPr>
            <a:r>
              <a:t>Esempi di iperplasie/ipertrofie </a:t>
            </a:r>
            <a:r>
              <a:rPr b="1"/>
              <a:t>patologiche</a:t>
            </a:r>
          </a:p>
        </p:txBody>
      </p:sp>
      <p:sp>
        <p:nvSpPr>
          <p:cNvPr id="422" name="Iperplasia epidermica nella psoriasi…"/>
          <p:cNvSpPr txBox="1"/>
          <p:nvPr/>
        </p:nvSpPr>
        <p:spPr>
          <a:xfrm>
            <a:off x="80644" y="2420937"/>
            <a:ext cx="8944611" cy="1694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800" u="sng">
                <a:solidFill>
                  <a:srgbClr val="FFFFFF"/>
                </a:solidFill>
              </a:defRPr>
            </a:pPr>
            <a:r>
              <a:rPr dirty="0" err="1"/>
              <a:t>Iperplasia</a:t>
            </a:r>
            <a:r>
              <a:rPr dirty="0"/>
              <a:t> </a:t>
            </a:r>
            <a:r>
              <a:rPr dirty="0" err="1"/>
              <a:t>epidermica</a:t>
            </a:r>
            <a:r>
              <a:rPr dirty="0"/>
              <a:t> </a:t>
            </a:r>
            <a:r>
              <a:rPr dirty="0" err="1"/>
              <a:t>nella</a:t>
            </a:r>
            <a:r>
              <a:rPr dirty="0"/>
              <a:t> </a:t>
            </a:r>
            <a:r>
              <a:rPr dirty="0" err="1">
                <a:solidFill>
                  <a:srgbClr val="FFFF00"/>
                </a:solidFill>
              </a:rPr>
              <a:t>psoriasi</a:t>
            </a:r>
            <a:endParaRPr dirty="0">
              <a:solidFill>
                <a:srgbClr val="FFFF00"/>
              </a:solidFill>
            </a:endParaRPr>
          </a:p>
          <a:p>
            <a:pPr algn="just">
              <a:defRPr sz="1000">
                <a:solidFill>
                  <a:srgbClr val="FFFFFF"/>
                </a:solidFill>
              </a:defRPr>
            </a:pPr>
            <a:endParaRPr dirty="0">
              <a:solidFill>
                <a:srgbClr val="FFFF00"/>
              </a:solidFill>
            </a:endParaRPr>
          </a:p>
          <a:p>
            <a:pPr algn="just">
              <a:defRPr sz="2400">
                <a:solidFill>
                  <a:srgbClr val="FFFFFF"/>
                </a:solidFill>
              </a:defRPr>
            </a:pPr>
            <a:r>
              <a:rPr dirty="0"/>
              <a:t>       	- </a:t>
            </a:r>
            <a:r>
              <a:rPr dirty="0" err="1">
                <a:solidFill>
                  <a:srgbClr val="FFFF00"/>
                </a:solidFill>
              </a:rPr>
              <a:t>malattia</a:t>
            </a:r>
            <a:r>
              <a:rPr dirty="0">
                <a:solidFill>
                  <a:srgbClr val="FFFF00"/>
                </a:solidFill>
              </a:rPr>
              <a:t> </a:t>
            </a:r>
            <a:r>
              <a:rPr dirty="0" err="1">
                <a:solidFill>
                  <a:srgbClr val="FFFF00"/>
                </a:solidFill>
              </a:rPr>
              <a:t>infiammatoria</a:t>
            </a:r>
            <a:r>
              <a:rPr dirty="0">
                <a:solidFill>
                  <a:srgbClr val="FFFF00"/>
                </a:solidFill>
              </a:rPr>
              <a:t> </a:t>
            </a:r>
            <a:r>
              <a:rPr dirty="0" err="1">
                <a:solidFill>
                  <a:srgbClr val="FFFF00"/>
                </a:solidFill>
              </a:rPr>
              <a:t>cronica</a:t>
            </a:r>
            <a:r>
              <a:rPr dirty="0"/>
              <a:t> </a:t>
            </a:r>
            <a:r>
              <a:rPr dirty="0" err="1"/>
              <a:t>della</a:t>
            </a:r>
            <a:r>
              <a:rPr dirty="0"/>
              <a:t> cute; </a:t>
            </a:r>
            <a:r>
              <a:rPr dirty="0" err="1"/>
              <a:t>proliferazione</a:t>
            </a:r>
            <a:r>
              <a:rPr dirty="0"/>
              <a:t> </a:t>
            </a:r>
            <a:r>
              <a:rPr dirty="0" err="1"/>
              <a:t>accelerata</a:t>
            </a:r>
            <a:r>
              <a:rPr dirty="0"/>
              <a:t> </a:t>
            </a:r>
            <a:r>
              <a:rPr dirty="0" err="1"/>
              <a:t>dei</a:t>
            </a:r>
            <a:r>
              <a:rPr dirty="0"/>
              <a:t> </a:t>
            </a:r>
            <a:r>
              <a:rPr dirty="0" err="1"/>
              <a:t>cheratinociti</a:t>
            </a:r>
            <a:r>
              <a:rPr dirty="0"/>
              <a:t> (</a:t>
            </a:r>
            <a:r>
              <a:rPr dirty="0" err="1"/>
              <a:t>ritmo</a:t>
            </a:r>
            <a:r>
              <a:rPr dirty="0"/>
              <a:t> </a:t>
            </a:r>
            <a:r>
              <a:rPr dirty="0" err="1"/>
              <a:t>mitotico</a:t>
            </a:r>
            <a:r>
              <a:rPr dirty="0"/>
              <a:t> 8 x </a:t>
            </a:r>
            <a:r>
              <a:rPr dirty="0" err="1"/>
              <a:t>superiore</a:t>
            </a:r>
            <a:r>
              <a:rPr dirty="0"/>
              <a:t> a </a:t>
            </a:r>
            <a:r>
              <a:rPr dirty="0" err="1"/>
              <a:t>quello</a:t>
            </a:r>
            <a:r>
              <a:rPr dirty="0"/>
              <a:t> </a:t>
            </a:r>
            <a:r>
              <a:rPr dirty="0" err="1"/>
              <a:t>normale</a:t>
            </a:r>
            <a:r>
              <a:rPr dirty="0"/>
              <a:t> </a:t>
            </a:r>
            <a:r>
              <a:rPr dirty="0" err="1"/>
              <a:t>stimolato</a:t>
            </a:r>
            <a:r>
              <a:rPr dirty="0"/>
              <a:t> da </a:t>
            </a:r>
            <a:r>
              <a:rPr dirty="0" err="1"/>
              <a:t>varie</a:t>
            </a:r>
            <a:r>
              <a:rPr dirty="0"/>
              <a:t> </a:t>
            </a:r>
            <a:r>
              <a:rPr dirty="0" err="1"/>
              <a:t>citochine</a:t>
            </a:r>
            <a:r>
              <a:rPr dirty="0"/>
              <a:t> </a:t>
            </a:r>
            <a:r>
              <a:rPr dirty="0" err="1"/>
              <a:t>infiammatorie</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20"/>
                                        </p:tgtEl>
                                        <p:attrNameLst>
                                          <p:attrName>style.visibility</p:attrName>
                                        </p:attrNameLst>
                                      </p:cBhvr>
                                      <p:to>
                                        <p:strVal val="visible"/>
                                      </p:to>
                                    </p:set>
                                    <p:anim calcmode="lin" valueType="num">
                                      <p:cBhvr>
                                        <p:cTn id="7" dur="500" fill="hold"/>
                                        <p:tgtEl>
                                          <p:spTgt spid="420"/>
                                        </p:tgtEl>
                                        <p:attrNameLst>
                                          <p:attrName>ppt_x</p:attrName>
                                        </p:attrNameLst>
                                      </p:cBhvr>
                                      <p:tavLst>
                                        <p:tav tm="0">
                                          <p:val>
                                            <p:strVal val="0-#ppt_w/2"/>
                                          </p:val>
                                        </p:tav>
                                        <p:tav tm="100000">
                                          <p:val>
                                            <p:strVal val="#ppt_x"/>
                                          </p:val>
                                        </p:tav>
                                      </p:tavLst>
                                    </p:anim>
                                    <p:anim calcmode="lin" valueType="num">
                                      <p:cBhvr>
                                        <p:cTn id="8" dur="500" fill="hold"/>
                                        <p:tgtEl>
                                          <p:spTgt spid="4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422"/>
                                        </p:tgtEl>
                                        <p:attrNameLst>
                                          <p:attrName>style.visibility</p:attrName>
                                        </p:attrNameLst>
                                      </p:cBhvr>
                                      <p:to>
                                        <p:strVal val="visible"/>
                                      </p:to>
                                    </p:set>
                                    <p:anim calcmode="lin" valueType="num">
                                      <p:cBhvr>
                                        <p:cTn id="13" dur="500" fill="hold"/>
                                        <p:tgtEl>
                                          <p:spTgt spid="422"/>
                                        </p:tgtEl>
                                        <p:attrNameLst>
                                          <p:attrName>ppt_x</p:attrName>
                                        </p:attrNameLst>
                                      </p:cBhvr>
                                      <p:tavLst>
                                        <p:tav tm="0">
                                          <p:val>
                                            <p:strVal val="1+#ppt_w/2"/>
                                          </p:val>
                                        </p:tav>
                                        <p:tav tm="100000">
                                          <p:val>
                                            <p:strVal val="#ppt_x"/>
                                          </p:val>
                                        </p:tav>
                                      </p:tavLst>
                                    </p:anim>
                                    <p:anim calcmode="lin" valueType="num">
                                      <p:cBhvr>
                                        <p:cTn id="14" dur="500" fill="hold"/>
                                        <p:tgtEl>
                                          <p:spTgt spid="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1" animBg="1" advAuto="0"/>
      <p:bldP spid="422"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24D844F-33C5-6AAC-576D-600A40837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372"/>
            <a:ext cx="5958363" cy="3346981"/>
          </a:xfrm>
          <a:prstGeom prst="rect">
            <a:avLst/>
          </a:prstGeom>
        </p:spPr>
      </p:pic>
      <p:sp>
        <p:nvSpPr>
          <p:cNvPr id="4" name="Iperplasia epidermica nella psoriasi…">
            <a:extLst>
              <a:ext uri="{FF2B5EF4-FFF2-40B4-BE49-F238E27FC236}">
                <a16:creationId xmlns:a16="http://schemas.microsoft.com/office/drawing/2014/main" id="{86B20FAE-1EF8-8213-A4C8-126B688AB350}"/>
              </a:ext>
            </a:extLst>
          </p:cNvPr>
          <p:cNvSpPr txBox="1"/>
          <p:nvPr/>
        </p:nvSpPr>
        <p:spPr>
          <a:xfrm>
            <a:off x="199389" y="108041"/>
            <a:ext cx="894461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u="sng">
                <a:solidFill>
                  <a:srgbClr val="FFFFFF"/>
                </a:solidFill>
              </a:defRPr>
            </a:pPr>
            <a:r>
              <a:rPr sz="3600" dirty="0" err="1">
                <a:solidFill>
                  <a:schemeClr val="tx1"/>
                </a:solidFill>
              </a:rPr>
              <a:t>Iperplasia</a:t>
            </a:r>
            <a:r>
              <a:rPr sz="3600" dirty="0">
                <a:solidFill>
                  <a:schemeClr val="tx1"/>
                </a:solidFill>
              </a:rPr>
              <a:t> </a:t>
            </a:r>
            <a:r>
              <a:rPr sz="3600" dirty="0" err="1">
                <a:solidFill>
                  <a:schemeClr val="tx1"/>
                </a:solidFill>
              </a:rPr>
              <a:t>epidermica</a:t>
            </a:r>
            <a:r>
              <a:rPr sz="3600" dirty="0">
                <a:solidFill>
                  <a:schemeClr val="tx1"/>
                </a:solidFill>
              </a:rPr>
              <a:t> </a:t>
            </a:r>
            <a:r>
              <a:rPr sz="3600" dirty="0" err="1">
                <a:solidFill>
                  <a:schemeClr val="tx1"/>
                </a:solidFill>
              </a:rPr>
              <a:t>nella</a:t>
            </a:r>
            <a:r>
              <a:rPr sz="3600" dirty="0">
                <a:solidFill>
                  <a:schemeClr val="tx1"/>
                </a:solidFill>
              </a:rPr>
              <a:t> </a:t>
            </a:r>
            <a:r>
              <a:rPr sz="3600" dirty="0" err="1">
                <a:solidFill>
                  <a:schemeClr val="tx1"/>
                </a:solidFill>
              </a:rPr>
              <a:t>psoriasi</a:t>
            </a:r>
            <a:endParaRPr sz="3600" dirty="0">
              <a:solidFill>
                <a:schemeClr val="tx1"/>
              </a:solidFill>
            </a:endParaRPr>
          </a:p>
        </p:txBody>
      </p:sp>
      <p:pic>
        <p:nvPicPr>
          <p:cNvPr id="6" name="Immagine 5">
            <a:extLst>
              <a:ext uri="{FF2B5EF4-FFF2-40B4-BE49-F238E27FC236}">
                <a16:creationId xmlns:a16="http://schemas.microsoft.com/office/drawing/2014/main" id="{F077F50A-BF57-8175-F000-49FC5B309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636" y="3564225"/>
            <a:ext cx="5958363" cy="3346982"/>
          </a:xfrm>
          <a:prstGeom prst="rect">
            <a:avLst/>
          </a:prstGeom>
        </p:spPr>
      </p:pic>
    </p:spTree>
    <p:extLst>
      <p:ext uri="{BB962C8B-B14F-4D97-AF65-F5344CB8AC3E}">
        <p14:creationId xmlns:p14="http://schemas.microsoft.com/office/powerpoint/2010/main" val="335140027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20" name="Iperplasia endometriale          - terapia estrogenica sostitutiva in menopausa          - neoplasie ovariche secernenti estrogeni"/>
          <p:cNvSpPr txBox="1">
            <a:spLocks noGrp="1"/>
          </p:cNvSpPr>
          <p:nvPr>
            <p:ph type="title" idx="4294967295"/>
          </p:nvPr>
        </p:nvSpPr>
        <p:spPr>
          <a:xfrm>
            <a:off x="34925" y="620712"/>
            <a:ext cx="8507413" cy="1728788"/>
          </a:xfrm>
          <a:prstGeom prst="rect">
            <a:avLst/>
          </a:prstGeom>
        </p:spPr>
        <p:txBody>
          <a:bodyPr>
            <a:normAutofit/>
          </a:bodyPr>
          <a:lstStyle/>
          <a:p>
            <a:pPr algn="l">
              <a:spcBef>
                <a:spcPts val="2000"/>
              </a:spcBef>
              <a:defRPr sz="2800" u="sng">
                <a:solidFill>
                  <a:srgbClr val="FFFFFF"/>
                </a:solidFill>
              </a:defRPr>
            </a:pPr>
            <a:r>
              <a:rPr dirty="0" err="1"/>
              <a:t>Iperplasia</a:t>
            </a:r>
            <a:r>
              <a:rPr dirty="0"/>
              <a:t> </a:t>
            </a:r>
            <a:r>
              <a:rPr dirty="0" err="1"/>
              <a:t>endometriale</a:t>
            </a:r>
            <a:br>
              <a:rPr dirty="0"/>
            </a:br>
            <a:r>
              <a:rPr sz="1000" u="none" dirty="0"/>
              <a:t> </a:t>
            </a:r>
            <a:r>
              <a:rPr sz="3400" u="none" dirty="0"/>
              <a:t>  </a:t>
            </a:r>
            <a:r>
              <a:rPr sz="1000" u="none" dirty="0"/>
              <a:t> </a:t>
            </a:r>
            <a:r>
              <a:rPr sz="3400" u="none" dirty="0"/>
              <a:t> </a:t>
            </a:r>
            <a:r>
              <a:rPr sz="2400" u="none" dirty="0"/>
              <a:t>    - </a:t>
            </a:r>
            <a:r>
              <a:rPr sz="2400" u="none" dirty="0" err="1"/>
              <a:t>terapia</a:t>
            </a:r>
            <a:r>
              <a:rPr sz="2400" u="none" dirty="0"/>
              <a:t> </a:t>
            </a:r>
            <a:r>
              <a:rPr sz="2400" dirty="0" err="1"/>
              <a:t>estrogenica</a:t>
            </a:r>
            <a:r>
              <a:rPr sz="2400" u="none" dirty="0"/>
              <a:t> </a:t>
            </a:r>
            <a:r>
              <a:rPr sz="2400" u="none" dirty="0" err="1"/>
              <a:t>sostitutiva</a:t>
            </a:r>
            <a:r>
              <a:rPr sz="2400" u="none" dirty="0"/>
              <a:t> in </a:t>
            </a:r>
            <a:r>
              <a:rPr sz="2400" u="none" dirty="0" err="1"/>
              <a:t>menopausa</a:t>
            </a:r>
            <a:br>
              <a:rPr sz="2400" u="none" dirty="0"/>
            </a:br>
            <a:r>
              <a:rPr sz="2400" u="none" dirty="0"/>
              <a:t>         - </a:t>
            </a:r>
            <a:r>
              <a:rPr sz="2400" u="none" dirty="0" err="1"/>
              <a:t>neoplasie</a:t>
            </a:r>
            <a:r>
              <a:rPr sz="2400" u="none" dirty="0"/>
              <a:t> </a:t>
            </a:r>
            <a:r>
              <a:rPr sz="2400" u="none" dirty="0" err="1"/>
              <a:t>ovariche</a:t>
            </a:r>
            <a:r>
              <a:rPr sz="2400" u="none" dirty="0"/>
              <a:t> </a:t>
            </a:r>
            <a:r>
              <a:rPr sz="2400" u="none" dirty="0" err="1"/>
              <a:t>secernenti</a:t>
            </a:r>
            <a:r>
              <a:rPr sz="2400" u="none" dirty="0"/>
              <a:t> </a:t>
            </a:r>
            <a:r>
              <a:rPr sz="2400" dirty="0" err="1"/>
              <a:t>estrogeni</a:t>
            </a:r>
            <a:endParaRPr sz="2400" dirty="0"/>
          </a:p>
        </p:txBody>
      </p:sp>
      <p:sp>
        <p:nvSpPr>
          <p:cNvPr id="421" name="Esempi di iperplasie/ipertrofie patologiche"/>
          <p:cNvSpPr txBox="1"/>
          <p:nvPr/>
        </p:nvSpPr>
        <p:spPr>
          <a:xfrm>
            <a:off x="-135255" y="-26988"/>
            <a:ext cx="9377998"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FFFF00"/>
                </a:solidFill>
              </a:defRPr>
            </a:pPr>
            <a:r>
              <a:t>Esempi di iperplasie/ipertrofie </a:t>
            </a:r>
            <a:r>
              <a:rPr b="1"/>
              <a:t>patologiche</a:t>
            </a:r>
          </a:p>
        </p:txBody>
      </p:sp>
      <p:sp>
        <p:nvSpPr>
          <p:cNvPr id="422" name="Iperplasia epidermica nella psoriasi…"/>
          <p:cNvSpPr txBox="1"/>
          <p:nvPr/>
        </p:nvSpPr>
        <p:spPr>
          <a:xfrm>
            <a:off x="80644" y="2420937"/>
            <a:ext cx="8944611" cy="1694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800" u="sng">
                <a:solidFill>
                  <a:srgbClr val="FFFFFF"/>
                </a:solidFill>
              </a:defRPr>
            </a:pPr>
            <a:r>
              <a:rPr dirty="0" err="1"/>
              <a:t>Iperplasia</a:t>
            </a:r>
            <a:r>
              <a:rPr dirty="0"/>
              <a:t> </a:t>
            </a:r>
            <a:r>
              <a:rPr dirty="0" err="1"/>
              <a:t>epidermica</a:t>
            </a:r>
            <a:r>
              <a:rPr dirty="0"/>
              <a:t> </a:t>
            </a:r>
            <a:r>
              <a:rPr dirty="0" err="1"/>
              <a:t>nella</a:t>
            </a:r>
            <a:r>
              <a:rPr dirty="0"/>
              <a:t> </a:t>
            </a:r>
            <a:r>
              <a:rPr dirty="0" err="1">
                <a:solidFill>
                  <a:srgbClr val="FFFF00"/>
                </a:solidFill>
              </a:rPr>
              <a:t>psoriasi</a:t>
            </a:r>
            <a:endParaRPr dirty="0">
              <a:solidFill>
                <a:srgbClr val="FFFF00"/>
              </a:solidFill>
            </a:endParaRPr>
          </a:p>
          <a:p>
            <a:pPr algn="just">
              <a:defRPr sz="1000">
                <a:solidFill>
                  <a:srgbClr val="FFFFFF"/>
                </a:solidFill>
              </a:defRPr>
            </a:pPr>
            <a:endParaRPr dirty="0">
              <a:solidFill>
                <a:srgbClr val="FFFF00"/>
              </a:solidFill>
            </a:endParaRPr>
          </a:p>
          <a:p>
            <a:pPr algn="just">
              <a:defRPr sz="2400">
                <a:solidFill>
                  <a:srgbClr val="FFFFFF"/>
                </a:solidFill>
              </a:defRPr>
            </a:pPr>
            <a:r>
              <a:rPr dirty="0"/>
              <a:t>       	- </a:t>
            </a:r>
            <a:r>
              <a:rPr dirty="0" err="1">
                <a:solidFill>
                  <a:srgbClr val="FFFF00"/>
                </a:solidFill>
              </a:rPr>
              <a:t>malattia</a:t>
            </a:r>
            <a:r>
              <a:rPr dirty="0">
                <a:solidFill>
                  <a:srgbClr val="FFFF00"/>
                </a:solidFill>
              </a:rPr>
              <a:t> </a:t>
            </a:r>
            <a:r>
              <a:rPr dirty="0" err="1">
                <a:solidFill>
                  <a:srgbClr val="FFFF00"/>
                </a:solidFill>
              </a:rPr>
              <a:t>infiammatoria</a:t>
            </a:r>
            <a:r>
              <a:rPr dirty="0">
                <a:solidFill>
                  <a:srgbClr val="FFFF00"/>
                </a:solidFill>
              </a:rPr>
              <a:t> </a:t>
            </a:r>
            <a:r>
              <a:rPr dirty="0" err="1">
                <a:solidFill>
                  <a:srgbClr val="FFFF00"/>
                </a:solidFill>
              </a:rPr>
              <a:t>cronica</a:t>
            </a:r>
            <a:r>
              <a:rPr dirty="0"/>
              <a:t> </a:t>
            </a:r>
            <a:r>
              <a:rPr dirty="0" err="1"/>
              <a:t>della</a:t>
            </a:r>
            <a:r>
              <a:rPr dirty="0"/>
              <a:t> cute; </a:t>
            </a:r>
            <a:r>
              <a:rPr dirty="0" err="1"/>
              <a:t>proliferazione</a:t>
            </a:r>
            <a:r>
              <a:rPr dirty="0"/>
              <a:t> </a:t>
            </a:r>
            <a:r>
              <a:rPr dirty="0" err="1"/>
              <a:t>accelerata</a:t>
            </a:r>
            <a:r>
              <a:rPr dirty="0"/>
              <a:t> </a:t>
            </a:r>
            <a:r>
              <a:rPr dirty="0" err="1"/>
              <a:t>dei</a:t>
            </a:r>
            <a:r>
              <a:rPr dirty="0"/>
              <a:t> </a:t>
            </a:r>
            <a:r>
              <a:rPr dirty="0" err="1"/>
              <a:t>cheratinociti</a:t>
            </a:r>
            <a:r>
              <a:rPr dirty="0"/>
              <a:t> (</a:t>
            </a:r>
            <a:r>
              <a:rPr dirty="0" err="1"/>
              <a:t>ritmo</a:t>
            </a:r>
            <a:r>
              <a:rPr dirty="0"/>
              <a:t> </a:t>
            </a:r>
            <a:r>
              <a:rPr dirty="0" err="1"/>
              <a:t>mitotico</a:t>
            </a:r>
            <a:r>
              <a:rPr dirty="0"/>
              <a:t> 8 x </a:t>
            </a:r>
            <a:r>
              <a:rPr dirty="0" err="1"/>
              <a:t>superiore</a:t>
            </a:r>
            <a:r>
              <a:rPr dirty="0"/>
              <a:t> a </a:t>
            </a:r>
            <a:r>
              <a:rPr dirty="0" err="1"/>
              <a:t>quello</a:t>
            </a:r>
            <a:r>
              <a:rPr dirty="0"/>
              <a:t> </a:t>
            </a:r>
            <a:r>
              <a:rPr dirty="0" err="1"/>
              <a:t>normale</a:t>
            </a:r>
            <a:r>
              <a:rPr dirty="0"/>
              <a:t> </a:t>
            </a:r>
            <a:r>
              <a:rPr dirty="0" err="1"/>
              <a:t>stimolato</a:t>
            </a:r>
            <a:r>
              <a:rPr dirty="0"/>
              <a:t> da </a:t>
            </a:r>
            <a:r>
              <a:rPr dirty="0" err="1"/>
              <a:t>varie</a:t>
            </a:r>
            <a:r>
              <a:rPr dirty="0"/>
              <a:t> </a:t>
            </a:r>
            <a:r>
              <a:rPr dirty="0" err="1"/>
              <a:t>citochine</a:t>
            </a:r>
            <a:r>
              <a:rPr dirty="0"/>
              <a:t> </a:t>
            </a:r>
            <a:r>
              <a:rPr dirty="0" err="1"/>
              <a:t>infiammatorie</a:t>
            </a:r>
            <a:r>
              <a:rPr dirty="0"/>
              <a:t>)</a:t>
            </a:r>
          </a:p>
        </p:txBody>
      </p:sp>
      <p:sp>
        <p:nvSpPr>
          <p:cNvPr id="2" name="Iperplasia endometriale          - terapia estrogenica sostitutiva in menopausa          - neoplasie ovariche secernenti estrogeni">
            <a:extLst>
              <a:ext uri="{FF2B5EF4-FFF2-40B4-BE49-F238E27FC236}">
                <a16:creationId xmlns:a16="http://schemas.microsoft.com/office/drawing/2014/main" id="{A6A34A06-FFBC-2E63-ED88-6A331C61F10E}"/>
              </a:ext>
            </a:extLst>
          </p:cNvPr>
          <p:cNvSpPr txBox="1">
            <a:spLocks/>
          </p:cNvSpPr>
          <p:nvPr/>
        </p:nvSpPr>
        <p:spPr>
          <a:xfrm>
            <a:off x="80644" y="4363477"/>
            <a:ext cx="8507413" cy="1728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9pPr>
          </a:lstStyle>
          <a:p>
            <a:pPr algn="l" hangingPunct="1">
              <a:spcBef>
                <a:spcPts val="2000"/>
              </a:spcBef>
              <a:defRPr sz="2800" u="sng">
                <a:solidFill>
                  <a:srgbClr val="FFFFFF"/>
                </a:solidFill>
              </a:defRPr>
            </a:pPr>
            <a:r>
              <a:rPr lang="it-IT" sz="2800" u="sng" dirty="0">
                <a:solidFill>
                  <a:srgbClr val="FFFFFF"/>
                </a:solidFill>
              </a:rPr>
              <a:t>Iperplasia prostatica</a:t>
            </a:r>
          </a:p>
          <a:p>
            <a:pPr algn="l" hangingPunct="1">
              <a:spcBef>
                <a:spcPts val="2000"/>
              </a:spcBef>
              <a:defRPr sz="2800" u="sng">
                <a:solidFill>
                  <a:srgbClr val="FFFFFF"/>
                </a:solidFill>
              </a:defRPr>
            </a:pPr>
            <a:br>
              <a:rPr lang="it-IT" sz="2800" u="sng" dirty="0">
                <a:solidFill>
                  <a:srgbClr val="FFFFFF"/>
                </a:solidFill>
              </a:rPr>
            </a:br>
            <a:endParaRPr lang="it-IT" sz="2400" u="sng" dirty="0">
              <a:solidFill>
                <a:srgbClr val="FFFFFF"/>
              </a:solidFill>
            </a:endParaRPr>
          </a:p>
        </p:txBody>
      </p:sp>
    </p:spTree>
    <p:extLst>
      <p:ext uri="{BB962C8B-B14F-4D97-AF65-F5344CB8AC3E}">
        <p14:creationId xmlns:p14="http://schemas.microsoft.com/office/powerpoint/2010/main" val="353215919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p:tmAbs val="0"/>
                                  </p:iterate>
                                  <p:childTnLst>
                                    <p:set>
                                      <p:cBhvr>
                                        <p:cTn id="6" fill="hold"/>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427" name="Iperplasie/ipertrofie ormonali patologiche"/>
          <p:cNvSpPr txBox="1"/>
          <p:nvPr/>
        </p:nvSpPr>
        <p:spPr>
          <a:xfrm>
            <a:off x="117157" y="-80963"/>
            <a:ext cx="8873173" cy="572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000"/>
              </a:spcBef>
              <a:defRPr sz="3400">
                <a:solidFill>
                  <a:srgbClr val="FFFF00"/>
                </a:solidFill>
              </a:defRPr>
            </a:lvl1pPr>
          </a:lstStyle>
          <a:p>
            <a:r>
              <a:t>Iperplasie/ipertrofie ormonali patologiche</a:t>
            </a:r>
          </a:p>
        </p:txBody>
      </p:sp>
      <p:pic>
        <p:nvPicPr>
          <p:cNvPr id="428" name="Immagine correlata" descr="Immagine correlata"/>
          <p:cNvPicPr>
            <a:picLocks noChangeAspect="1"/>
          </p:cNvPicPr>
          <p:nvPr/>
        </p:nvPicPr>
        <p:blipFill>
          <a:blip r:embed="rId2"/>
          <a:stretch>
            <a:fillRect/>
          </a:stretch>
        </p:blipFill>
        <p:spPr>
          <a:xfrm>
            <a:off x="34925" y="549275"/>
            <a:ext cx="4390445" cy="3704673"/>
          </a:xfrm>
          <a:prstGeom prst="rect">
            <a:avLst/>
          </a:prstGeom>
          <a:ln w="12700">
            <a:miter lim="400000"/>
          </a:ln>
        </p:spPr>
      </p:pic>
      <p:sp>
        <p:nvSpPr>
          <p:cNvPr id="429" name="Benign prostatic hyperplasia (BPH) is an extremely common abnormality…"/>
          <p:cNvSpPr txBox="1"/>
          <p:nvPr/>
        </p:nvSpPr>
        <p:spPr>
          <a:xfrm>
            <a:off x="45719" y="4437062"/>
            <a:ext cx="9052562" cy="221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lgn="just">
              <a:buSzPct val="100000"/>
              <a:buChar char="•"/>
              <a:defRPr sz="2100">
                <a:solidFill>
                  <a:srgbClr val="FFFFFF"/>
                </a:solidFill>
              </a:defRPr>
            </a:pPr>
            <a:r>
              <a:rPr dirty="0"/>
              <a:t>Benign prostatic hyperplasia (BPH) is an </a:t>
            </a:r>
            <a:r>
              <a:rPr u="sng" dirty="0"/>
              <a:t>extremely common abnormality</a:t>
            </a:r>
          </a:p>
          <a:p>
            <a:pPr marL="285750" indent="-285750" algn="just">
              <a:buSzPct val="100000"/>
              <a:buChar char="•"/>
              <a:defRPr sz="1100">
                <a:solidFill>
                  <a:srgbClr val="FFFFFF"/>
                </a:solidFill>
              </a:defRPr>
            </a:pPr>
            <a:endParaRPr u="sng" dirty="0"/>
          </a:p>
          <a:p>
            <a:pPr marL="285750" indent="-285750" algn="just">
              <a:buSzPct val="100000"/>
              <a:buChar char="•"/>
              <a:defRPr sz="2100">
                <a:solidFill>
                  <a:srgbClr val="FFFFFF"/>
                </a:solidFill>
              </a:defRPr>
            </a:pPr>
            <a:r>
              <a:rPr dirty="0"/>
              <a:t>It is present in 60-70% of men by the age of 40, and its frequency rises progressively, reaching 90% of men by the age of 80</a:t>
            </a:r>
          </a:p>
          <a:p>
            <a:pPr marL="285750" indent="-285750" algn="just">
              <a:buSzPct val="100000"/>
              <a:buChar char="•"/>
              <a:defRPr sz="1100">
                <a:solidFill>
                  <a:srgbClr val="FFFFFF"/>
                </a:solidFill>
              </a:defRPr>
            </a:pPr>
            <a:endParaRPr dirty="0"/>
          </a:p>
          <a:p>
            <a:pPr marL="285750" indent="-285750" algn="just">
              <a:buSzPct val="100000"/>
              <a:buChar char="•"/>
              <a:defRPr sz="2100">
                <a:solidFill>
                  <a:srgbClr val="FFFFFF"/>
                </a:solidFill>
              </a:defRPr>
            </a:pPr>
            <a:r>
              <a:rPr dirty="0"/>
              <a:t>BPH is characterized by </a:t>
            </a:r>
            <a:r>
              <a:rPr b="1" dirty="0">
                <a:solidFill>
                  <a:srgbClr val="FFFF00"/>
                </a:solidFill>
              </a:rPr>
              <a:t>proliferation of </a:t>
            </a:r>
            <a:r>
              <a:rPr b="1" u="sng" dirty="0">
                <a:solidFill>
                  <a:srgbClr val="FFFF00"/>
                </a:solidFill>
              </a:rPr>
              <a:t>both stromal and epithelial elements</a:t>
            </a:r>
            <a:r>
              <a:rPr dirty="0"/>
              <a:t>, with resultant </a:t>
            </a:r>
            <a:r>
              <a:rPr b="1" dirty="0">
                <a:solidFill>
                  <a:srgbClr val="FFFF00"/>
                </a:solidFill>
              </a:rPr>
              <a:t>enlargement of the gland</a:t>
            </a:r>
            <a:r>
              <a:rPr dirty="0"/>
              <a:t> and, in some cases, urinary obstruction</a:t>
            </a:r>
          </a:p>
        </p:txBody>
      </p:sp>
      <p:pic>
        <p:nvPicPr>
          <p:cNvPr id="3" name="Immagine 2">
            <a:extLst>
              <a:ext uri="{FF2B5EF4-FFF2-40B4-BE49-F238E27FC236}">
                <a16:creationId xmlns:a16="http://schemas.microsoft.com/office/drawing/2014/main" id="{7451EF2C-1732-9A1A-B526-C646235BCC4C}"/>
              </a:ext>
            </a:extLst>
          </p:cNvPr>
          <p:cNvPicPr>
            <a:picLocks noChangeAspect="1"/>
          </p:cNvPicPr>
          <p:nvPr/>
        </p:nvPicPr>
        <p:blipFill rotWithShape="1">
          <a:blip r:embed="rId3">
            <a:extLst>
              <a:ext uri="{28A0092B-C50C-407E-A947-70E740481C1C}">
                <a14:useLocalDpi xmlns:a14="http://schemas.microsoft.com/office/drawing/2010/main" val="0"/>
              </a:ext>
            </a:extLst>
          </a:blip>
          <a:srcRect t="17010" b="5441"/>
          <a:stretch/>
        </p:blipFill>
        <p:spPr>
          <a:xfrm>
            <a:off x="4458725" y="1003507"/>
            <a:ext cx="4685275" cy="2425493"/>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9"/>
                                        </p:tgtEl>
                                        <p:attrNameLst>
                                          <p:attrName>style.visibility</p:attrName>
                                        </p:attrNameLst>
                                      </p:cBhvr>
                                      <p:to>
                                        <p:strVal val="visible"/>
                                      </p:to>
                                    </p:set>
                                    <p:animEffect transition="in" filter="dissolve">
                                      <p:cBhvr>
                                        <p:cTn id="12"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20" name="Iperplasia endometriale          - terapia estrogenica sostitutiva in menopausa          - neoplasie ovariche secernenti estrogeni"/>
          <p:cNvSpPr txBox="1">
            <a:spLocks noGrp="1"/>
          </p:cNvSpPr>
          <p:nvPr>
            <p:ph type="title" idx="4294967295"/>
          </p:nvPr>
        </p:nvSpPr>
        <p:spPr>
          <a:xfrm>
            <a:off x="34925" y="620712"/>
            <a:ext cx="8507413" cy="1728788"/>
          </a:xfrm>
          <a:prstGeom prst="rect">
            <a:avLst/>
          </a:prstGeom>
        </p:spPr>
        <p:txBody>
          <a:bodyPr>
            <a:normAutofit/>
          </a:bodyPr>
          <a:lstStyle/>
          <a:p>
            <a:pPr algn="l">
              <a:spcBef>
                <a:spcPts val="2000"/>
              </a:spcBef>
              <a:defRPr sz="2800" u="sng">
                <a:solidFill>
                  <a:srgbClr val="FFFFFF"/>
                </a:solidFill>
              </a:defRPr>
            </a:pPr>
            <a:r>
              <a:rPr dirty="0" err="1"/>
              <a:t>Iperplasia</a:t>
            </a:r>
            <a:r>
              <a:rPr dirty="0"/>
              <a:t> </a:t>
            </a:r>
            <a:r>
              <a:rPr dirty="0" err="1"/>
              <a:t>endometriale</a:t>
            </a:r>
            <a:br>
              <a:rPr dirty="0"/>
            </a:br>
            <a:r>
              <a:rPr sz="1000" u="none" dirty="0"/>
              <a:t> </a:t>
            </a:r>
            <a:r>
              <a:rPr sz="3400" u="none" dirty="0"/>
              <a:t>  </a:t>
            </a:r>
            <a:r>
              <a:rPr sz="1000" u="none" dirty="0"/>
              <a:t> </a:t>
            </a:r>
            <a:r>
              <a:rPr sz="3400" u="none" dirty="0"/>
              <a:t> </a:t>
            </a:r>
            <a:r>
              <a:rPr sz="2400" u="none" dirty="0"/>
              <a:t>    </a:t>
            </a:r>
            <a:endParaRPr sz="2400" dirty="0"/>
          </a:p>
        </p:txBody>
      </p:sp>
      <p:sp>
        <p:nvSpPr>
          <p:cNvPr id="421" name="Esempi di iperplasie/ipertrofie patologiche"/>
          <p:cNvSpPr txBox="1"/>
          <p:nvPr/>
        </p:nvSpPr>
        <p:spPr>
          <a:xfrm>
            <a:off x="-135255" y="-26988"/>
            <a:ext cx="9377998"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FFFF00"/>
                </a:solidFill>
              </a:defRPr>
            </a:pPr>
            <a:r>
              <a:t>Esempi di iperplasie/ipertrofie </a:t>
            </a:r>
            <a:r>
              <a:rPr b="1"/>
              <a:t>patologiche</a:t>
            </a:r>
          </a:p>
        </p:txBody>
      </p:sp>
      <p:sp>
        <p:nvSpPr>
          <p:cNvPr id="422" name="Iperplasia epidermica nella psoriasi…"/>
          <p:cNvSpPr txBox="1"/>
          <p:nvPr/>
        </p:nvSpPr>
        <p:spPr>
          <a:xfrm>
            <a:off x="80644" y="2420937"/>
            <a:ext cx="8944611" cy="104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800" u="sng">
                <a:solidFill>
                  <a:srgbClr val="FFFFFF"/>
                </a:solidFill>
              </a:defRPr>
            </a:pPr>
            <a:r>
              <a:rPr dirty="0" err="1"/>
              <a:t>Iperplasia</a:t>
            </a:r>
            <a:r>
              <a:rPr dirty="0"/>
              <a:t> </a:t>
            </a:r>
            <a:r>
              <a:rPr dirty="0" err="1"/>
              <a:t>epidermica</a:t>
            </a:r>
            <a:r>
              <a:rPr dirty="0"/>
              <a:t> </a:t>
            </a:r>
            <a:r>
              <a:rPr dirty="0" err="1"/>
              <a:t>nella</a:t>
            </a:r>
            <a:r>
              <a:rPr dirty="0"/>
              <a:t> </a:t>
            </a:r>
            <a:r>
              <a:rPr dirty="0" err="1">
                <a:solidFill>
                  <a:schemeClr val="bg1"/>
                </a:solidFill>
              </a:rPr>
              <a:t>psoriasi</a:t>
            </a:r>
            <a:endParaRPr dirty="0">
              <a:solidFill>
                <a:schemeClr val="bg1"/>
              </a:solidFill>
            </a:endParaRPr>
          </a:p>
          <a:p>
            <a:pPr algn="just">
              <a:defRPr sz="1000">
                <a:solidFill>
                  <a:srgbClr val="FFFFFF"/>
                </a:solidFill>
              </a:defRPr>
            </a:pPr>
            <a:endParaRPr dirty="0">
              <a:solidFill>
                <a:srgbClr val="FFFF00"/>
              </a:solidFill>
            </a:endParaRPr>
          </a:p>
          <a:p>
            <a:pPr algn="just">
              <a:defRPr sz="2400">
                <a:solidFill>
                  <a:srgbClr val="FFFFFF"/>
                </a:solidFill>
              </a:defRPr>
            </a:pPr>
            <a:r>
              <a:rPr dirty="0"/>
              <a:t>       	</a:t>
            </a:r>
          </a:p>
        </p:txBody>
      </p:sp>
      <p:sp>
        <p:nvSpPr>
          <p:cNvPr id="423" name="Iperplasia/ipertrofia prostatica"/>
          <p:cNvSpPr txBox="1"/>
          <p:nvPr/>
        </p:nvSpPr>
        <p:spPr>
          <a:xfrm>
            <a:off x="103150" y="3952970"/>
            <a:ext cx="5741036"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000" u="sng">
                <a:solidFill>
                  <a:srgbClr val="FFFFFF"/>
                </a:solidFill>
              </a:defRPr>
            </a:lvl1pPr>
          </a:lstStyle>
          <a:p>
            <a:r>
              <a:rPr dirty="0" err="1"/>
              <a:t>Iperplasia</a:t>
            </a:r>
            <a:r>
              <a:rPr dirty="0"/>
              <a:t>/</a:t>
            </a:r>
            <a:r>
              <a:rPr dirty="0" err="1"/>
              <a:t>ipertrofia</a:t>
            </a:r>
            <a:r>
              <a:rPr dirty="0"/>
              <a:t> </a:t>
            </a:r>
            <a:r>
              <a:rPr dirty="0" err="1">
                <a:solidFill>
                  <a:srgbClr val="FFFF00"/>
                </a:solidFill>
              </a:rPr>
              <a:t>prostatica</a:t>
            </a:r>
            <a:endParaRPr dirty="0">
              <a:solidFill>
                <a:srgbClr val="FFFF00"/>
              </a:solidFill>
            </a:endParaRPr>
          </a:p>
        </p:txBody>
      </p:sp>
      <p:sp>
        <p:nvSpPr>
          <p:cNvPr id="424" name="Le iperplasie patologiche sono considerate lesioni precancerose. La loro reversibilità è legata alla correzione dell’evento scatenante"/>
          <p:cNvSpPr txBox="1"/>
          <p:nvPr/>
        </p:nvSpPr>
        <p:spPr>
          <a:xfrm>
            <a:off x="107950" y="5229225"/>
            <a:ext cx="8963025" cy="1349802"/>
          </a:xfrm>
          <a:prstGeom prst="rect">
            <a:avLst/>
          </a:prstGeom>
          <a:solidFill>
            <a:srgbClr val="FFFF00"/>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ts val="3300"/>
              </a:lnSpc>
              <a:spcBef>
                <a:spcPts val="1600"/>
              </a:spcBef>
              <a:defRPr sz="2800"/>
            </a:pPr>
            <a:r>
              <a:t>Le iperplasie patologiche sono considerate </a:t>
            </a:r>
            <a:r>
              <a:rPr b="1"/>
              <a:t>lesioni precancerose</a:t>
            </a:r>
            <a:r>
              <a:t>. La loro reversibilità è legata alla correzione dell’evento scatenante</a:t>
            </a:r>
            <a:r>
              <a:rPr b="1"/>
              <a:t> </a:t>
            </a:r>
          </a:p>
        </p:txBody>
      </p:sp>
    </p:spTree>
    <p:extLst>
      <p:ext uri="{BB962C8B-B14F-4D97-AF65-F5344CB8AC3E}">
        <p14:creationId xmlns:p14="http://schemas.microsoft.com/office/powerpoint/2010/main" val="28762086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p:tmAbs val="0"/>
                                  </p:iterate>
                                  <p:childTnLst>
                                    <p:set>
                                      <p:cBhvr>
                                        <p:cTn id="6" fill="hold"/>
                                        <p:tgtEl>
                                          <p:spTgt spid="424"/>
                                        </p:tgtEl>
                                        <p:attrNameLst>
                                          <p:attrName>style.visibility</p:attrName>
                                        </p:attrNameLst>
                                      </p:cBhvr>
                                      <p:to>
                                        <p:strVal val="visible"/>
                                      </p:to>
                                    </p:set>
                                    <p:anim calcmode="lin" valueType="num">
                                      <p:cBhvr>
                                        <p:cTn id="7" dur="500" fill="hold"/>
                                        <p:tgtEl>
                                          <p:spTgt spid="424"/>
                                        </p:tgtEl>
                                        <p:attrNameLst>
                                          <p:attrName>ppt_w</p:attrName>
                                        </p:attrNameLst>
                                      </p:cBhvr>
                                      <p:tavLst>
                                        <p:tav tm="0">
                                          <p:val>
                                            <p:fltVal val="0"/>
                                          </p:val>
                                        </p:tav>
                                        <p:tav tm="100000">
                                          <p:val>
                                            <p:strVal val="#ppt_w"/>
                                          </p:val>
                                        </p:tav>
                                      </p:tavLst>
                                    </p:anim>
                                    <p:anim calcmode="lin" valueType="num">
                                      <p:cBhvr>
                                        <p:cTn id="8" dur="500" fill="hold"/>
                                        <p:tgtEl>
                                          <p:spTgt spid="4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ONOSCENZA DEI MECCANISMI PATOGENETICI"/>
          <p:cNvSpPr txBox="1"/>
          <p:nvPr/>
        </p:nvSpPr>
        <p:spPr>
          <a:xfrm>
            <a:off x="2514600" y="331787"/>
            <a:ext cx="3713163" cy="1271264"/>
          </a:xfrm>
          <a:prstGeom prst="rect">
            <a:avLst/>
          </a:prstGeom>
          <a:ln>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500"/>
              </a:spcBef>
              <a:defRPr sz="2600">
                <a:solidFill>
                  <a:srgbClr val="FFFFFF"/>
                </a:solidFill>
              </a:defRPr>
            </a:pPr>
            <a:r>
              <a:t>CONOSCENZA DEI </a:t>
            </a:r>
            <a:r>
              <a:rPr b="1">
                <a:solidFill>
                  <a:srgbClr val="FFFF00"/>
                </a:solidFill>
              </a:rPr>
              <a:t>MECCANISMI PATOGENETICI</a:t>
            </a:r>
          </a:p>
        </p:txBody>
      </p:sp>
      <p:sp>
        <p:nvSpPr>
          <p:cNvPr id="440" name="Forma"/>
          <p:cNvSpPr/>
          <p:nvPr/>
        </p:nvSpPr>
        <p:spPr>
          <a:xfrm>
            <a:off x="4051300" y="1771650"/>
            <a:ext cx="736601" cy="10922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FFFFFF"/>
          </a:solidFill>
          <a:ln w="12700">
            <a:miter lim="400000"/>
          </a:ln>
        </p:spPr>
        <p:txBody>
          <a:bodyPr lIns="45719" rIns="45719"/>
          <a:lstStyle/>
          <a:p>
            <a:endParaRPr/>
          </a:p>
        </p:txBody>
      </p:sp>
      <p:sp>
        <p:nvSpPr>
          <p:cNvPr id="441" name="MESSA A PUNTO DELLA TERAPIA OPPORTUNA"/>
          <p:cNvSpPr txBox="1"/>
          <p:nvPr/>
        </p:nvSpPr>
        <p:spPr>
          <a:xfrm>
            <a:off x="2700337" y="2995612"/>
            <a:ext cx="3384551" cy="1318889"/>
          </a:xfrm>
          <a:prstGeom prst="rect">
            <a:avLst/>
          </a:prstGeom>
          <a:ln w="57150">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500"/>
              </a:spcBef>
              <a:defRPr sz="2600">
                <a:solidFill>
                  <a:srgbClr val="FFFFFF"/>
                </a:solidFill>
              </a:defRPr>
            </a:pPr>
            <a:r>
              <a:t>MESSA A PUNTO DELLA </a:t>
            </a:r>
            <a:r>
              <a:rPr b="1">
                <a:solidFill>
                  <a:srgbClr val="FFFF00"/>
                </a:solidFill>
              </a:rPr>
              <a:t>TERAPIA</a:t>
            </a:r>
            <a:r>
              <a:t> OPPORTUNA</a:t>
            </a:r>
          </a:p>
        </p:txBody>
      </p:sp>
      <p:sp>
        <p:nvSpPr>
          <p:cNvPr id="442" name="CORREZIONE DEL DIFETTO"/>
          <p:cNvSpPr txBox="1"/>
          <p:nvPr/>
        </p:nvSpPr>
        <p:spPr>
          <a:xfrm>
            <a:off x="2555875" y="5630862"/>
            <a:ext cx="3671888" cy="877564"/>
          </a:xfrm>
          <a:prstGeom prst="rect">
            <a:avLst/>
          </a:prstGeom>
          <a:ln>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600">
                <a:solidFill>
                  <a:srgbClr val="FFFFFF"/>
                </a:solidFill>
              </a:defRPr>
            </a:lvl1pPr>
          </a:lstStyle>
          <a:p>
            <a:r>
              <a:t> CORREZIONE DEL DIFETTO</a:t>
            </a:r>
          </a:p>
        </p:txBody>
      </p:sp>
      <p:sp>
        <p:nvSpPr>
          <p:cNvPr id="443" name="Forma"/>
          <p:cNvSpPr/>
          <p:nvPr/>
        </p:nvSpPr>
        <p:spPr>
          <a:xfrm>
            <a:off x="4051300" y="4435475"/>
            <a:ext cx="736601" cy="10922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FFFFFF"/>
          </a:solidFill>
          <a:ln w="12700">
            <a:miter lim="400000"/>
          </a:ln>
        </p:spPr>
        <p:txBody>
          <a:bodyPr lIns="45719" rIns="45719"/>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ross-talk between epithelial and stromal cells contributes to prostate enlargement"/>
          <p:cNvSpPr txBox="1"/>
          <p:nvPr/>
        </p:nvSpPr>
        <p:spPr>
          <a:xfrm>
            <a:off x="801369" y="5765800"/>
            <a:ext cx="7506336" cy="792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400">
                <a:solidFill>
                  <a:srgbClr val="FFFF00"/>
                </a:solidFill>
              </a:defRPr>
            </a:pPr>
            <a:r>
              <a:t>Cross-talk between epithelial and stromal cells </a:t>
            </a:r>
            <a:r>
              <a:rPr>
                <a:solidFill>
                  <a:srgbClr val="FFFFFF"/>
                </a:solidFill>
              </a:rPr>
              <a:t>contributes to prostate enlargement </a:t>
            </a:r>
          </a:p>
        </p:txBody>
      </p:sp>
      <p:grpSp>
        <p:nvGrpSpPr>
          <p:cNvPr id="449" name="Raggruppa"/>
          <p:cNvGrpSpPr/>
          <p:nvPr/>
        </p:nvGrpSpPr>
        <p:grpSpPr>
          <a:xfrm>
            <a:off x="755650" y="115887"/>
            <a:ext cx="7597775" cy="5559426"/>
            <a:chOff x="0" y="0"/>
            <a:chExt cx="7597775" cy="5559425"/>
          </a:xfrm>
        </p:grpSpPr>
        <p:pic>
          <p:nvPicPr>
            <p:cNvPr id="446" name="image.png" descr="image.png"/>
            <p:cNvPicPr>
              <a:picLocks noChangeAspect="1"/>
            </p:cNvPicPr>
            <p:nvPr/>
          </p:nvPicPr>
          <p:blipFill>
            <a:blip r:embed="rId2"/>
            <a:stretch>
              <a:fillRect/>
            </a:stretch>
          </p:blipFill>
          <p:spPr>
            <a:xfrm>
              <a:off x="0" y="0"/>
              <a:ext cx="7597775" cy="5559425"/>
            </a:xfrm>
            <a:prstGeom prst="rect">
              <a:avLst/>
            </a:prstGeom>
            <a:ln w="12700" cap="flat">
              <a:noFill/>
              <a:miter lim="400000"/>
            </a:ln>
            <a:effectLst/>
          </p:spPr>
        </p:pic>
        <p:sp>
          <p:nvSpPr>
            <p:cNvPr id="447" name="Rettangolo"/>
            <p:cNvSpPr/>
            <p:nvPr/>
          </p:nvSpPr>
          <p:spPr>
            <a:xfrm>
              <a:off x="287337" y="792161"/>
              <a:ext cx="288926" cy="1079501"/>
            </a:xfrm>
            <a:prstGeom prst="rect">
              <a:avLst/>
            </a:prstGeom>
            <a:noFill/>
            <a:ln w="38100" cap="flat">
              <a:solidFill>
                <a:srgbClr val="FF33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448" name="Rettangolo"/>
            <p:cNvSpPr/>
            <p:nvPr/>
          </p:nvSpPr>
          <p:spPr>
            <a:xfrm>
              <a:off x="287337" y="2447925"/>
              <a:ext cx="288926" cy="792163"/>
            </a:xfrm>
            <a:prstGeom prst="rect">
              <a:avLst/>
            </a:prstGeom>
            <a:noFill/>
            <a:ln w="38100" cap="flat">
              <a:solidFill>
                <a:srgbClr val="FF33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451" name="Iperplasie/ipertrofie ormonali patologiche"/>
          <p:cNvSpPr txBox="1"/>
          <p:nvPr/>
        </p:nvSpPr>
        <p:spPr>
          <a:xfrm>
            <a:off x="117157" y="-100013"/>
            <a:ext cx="8873173" cy="584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500">
                <a:solidFill>
                  <a:srgbClr val="FFFF00"/>
                </a:solidFill>
              </a:defRPr>
            </a:lvl1pPr>
          </a:lstStyle>
          <a:p>
            <a:r>
              <a:t>Iperplasie/ipertrofie ormonali patologiche</a:t>
            </a:r>
          </a:p>
        </p:txBody>
      </p:sp>
      <p:pic>
        <p:nvPicPr>
          <p:cNvPr id="452" name="Risultati immagini per dht-testosterone" descr="Risultati immagini per dht-testosterone"/>
          <p:cNvPicPr>
            <a:picLocks noChangeAspect="1"/>
          </p:cNvPicPr>
          <p:nvPr/>
        </p:nvPicPr>
        <p:blipFill>
          <a:blip r:embed="rId2"/>
          <a:stretch>
            <a:fillRect/>
          </a:stretch>
        </p:blipFill>
        <p:spPr>
          <a:xfrm>
            <a:off x="34925" y="547687"/>
            <a:ext cx="5565775" cy="4176713"/>
          </a:xfrm>
          <a:prstGeom prst="rect">
            <a:avLst/>
          </a:prstGeom>
          <a:ln w="12700">
            <a:miter lim="400000"/>
          </a:ln>
        </p:spPr>
      </p:pic>
      <p:sp>
        <p:nvSpPr>
          <p:cNvPr id="453" name="Dihydrotestosterone (DHT), the major mediator of prostatic growth, is synthesized in the prostate from circulating testosterone by the action of the enzyme 5α-reductase type 2. DHT binds to nuclear androgen receptors and upregulates the expression of gen"/>
          <p:cNvSpPr txBox="1"/>
          <p:nvPr/>
        </p:nvSpPr>
        <p:spPr>
          <a:xfrm>
            <a:off x="117157" y="4651375"/>
            <a:ext cx="8873173" cy="2139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300">
                <a:solidFill>
                  <a:srgbClr val="FFFF00"/>
                </a:solidFill>
              </a:defRPr>
            </a:pPr>
            <a:r>
              <a:t>Dihydrotestosterone (DHT)</a:t>
            </a:r>
            <a:r>
              <a:rPr>
                <a:solidFill>
                  <a:srgbClr val="FFFFFF"/>
                </a:solidFill>
              </a:rPr>
              <a:t>, the major mediator of prostatic growth, is synthesized in the prostate from circulating testosterone by the action of the enzyme </a:t>
            </a:r>
            <a:r>
              <a:rPr b="1"/>
              <a:t>5α-reductase</a:t>
            </a:r>
            <a:r>
              <a:rPr>
                <a:solidFill>
                  <a:srgbClr val="FFFFFF"/>
                </a:solidFill>
              </a:rPr>
              <a:t> type 2. DHT binds to nuclear androgen receptors and upregulates the expression of genes coding for </a:t>
            </a:r>
            <a:r>
              <a:rPr b="1"/>
              <a:t>growth factors</a:t>
            </a:r>
            <a:r>
              <a:rPr>
                <a:solidFill>
                  <a:srgbClr val="FFFFFF"/>
                </a:solidFill>
              </a:rPr>
              <a:t> that </a:t>
            </a:r>
            <a:r>
              <a:rPr b="1"/>
              <a:t>support the growth and survival of prostatic epithelium and stromal cells</a:t>
            </a:r>
          </a:p>
        </p:txBody>
      </p:sp>
      <p:pic>
        <p:nvPicPr>
          <p:cNvPr id="454" name="Risultati immagini per testosterone 5 alpha reductase dihydrotestosterone" descr="Risultati immagini per testosterone 5 alpha reductase dihydrotestosterone"/>
          <p:cNvPicPr>
            <a:picLocks noChangeAspect="1"/>
          </p:cNvPicPr>
          <p:nvPr/>
        </p:nvPicPr>
        <p:blipFill>
          <a:blip r:embed="rId3"/>
          <a:stretch>
            <a:fillRect/>
          </a:stretch>
        </p:blipFill>
        <p:spPr>
          <a:xfrm>
            <a:off x="5724525" y="549275"/>
            <a:ext cx="3311525" cy="1193800"/>
          </a:xfrm>
          <a:prstGeom prst="rect">
            <a:avLst/>
          </a:prstGeom>
          <a:ln w="12700">
            <a:miter lim="400000"/>
          </a:ln>
        </p:spPr>
      </p:pic>
      <p:sp>
        <p:nvSpPr>
          <p:cNvPr id="455" name="5-α reductase activity is higher in hyperplastic prostatic tissue…"/>
          <p:cNvSpPr txBox="1"/>
          <p:nvPr/>
        </p:nvSpPr>
        <p:spPr>
          <a:xfrm>
            <a:off x="4643437" y="1989137"/>
            <a:ext cx="4411663" cy="2432216"/>
          </a:xfrm>
          <a:prstGeom prst="rect">
            <a:avLst/>
          </a:prstGeom>
          <a:solidFill>
            <a:srgbClr val="FFFFFF"/>
          </a:solidFill>
          <a:ln w="38100">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74625" indent="-174625" algn="just">
              <a:buSzPct val="100000"/>
              <a:buChar char="•"/>
              <a:defRPr sz="2100"/>
            </a:pPr>
            <a:r>
              <a:t>5-α reductase activity is </a:t>
            </a:r>
            <a:r>
              <a:rPr b="1" u="sng">
                <a:solidFill>
                  <a:srgbClr val="FF0000"/>
                </a:solidFill>
              </a:rPr>
              <a:t>higher</a:t>
            </a:r>
            <a:r>
              <a:rPr b="1"/>
              <a:t> in hyperplastic prostatic</a:t>
            </a:r>
            <a:r>
              <a:t> tissue</a:t>
            </a:r>
          </a:p>
          <a:p>
            <a:pPr marL="174625" indent="-174625" algn="just">
              <a:buSzPct val="100000"/>
              <a:buChar char="•"/>
              <a:defRPr sz="1200"/>
            </a:pPr>
            <a:endParaRPr/>
          </a:p>
          <a:p>
            <a:pPr marL="174625" indent="-174625" algn="just">
              <a:buSzPct val="100000"/>
              <a:buChar char="•"/>
              <a:defRPr sz="2100" b="1">
                <a:solidFill>
                  <a:srgbClr val="FF0000"/>
                </a:solidFill>
              </a:defRPr>
            </a:pPr>
            <a:r>
              <a:t>Pharmacologic inhibition of 5-alpha reductase</a:t>
            </a:r>
            <a:r>
              <a:rPr b="0">
                <a:solidFill>
                  <a:srgbClr val="000000"/>
                </a:solidFill>
              </a:rPr>
              <a:t> blocks the conversion of testosterone to DHT and reduces prostate size by 20% to 30% by inducing apoptosis</a:t>
            </a:r>
          </a:p>
        </p:txBody>
      </p:sp>
      <p:sp>
        <p:nvSpPr>
          <p:cNvPr id="456" name="Ovale"/>
          <p:cNvSpPr/>
          <p:nvPr/>
        </p:nvSpPr>
        <p:spPr>
          <a:xfrm>
            <a:off x="250824" y="1916112"/>
            <a:ext cx="1296989" cy="649288"/>
          </a:xfrm>
          <a:prstGeom prst="ellipse">
            <a:avLst/>
          </a:prstGeom>
          <a:solidFill>
            <a:srgbClr val="F2F2F2"/>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55"/>
                                        </p:tgtEl>
                                        <p:attrNameLst>
                                          <p:attrName>style.visibility</p:attrName>
                                        </p:attrNameLst>
                                      </p:cBhvr>
                                      <p:to>
                                        <p:strVal val="visible"/>
                                      </p:to>
                                    </p:set>
                                    <p:anim calcmode="lin" valueType="num">
                                      <p:cBhvr>
                                        <p:cTn id="7" dur="500" fill="hold"/>
                                        <p:tgtEl>
                                          <p:spTgt spid="455"/>
                                        </p:tgtEl>
                                        <p:attrNameLst>
                                          <p:attrName>ppt_x</p:attrName>
                                        </p:attrNameLst>
                                      </p:cBhvr>
                                      <p:tavLst>
                                        <p:tav tm="0">
                                          <p:val>
                                            <p:strVal val="#ppt_x"/>
                                          </p:val>
                                        </p:tav>
                                        <p:tav tm="100000">
                                          <p:val>
                                            <p:strVal val="#ppt_x"/>
                                          </p:val>
                                        </p:tav>
                                      </p:tavLst>
                                    </p:anim>
                                    <p:anim calcmode="lin" valueType="num">
                                      <p:cBhvr>
                                        <p:cTn id="8" dur="500" fill="hold"/>
                                        <p:tgtEl>
                                          <p:spTgt spid="4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xit" presetSubtype="0" fill="hold" grpId="2" nodeType="clickEffect">
                                  <p:stCondLst>
                                    <p:cond delay="0"/>
                                  </p:stCondLst>
                                  <p:iterate>
                                    <p:tmAbs val="0"/>
                                  </p:iterate>
                                  <p:childTnLst>
                                    <p:anim calcmode="lin" valueType="num">
                                      <p:cBhvr>
                                        <p:cTn id="12" dur="500" fill="hold"/>
                                        <p:tgtEl>
                                          <p:spTgt spid="456"/>
                                        </p:tgtEl>
                                        <p:attrNameLst>
                                          <p:attrName>ppt_w</p:attrName>
                                        </p:attrNameLst>
                                      </p:cBhvr>
                                      <p:tavLst>
                                        <p:tav tm="0">
                                          <p:val>
                                            <p:strVal val="ppt_w"/>
                                          </p:val>
                                        </p:tav>
                                        <p:tav tm="100000">
                                          <p:val>
                                            <p:fltVal val="0"/>
                                          </p:val>
                                        </p:tav>
                                      </p:tavLst>
                                    </p:anim>
                                    <p:anim calcmode="lin" valueType="num">
                                      <p:cBhvr>
                                        <p:cTn id="13" dur="500" fill="hold"/>
                                        <p:tgtEl>
                                          <p:spTgt spid="456"/>
                                        </p:tgtEl>
                                        <p:attrNameLst>
                                          <p:attrName>ppt_h</p:attrName>
                                        </p:attrNameLst>
                                      </p:cBhvr>
                                      <p:tavLst>
                                        <p:tav tm="0">
                                          <p:val>
                                            <p:strVal val="ppt_h"/>
                                          </p:val>
                                        </p:tav>
                                        <p:tav tm="100000">
                                          <p:val>
                                            <p:fltVal val="0"/>
                                          </p:val>
                                        </p:tav>
                                      </p:tavLst>
                                    </p:anim>
                                    <p:anim calcmode="lin" valueType="num">
                                      <p:cBhvr>
                                        <p:cTn id="14" dur="500" fill="hold"/>
                                        <p:tgtEl>
                                          <p:spTgt spid="45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 dur="500" fill="hold"/>
                                        <p:tgtEl>
                                          <p:spTgt spid="45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 fill="hold">
                                          <p:stCondLst>
                                            <p:cond delay="499"/>
                                          </p:stCondLst>
                                        </p:cTn>
                                        <p:tgtEl>
                                          <p:spTgt spid="4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1" animBg="1" advAuto="0"/>
      <p:bldP spid="456"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20" name="Iperplasia endometriale          - terapia estrogenica sostitutiva in menopausa          - neoplasie ovariche secernenti estrogeni"/>
          <p:cNvSpPr txBox="1">
            <a:spLocks noGrp="1"/>
          </p:cNvSpPr>
          <p:nvPr>
            <p:ph type="title" idx="4294967295"/>
          </p:nvPr>
        </p:nvSpPr>
        <p:spPr>
          <a:xfrm>
            <a:off x="34925" y="620712"/>
            <a:ext cx="8507413" cy="1728788"/>
          </a:xfrm>
          <a:prstGeom prst="rect">
            <a:avLst/>
          </a:prstGeom>
        </p:spPr>
        <p:txBody>
          <a:bodyPr>
            <a:normAutofit/>
          </a:bodyPr>
          <a:lstStyle/>
          <a:p>
            <a:pPr algn="l">
              <a:spcBef>
                <a:spcPts val="2000"/>
              </a:spcBef>
              <a:defRPr sz="2800" u="sng">
                <a:solidFill>
                  <a:srgbClr val="FFFFFF"/>
                </a:solidFill>
              </a:defRPr>
            </a:pPr>
            <a:r>
              <a:rPr dirty="0" err="1"/>
              <a:t>Iperplasia</a:t>
            </a:r>
            <a:r>
              <a:rPr dirty="0"/>
              <a:t> </a:t>
            </a:r>
            <a:r>
              <a:rPr dirty="0" err="1"/>
              <a:t>endometriale</a:t>
            </a:r>
            <a:br>
              <a:rPr dirty="0"/>
            </a:br>
            <a:r>
              <a:rPr sz="1000" u="none" dirty="0"/>
              <a:t> </a:t>
            </a:r>
            <a:r>
              <a:rPr sz="3400" u="none" dirty="0"/>
              <a:t>  </a:t>
            </a:r>
            <a:r>
              <a:rPr sz="1000" u="none" dirty="0"/>
              <a:t> </a:t>
            </a:r>
            <a:r>
              <a:rPr sz="3400" u="none" dirty="0"/>
              <a:t> </a:t>
            </a:r>
            <a:r>
              <a:rPr sz="2400" u="none" dirty="0"/>
              <a:t>    </a:t>
            </a:r>
            <a:endParaRPr sz="2400" dirty="0"/>
          </a:p>
        </p:txBody>
      </p:sp>
      <p:sp>
        <p:nvSpPr>
          <p:cNvPr id="421" name="Esempi di iperplasie/ipertrofie patologiche"/>
          <p:cNvSpPr txBox="1"/>
          <p:nvPr/>
        </p:nvSpPr>
        <p:spPr>
          <a:xfrm>
            <a:off x="-135255" y="-26988"/>
            <a:ext cx="9377998"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FFFF00"/>
                </a:solidFill>
              </a:defRPr>
            </a:pPr>
            <a:r>
              <a:t>Esempi di iperplasie/ipertrofie </a:t>
            </a:r>
            <a:r>
              <a:rPr b="1"/>
              <a:t>patologiche</a:t>
            </a:r>
          </a:p>
        </p:txBody>
      </p:sp>
      <p:sp>
        <p:nvSpPr>
          <p:cNvPr id="422" name="Iperplasia epidermica nella psoriasi…"/>
          <p:cNvSpPr txBox="1"/>
          <p:nvPr/>
        </p:nvSpPr>
        <p:spPr>
          <a:xfrm>
            <a:off x="80644" y="2420937"/>
            <a:ext cx="8944611" cy="104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800" u="sng">
                <a:solidFill>
                  <a:srgbClr val="FFFFFF"/>
                </a:solidFill>
              </a:defRPr>
            </a:pPr>
            <a:r>
              <a:rPr dirty="0" err="1"/>
              <a:t>Iperplasia</a:t>
            </a:r>
            <a:r>
              <a:rPr dirty="0"/>
              <a:t> </a:t>
            </a:r>
            <a:r>
              <a:rPr dirty="0" err="1"/>
              <a:t>epidermica</a:t>
            </a:r>
            <a:r>
              <a:rPr dirty="0"/>
              <a:t> </a:t>
            </a:r>
            <a:r>
              <a:rPr dirty="0" err="1"/>
              <a:t>nella</a:t>
            </a:r>
            <a:r>
              <a:rPr dirty="0"/>
              <a:t> </a:t>
            </a:r>
            <a:r>
              <a:rPr dirty="0" err="1">
                <a:solidFill>
                  <a:schemeClr val="bg1"/>
                </a:solidFill>
              </a:rPr>
              <a:t>psoriasi</a:t>
            </a:r>
            <a:endParaRPr dirty="0">
              <a:solidFill>
                <a:schemeClr val="bg1"/>
              </a:solidFill>
            </a:endParaRPr>
          </a:p>
          <a:p>
            <a:pPr algn="just">
              <a:defRPr sz="1000">
                <a:solidFill>
                  <a:srgbClr val="FFFFFF"/>
                </a:solidFill>
              </a:defRPr>
            </a:pPr>
            <a:endParaRPr dirty="0">
              <a:solidFill>
                <a:srgbClr val="FFFF00"/>
              </a:solidFill>
            </a:endParaRPr>
          </a:p>
          <a:p>
            <a:pPr algn="just">
              <a:defRPr sz="2400">
                <a:solidFill>
                  <a:srgbClr val="FFFFFF"/>
                </a:solidFill>
              </a:defRPr>
            </a:pPr>
            <a:r>
              <a:rPr dirty="0"/>
              <a:t>       	</a:t>
            </a:r>
          </a:p>
        </p:txBody>
      </p:sp>
      <p:sp>
        <p:nvSpPr>
          <p:cNvPr id="423" name="Iperplasia/ipertrofia prostatica"/>
          <p:cNvSpPr txBox="1"/>
          <p:nvPr/>
        </p:nvSpPr>
        <p:spPr>
          <a:xfrm>
            <a:off x="103150" y="3952970"/>
            <a:ext cx="5741036" cy="510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000" u="sng">
                <a:solidFill>
                  <a:srgbClr val="FFFFFF"/>
                </a:solidFill>
              </a:defRPr>
            </a:lvl1pPr>
          </a:lstStyle>
          <a:p>
            <a:r>
              <a:rPr dirty="0" err="1"/>
              <a:t>Iperplasia</a:t>
            </a:r>
            <a:r>
              <a:rPr dirty="0"/>
              <a:t>/</a:t>
            </a:r>
            <a:r>
              <a:rPr dirty="0" err="1"/>
              <a:t>ipertrofia</a:t>
            </a:r>
            <a:r>
              <a:rPr dirty="0"/>
              <a:t> </a:t>
            </a:r>
            <a:r>
              <a:rPr dirty="0" err="1"/>
              <a:t>prostatica</a:t>
            </a:r>
            <a:endParaRPr dirty="0"/>
          </a:p>
        </p:txBody>
      </p:sp>
      <p:sp>
        <p:nvSpPr>
          <p:cNvPr id="2" name="Iperplasia/ipertrofia prostatica">
            <a:extLst>
              <a:ext uri="{FF2B5EF4-FFF2-40B4-BE49-F238E27FC236}">
                <a16:creationId xmlns:a16="http://schemas.microsoft.com/office/drawing/2014/main" id="{71F5D20C-BDEC-FCB5-74CC-F5CA5A56E229}"/>
              </a:ext>
            </a:extLst>
          </p:cNvPr>
          <p:cNvSpPr txBox="1"/>
          <p:nvPr/>
        </p:nvSpPr>
        <p:spPr>
          <a:xfrm>
            <a:off x="121079" y="5355941"/>
            <a:ext cx="8904175"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000" u="sng">
                <a:solidFill>
                  <a:srgbClr val="FFFFFF"/>
                </a:solidFill>
              </a:defRPr>
            </a:lvl1pPr>
          </a:lstStyle>
          <a:p>
            <a:r>
              <a:rPr dirty="0" err="1"/>
              <a:t>Iperplasia</a:t>
            </a:r>
            <a:r>
              <a:rPr dirty="0"/>
              <a:t>/</a:t>
            </a:r>
            <a:r>
              <a:rPr dirty="0" err="1"/>
              <a:t>ipertrofia</a:t>
            </a:r>
            <a:r>
              <a:rPr dirty="0"/>
              <a:t> </a:t>
            </a:r>
            <a:r>
              <a:rPr lang="it-IT" dirty="0"/>
              <a:t>del </a:t>
            </a:r>
            <a:r>
              <a:rPr lang="it-IT" dirty="0">
                <a:solidFill>
                  <a:srgbClr val="FFFF00"/>
                </a:solidFill>
              </a:rPr>
              <a:t>muscolo cardiaco e scheletrico</a:t>
            </a:r>
            <a:endParaRPr dirty="0">
              <a:solidFill>
                <a:srgbClr val="FFFF00"/>
              </a:solidFill>
            </a:endParaRPr>
          </a:p>
        </p:txBody>
      </p:sp>
    </p:spTree>
    <p:extLst>
      <p:ext uri="{BB962C8B-B14F-4D97-AF65-F5344CB8AC3E}">
        <p14:creationId xmlns:p14="http://schemas.microsoft.com/office/powerpoint/2010/main" val="285012567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260" name="Patologia cellulare: introduzione"/>
          <p:cNvSpPr txBox="1">
            <a:spLocks noGrp="1"/>
          </p:cNvSpPr>
          <p:nvPr>
            <p:ph type="title" idx="4294967295"/>
          </p:nvPr>
        </p:nvSpPr>
        <p:spPr>
          <a:xfrm>
            <a:off x="457200" y="46037"/>
            <a:ext cx="8229600" cy="646113"/>
          </a:xfrm>
          <a:prstGeom prst="rect">
            <a:avLst/>
          </a:prstGeom>
        </p:spPr>
        <p:txBody>
          <a:bodyPr>
            <a:normAutofit/>
          </a:bodyPr>
          <a:lstStyle>
            <a:lvl1pPr>
              <a:defRPr sz="3600">
                <a:solidFill>
                  <a:srgbClr val="FFFF00"/>
                </a:solidFill>
              </a:defRPr>
            </a:lvl1pPr>
          </a:lstStyle>
          <a:p>
            <a:r>
              <a:t>Patologia cellulare: introduzione</a:t>
            </a:r>
          </a:p>
        </p:txBody>
      </p:sp>
      <p:sp>
        <p:nvSpPr>
          <p:cNvPr id="261" name="Tipo di agente lesivo…"/>
          <p:cNvSpPr txBox="1"/>
          <p:nvPr/>
        </p:nvSpPr>
        <p:spPr>
          <a:xfrm>
            <a:off x="201612" y="1989137"/>
            <a:ext cx="4918780" cy="1963426"/>
          </a:xfrm>
          <a:prstGeom prst="rect">
            <a:avLst/>
          </a:prstGeom>
          <a:ln>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90000"/>
              </a:lnSpc>
              <a:buSzPct val="100000"/>
              <a:buChar char="❖"/>
              <a:defRPr sz="2800">
                <a:solidFill>
                  <a:srgbClr val="FFFFFF"/>
                </a:solidFill>
              </a:defRPr>
            </a:pPr>
            <a:r>
              <a:t> </a:t>
            </a:r>
            <a:r>
              <a:rPr u="sng"/>
              <a:t>Tipo</a:t>
            </a:r>
            <a:r>
              <a:t> di agente lesivo</a:t>
            </a:r>
          </a:p>
          <a:p>
            <a:pPr>
              <a:lnSpc>
                <a:spcPct val="90000"/>
              </a:lnSpc>
              <a:buSzPct val="100000"/>
              <a:buChar char="❖"/>
              <a:defRPr sz="2800">
                <a:solidFill>
                  <a:srgbClr val="FFFFFF"/>
                </a:solidFill>
              </a:defRPr>
            </a:pPr>
            <a:endParaRPr/>
          </a:p>
          <a:p>
            <a:pPr>
              <a:lnSpc>
                <a:spcPct val="90000"/>
              </a:lnSpc>
              <a:buSzPct val="100000"/>
              <a:buChar char="❖"/>
              <a:defRPr sz="2800">
                <a:solidFill>
                  <a:srgbClr val="FFFFFF"/>
                </a:solidFill>
              </a:defRPr>
            </a:pPr>
            <a:r>
              <a:t> </a:t>
            </a:r>
            <a:r>
              <a:rPr u="sng"/>
              <a:t>Durata</a:t>
            </a:r>
            <a:r>
              <a:t> dell’azione lesiva</a:t>
            </a:r>
          </a:p>
          <a:p>
            <a:pPr>
              <a:lnSpc>
                <a:spcPct val="90000"/>
              </a:lnSpc>
              <a:buSzPct val="100000"/>
              <a:buChar char="❖"/>
              <a:defRPr sz="2800">
                <a:solidFill>
                  <a:srgbClr val="FFFFFF"/>
                </a:solidFill>
              </a:defRPr>
            </a:pPr>
            <a:endParaRPr/>
          </a:p>
          <a:p>
            <a:pPr>
              <a:lnSpc>
                <a:spcPct val="90000"/>
              </a:lnSpc>
              <a:buSzPct val="100000"/>
              <a:buChar char="❖"/>
              <a:defRPr sz="2800">
                <a:solidFill>
                  <a:srgbClr val="FFFFFF"/>
                </a:solidFill>
              </a:defRPr>
            </a:pPr>
            <a:r>
              <a:t> </a:t>
            </a:r>
            <a:r>
              <a:rPr u="sng"/>
              <a:t>Intensità</a:t>
            </a:r>
            <a:r>
              <a:t> dello stimolo lesivo</a:t>
            </a:r>
          </a:p>
        </p:txBody>
      </p:sp>
      <p:sp>
        <p:nvSpPr>
          <p:cNvPr id="262" name="Tipo di cellula…"/>
          <p:cNvSpPr txBox="1"/>
          <p:nvPr/>
        </p:nvSpPr>
        <p:spPr>
          <a:xfrm>
            <a:off x="4500562" y="4349750"/>
            <a:ext cx="4392613" cy="1963425"/>
          </a:xfrm>
          <a:prstGeom prst="rect">
            <a:avLst/>
          </a:prstGeom>
          <a:solidFill>
            <a:srgbClr val="FFFFFF"/>
          </a:solidFill>
          <a:ln>
            <a:solidFill>
              <a:srgbClr val="00FF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buSzPct val="100000"/>
              <a:buChar char="❖"/>
              <a:defRPr sz="2800">
                <a:solidFill>
                  <a:srgbClr val="002060"/>
                </a:solidFill>
              </a:defRPr>
            </a:pPr>
            <a:r>
              <a:t> </a:t>
            </a:r>
            <a:r>
              <a:rPr u="sng"/>
              <a:t>Tipo</a:t>
            </a:r>
            <a:r>
              <a:t> di cellula</a:t>
            </a:r>
          </a:p>
          <a:p>
            <a:pPr>
              <a:lnSpc>
                <a:spcPct val="90000"/>
              </a:lnSpc>
              <a:defRPr sz="2800">
                <a:solidFill>
                  <a:srgbClr val="002060"/>
                </a:solidFill>
              </a:defRPr>
            </a:pPr>
            <a:endParaRPr/>
          </a:p>
          <a:p>
            <a:pPr>
              <a:lnSpc>
                <a:spcPct val="90000"/>
              </a:lnSpc>
              <a:buSzPct val="100000"/>
              <a:buChar char="❖"/>
              <a:defRPr sz="2800">
                <a:solidFill>
                  <a:srgbClr val="002060"/>
                </a:solidFill>
              </a:defRPr>
            </a:pPr>
            <a:r>
              <a:t> </a:t>
            </a:r>
            <a:r>
              <a:rPr u="sng"/>
              <a:t>Stato</a:t>
            </a:r>
            <a:r>
              <a:t> della cellula</a:t>
            </a:r>
          </a:p>
          <a:p>
            <a:pPr>
              <a:lnSpc>
                <a:spcPct val="90000"/>
              </a:lnSpc>
              <a:buSzPct val="100000"/>
              <a:buChar char="❖"/>
              <a:defRPr sz="2800">
                <a:solidFill>
                  <a:srgbClr val="002060"/>
                </a:solidFill>
              </a:defRPr>
            </a:pPr>
            <a:endParaRPr/>
          </a:p>
          <a:p>
            <a:pPr>
              <a:lnSpc>
                <a:spcPct val="90000"/>
              </a:lnSpc>
              <a:buSzPct val="100000"/>
              <a:buChar char="❖"/>
              <a:defRPr sz="2800">
                <a:solidFill>
                  <a:srgbClr val="002060"/>
                </a:solidFill>
              </a:defRPr>
            </a:pPr>
            <a:r>
              <a:t> </a:t>
            </a:r>
            <a:r>
              <a:rPr u="sng"/>
              <a:t>Adattabilità</a:t>
            </a:r>
            <a:r>
              <a:t> della cellula</a:t>
            </a:r>
          </a:p>
        </p:txBody>
      </p:sp>
      <p:sp>
        <p:nvSpPr>
          <p:cNvPr id="263" name="Parametri che regolano la risposta di una cellula a possibili agenti di danno:"/>
          <p:cNvSpPr txBox="1"/>
          <p:nvPr/>
        </p:nvSpPr>
        <p:spPr>
          <a:xfrm>
            <a:off x="296545" y="836612"/>
            <a:ext cx="8406448" cy="86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defRPr sz="2600">
                <a:solidFill>
                  <a:srgbClr val="FFFFFF"/>
                </a:solidFill>
              </a:defRPr>
            </a:lvl1pPr>
          </a:lstStyle>
          <a:p>
            <a:r>
              <a:t>Parametri che regolano la risposta di una cellula a possibili agenti di danno: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62"/>
                                        </p:tgtEl>
                                        <p:attrNameLst>
                                          <p:attrName>style.visibility</p:attrName>
                                        </p:attrNameLst>
                                      </p:cBhvr>
                                      <p:to>
                                        <p:strVal val="visible"/>
                                      </p:to>
                                    </p:set>
                                    <p:animEffect transition="in" filter="wipe(left)">
                                      <p:cBhvr>
                                        <p:cTn id="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458" name="Il muscolo cardiaco e il muscolo scheletrico tendono ad adattarsi ad un incremento del carico di lavoro aumentando la loro massa…"/>
          <p:cNvSpPr txBox="1">
            <a:spLocks noGrp="1"/>
          </p:cNvSpPr>
          <p:nvPr>
            <p:ph type="body" sz="half" idx="4294967295"/>
          </p:nvPr>
        </p:nvSpPr>
        <p:spPr>
          <a:xfrm>
            <a:off x="34925" y="4005262"/>
            <a:ext cx="9036050" cy="2736851"/>
          </a:xfrm>
          <a:prstGeom prst="rect">
            <a:avLst/>
          </a:prstGeom>
        </p:spPr>
        <p:txBody>
          <a:bodyPr>
            <a:normAutofit/>
          </a:bodyPr>
          <a:lstStyle/>
          <a:p>
            <a:pPr algn="just">
              <a:spcBef>
                <a:spcPts val="600"/>
              </a:spcBef>
              <a:buChar char="•"/>
              <a:defRPr sz="2600">
                <a:solidFill>
                  <a:srgbClr val="FFFFFF"/>
                </a:solidFill>
              </a:defRPr>
            </a:pPr>
            <a:r>
              <a:t>Il muscolo cardiaco e il muscolo scheletrico tendono ad adattarsi ad un incremento del carico di lavoro aumentando la loro </a:t>
            </a:r>
            <a:r>
              <a:rPr>
                <a:solidFill>
                  <a:srgbClr val="FFFF00"/>
                </a:solidFill>
              </a:rPr>
              <a:t>massa</a:t>
            </a:r>
          </a:p>
          <a:p>
            <a:pPr algn="just">
              <a:buChar char="•"/>
              <a:defRPr sz="600">
                <a:solidFill>
                  <a:srgbClr val="FFFFFF"/>
                </a:solidFill>
              </a:defRPr>
            </a:pPr>
            <a:endParaRPr>
              <a:solidFill>
                <a:srgbClr val="FFFF00"/>
              </a:solidFill>
            </a:endParaRPr>
          </a:p>
          <a:p>
            <a:pPr algn="just">
              <a:spcBef>
                <a:spcPts val="600"/>
              </a:spcBef>
              <a:buChar char="•"/>
              <a:defRPr sz="2600">
                <a:solidFill>
                  <a:srgbClr val="FFFFFF"/>
                </a:solidFill>
              </a:defRPr>
            </a:pPr>
            <a:r>
              <a:t>La massa muscolare aumenta per ampliamento </a:t>
            </a:r>
            <a:r>
              <a:rPr u="sng"/>
              <a:t>volumetrico</a:t>
            </a:r>
            <a:r>
              <a:t> delle singole fibrocellule causato  dall’</a:t>
            </a:r>
            <a:r>
              <a:rPr>
                <a:solidFill>
                  <a:srgbClr val="FFFF00"/>
                </a:solidFill>
              </a:rPr>
              <a:t>aumento della sintesi di proteine e miofilamenti</a:t>
            </a:r>
          </a:p>
        </p:txBody>
      </p:sp>
      <p:sp>
        <p:nvSpPr>
          <p:cNvPr id="459" name="Ipertrofia del muscolo cardiaco e scheletrico"/>
          <p:cNvSpPr txBox="1">
            <a:spLocks noGrp="1"/>
          </p:cNvSpPr>
          <p:nvPr>
            <p:ph type="title" idx="4294967295"/>
          </p:nvPr>
        </p:nvSpPr>
        <p:spPr>
          <a:xfrm>
            <a:off x="-36513" y="-171450"/>
            <a:ext cx="9144001" cy="936625"/>
          </a:xfrm>
          <a:prstGeom prst="rect">
            <a:avLst/>
          </a:prstGeom>
        </p:spPr>
        <p:txBody>
          <a:bodyPr>
            <a:normAutofit/>
          </a:bodyPr>
          <a:lstStyle>
            <a:lvl1pPr>
              <a:defRPr sz="3600">
                <a:solidFill>
                  <a:srgbClr val="FFFF00"/>
                </a:solidFill>
              </a:defRPr>
            </a:lvl1pPr>
          </a:lstStyle>
          <a:p>
            <a:r>
              <a:t>Ipertrofia del muscolo cardiaco e scheletrico</a:t>
            </a:r>
          </a:p>
        </p:txBody>
      </p:sp>
      <p:pic>
        <p:nvPicPr>
          <p:cNvPr id="460" name="image.png" descr="image.png"/>
          <p:cNvPicPr>
            <a:picLocks noChangeAspect="1"/>
          </p:cNvPicPr>
          <p:nvPr/>
        </p:nvPicPr>
        <p:blipFill>
          <a:blip r:embed="rId2"/>
          <a:stretch>
            <a:fillRect/>
          </a:stretch>
        </p:blipFill>
        <p:spPr>
          <a:xfrm>
            <a:off x="34925" y="674687"/>
            <a:ext cx="4513263" cy="3348038"/>
          </a:xfrm>
          <a:prstGeom prst="rect">
            <a:avLst/>
          </a:prstGeom>
          <a:ln w="12700">
            <a:miter lim="400000"/>
          </a:ln>
        </p:spPr>
      </p:pic>
      <p:pic>
        <p:nvPicPr>
          <p:cNvPr id="461" name="image.png" descr="image.png"/>
          <p:cNvPicPr>
            <a:picLocks noChangeAspect="1"/>
          </p:cNvPicPr>
          <p:nvPr/>
        </p:nvPicPr>
        <p:blipFill>
          <a:blip r:embed="rId3"/>
          <a:stretch>
            <a:fillRect/>
          </a:stretch>
        </p:blipFill>
        <p:spPr>
          <a:xfrm>
            <a:off x="4643437" y="674687"/>
            <a:ext cx="4465638" cy="334803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afterEffect">
                                  <p:stCondLst>
                                    <p:cond delay="0"/>
                                  </p:stCondLst>
                                  <p:iterate>
                                    <p:tmAbs val="0"/>
                                  </p:iterate>
                                  <p:childTnLst>
                                    <p:set>
                                      <p:cBhvr>
                                        <p:cTn id="6" fill="hold"/>
                                        <p:tgtEl>
                                          <p:spTgt spid="461"/>
                                        </p:tgtEl>
                                        <p:attrNameLst>
                                          <p:attrName>style.visibility</p:attrName>
                                        </p:attrNameLst>
                                      </p:cBhvr>
                                      <p:to>
                                        <p:strVal val="visible"/>
                                      </p:to>
                                    </p:set>
                                    <p:animEffect transition="in" filter="wipe(left)">
                                      <p:cBhvr>
                                        <p:cTn id="7" dur="5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3" nodeType="clickEffect">
                                  <p:stCondLst>
                                    <p:cond delay="0"/>
                                  </p:stCondLst>
                                  <p:iterate>
                                    <p:tmAbs val="0"/>
                                  </p:iterate>
                                  <p:childTnLst>
                                    <p:set>
                                      <p:cBhvr>
                                        <p:cTn id="11" fill="hold"/>
                                        <p:tgtEl>
                                          <p:spTgt spid="458">
                                            <p:bg/>
                                          </p:spTgt>
                                        </p:tgtEl>
                                        <p:attrNameLst>
                                          <p:attrName>style.visibility</p:attrName>
                                        </p:attrNameLst>
                                      </p:cBhvr>
                                      <p:to>
                                        <p:strVal val="visible"/>
                                      </p:to>
                                    </p:set>
                                    <p:animEffect transition="in" filter="wipe(left)">
                                      <p:cBhvr>
                                        <p:cTn id="12" dur="500"/>
                                        <p:tgtEl>
                                          <p:spTgt spid="458">
                                            <p:bg/>
                                          </p:spTgt>
                                        </p:tgtEl>
                                      </p:cBhvr>
                                    </p:animEffect>
                                  </p:childTnLst>
                                </p:cTn>
                              </p:par>
                              <p:par>
                                <p:cTn id="13" presetID="22" presetClass="entr" presetSubtype="8" fill="hold" grpId="3" nodeType="withEffect">
                                  <p:stCondLst>
                                    <p:cond delay="0"/>
                                  </p:stCondLst>
                                  <p:iterate>
                                    <p:tmAbs val="0"/>
                                  </p:iterate>
                                  <p:childTnLst>
                                    <p:set>
                                      <p:cBhvr>
                                        <p:cTn id="14" fill="hold"/>
                                        <p:tgtEl>
                                          <p:spTgt spid="458">
                                            <p:txEl>
                                              <p:pRg st="0" end="0"/>
                                            </p:txEl>
                                          </p:spTgt>
                                        </p:tgtEl>
                                        <p:attrNameLst>
                                          <p:attrName>style.visibility</p:attrName>
                                        </p:attrNameLst>
                                      </p:cBhvr>
                                      <p:to>
                                        <p:strVal val="visible"/>
                                      </p:to>
                                    </p:set>
                                    <p:animEffect transition="in" filter="wipe(left)">
                                      <p:cBhvr>
                                        <p:cTn id="15" dur="500"/>
                                        <p:tgtEl>
                                          <p:spTgt spid="458">
                                            <p:txEl>
                                              <p:pRg st="0" end="0"/>
                                            </p:txEl>
                                          </p:spTgt>
                                        </p:tgtEl>
                                      </p:cBhvr>
                                    </p:animEffect>
                                  </p:childTnLst>
                                </p:cTn>
                              </p:par>
                            </p:childTnLst>
                          </p:cTn>
                        </p:par>
                        <p:par>
                          <p:cTn id="16" fill="hold">
                            <p:stCondLst>
                              <p:cond delay="500"/>
                            </p:stCondLst>
                            <p:childTnLst>
                              <p:par>
                                <p:cTn id="17" presetID="22" presetClass="entr" presetSubtype="8" fill="hold" grpId="3" nodeType="afterEffect">
                                  <p:stCondLst>
                                    <p:cond delay="0"/>
                                  </p:stCondLst>
                                  <p:iterate>
                                    <p:tmAbs val="0"/>
                                  </p:iterate>
                                  <p:childTnLst>
                                    <p:set>
                                      <p:cBhvr>
                                        <p:cTn id="18" fill="hold"/>
                                        <p:tgtEl>
                                          <p:spTgt spid="458">
                                            <p:txEl>
                                              <p:pRg st="1" end="1"/>
                                            </p:txEl>
                                          </p:spTgt>
                                        </p:tgtEl>
                                        <p:attrNameLst>
                                          <p:attrName>style.visibility</p:attrName>
                                        </p:attrNameLst>
                                      </p:cBhvr>
                                      <p:to>
                                        <p:strVal val="visible"/>
                                      </p:to>
                                    </p:set>
                                    <p:animEffect transition="in" filter="wipe(left)">
                                      <p:cBhvr>
                                        <p:cTn id="19" dur="500"/>
                                        <p:tgtEl>
                                          <p:spTgt spid="458">
                                            <p:txEl>
                                              <p:pRg st="1" end="1"/>
                                            </p:txEl>
                                          </p:spTgt>
                                        </p:tgtEl>
                                      </p:cBhvr>
                                    </p:animEffect>
                                  </p:childTnLst>
                                </p:cTn>
                              </p:par>
                            </p:childTnLst>
                          </p:cTn>
                        </p:par>
                        <p:par>
                          <p:cTn id="20" fill="hold">
                            <p:stCondLst>
                              <p:cond delay="1000"/>
                            </p:stCondLst>
                            <p:childTnLst>
                              <p:par>
                                <p:cTn id="21" presetID="22" presetClass="entr" presetSubtype="8" fill="hold" grpId="3" nodeType="afterEffect">
                                  <p:stCondLst>
                                    <p:cond delay="0"/>
                                  </p:stCondLst>
                                  <p:iterate>
                                    <p:tmAbs val="0"/>
                                  </p:iterate>
                                  <p:childTnLst>
                                    <p:set>
                                      <p:cBhvr>
                                        <p:cTn id="22" fill="hold"/>
                                        <p:tgtEl>
                                          <p:spTgt spid="458">
                                            <p:txEl>
                                              <p:pRg st="2" end="2"/>
                                            </p:txEl>
                                          </p:spTgt>
                                        </p:tgtEl>
                                        <p:attrNameLst>
                                          <p:attrName>style.visibility</p:attrName>
                                        </p:attrNameLst>
                                      </p:cBhvr>
                                      <p:to>
                                        <p:strVal val="visible"/>
                                      </p:to>
                                    </p:set>
                                    <p:animEffect transition="in" filter="wipe(left)">
                                      <p:cBhvr>
                                        <p:cTn id="23" dur="500"/>
                                        <p:tgtEl>
                                          <p:spTgt spid="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3" build="p" animBg="1" advAuto="0"/>
      <p:bldP spid="461"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463" name="Physiological hypertrophy"/>
          <p:cNvSpPr txBox="1">
            <a:spLocks noGrp="1"/>
          </p:cNvSpPr>
          <p:nvPr>
            <p:ph type="title" idx="4294967295"/>
          </p:nvPr>
        </p:nvSpPr>
        <p:spPr>
          <a:xfrm>
            <a:off x="457200" y="44450"/>
            <a:ext cx="8229600" cy="576263"/>
          </a:xfrm>
          <a:prstGeom prst="rect">
            <a:avLst/>
          </a:prstGeom>
        </p:spPr>
        <p:txBody>
          <a:bodyPr>
            <a:normAutofit fontScale="90000"/>
          </a:bodyPr>
          <a:lstStyle>
            <a:lvl1pPr defTabSz="877823">
              <a:defRPr sz="3455">
                <a:solidFill>
                  <a:srgbClr val="FFFF00"/>
                </a:solidFill>
              </a:defRPr>
            </a:lvl1pPr>
          </a:lstStyle>
          <a:p>
            <a:r>
              <a:t>Physiological hypertrophy</a:t>
            </a:r>
          </a:p>
        </p:txBody>
      </p:sp>
      <p:sp>
        <p:nvSpPr>
          <p:cNvPr id="464" name="Exercise-induced intense myofibrillogenesis causes hypertrophy of skeletal muscle fibers"/>
          <p:cNvSpPr txBox="1"/>
          <p:nvPr/>
        </p:nvSpPr>
        <p:spPr>
          <a:xfrm>
            <a:off x="225107" y="603250"/>
            <a:ext cx="8765223"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a:solidFill>
                  <a:srgbClr val="FFFF00"/>
                </a:solidFill>
              </a:defRPr>
            </a:pPr>
            <a:r>
              <a:t>Exercise-induced</a:t>
            </a:r>
            <a:r>
              <a:rPr>
                <a:solidFill>
                  <a:srgbClr val="FFFFFF"/>
                </a:solidFill>
              </a:rPr>
              <a:t> intense </a:t>
            </a:r>
            <a:r>
              <a:t>myofibrillogenesis</a:t>
            </a:r>
            <a:r>
              <a:rPr>
                <a:solidFill>
                  <a:srgbClr val="FFFFFF"/>
                </a:solidFill>
              </a:rPr>
              <a:t> causes hypertrophy of skeletal muscle fibers</a:t>
            </a:r>
          </a:p>
        </p:txBody>
      </p:sp>
      <p:grpSp>
        <p:nvGrpSpPr>
          <p:cNvPr id="469" name="Raggruppa"/>
          <p:cNvGrpSpPr/>
          <p:nvPr/>
        </p:nvGrpSpPr>
        <p:grpSpPr>
          <a:xfrm>
            <a:off x="714374" y="1724024"/>
            <a:ext cx="7602539" cy="5089526"/>
            <a:chOff x="0" y="0"/>
            <a:chExt cx="7602537" cy="5089525"/>
          </a:xfrm>
        </p:grpSpPr>
        <p:pic>
          <p:nvPicPr>
            <p:cNvPr id="465" name="C:\WINDOWS\Desktop\pathpics\musc.jpg" descr="C:\WINDOWS\Desktop\pathpics\musc.jpg"/>
            <p:cNvPicPr>
              <a:picLocks noChangeAspect="1"/>
            </p:cNvPicPr>
            <p:nvPr/>
          </p:nvPicPr>
          <p:blipFill>
            <a:blip r:embed="rId3"/>
            <a:stretch>
              <a:fillRect/>
            </a:stretch>
          </p:blipFill>
          <p:spPr>
            <a:xfrm>
              <a:off x="0" y="41299"/>
              <a:ext cx="7602538" cy="5048226"/>
            </a:xfrm>
            <a:prstGeom prst="rect">
              <a:avLst/>
            </a:prstGeom>
            <a:ln w="12700" cap="flat">
              <a:noFill/>
              <a:miter lim="400000"/>
            </a:ln>
            <a:effectLst/>
          </p:spPr>
        </p:pic>
        <p:sp>
          <p:nvSpPr>
            <p:cNvPr id="466" name="normal skeletal muscle fibres have  roughly the same size in cross section"/>
            <p:cNvSpPr txBox="1"/>
            <p:nvPr/>
          </p:nvSpPr>
          <p:spPr>
            <a:xfrm>
              <a:off x="-1" y="3929043"/>
              <a:ext cx="3821114" cy="972132"/>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just">
                <a:defRPr sz="2000" b="1"/>
              </a:pPr>
              <a:r>
                <a:t>normal</a:t>
              </a:r>
              <a:r>
                <a:rPr b="0"/>
                <a:t> skeletal muscle fibres have  roughly the same size in cross section</a:t>
              </a:r>
            </a:p>
          </p:txBody>
        </p:sp>
        <p:sp>
          <p:nvSpPr>
            <p:cNvPr id="467" name="hyperthrophic muscle fibers"/>
            <p:cNvSpPr txBox="1"/>
            <p:nvPr/>
          </p:nvSpPr>
          <p:spPr>
            <a:xfrm>
              <a:off x="3965574" y="4537052"/>
              <a:ext cx="3421064" cy="387932"/>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just">
                <a:defRPr sz="2000"/>
              </a:lvl1pPr>
            </a:lstStyle>
            <a:p>
              <a:r>
                <a:t>hyperthrophic muscle fibers</a:t>
              </a:r>
            </a:p>
          </p:txBody>
        </p:sp>
        <p:sp>
          <p:nvSpPr>
            <p:cNvPr id="468" name="Hystologic cross sections of skeletal muscle fibers"/>
            <p:cNvSpPr txBox="1"/>
            <p:nvPr/>
          </p:nvSpPr>
          <p:spPr>
            <a:xfrm>
              <a:off x="473249" y="-1"/>
              <a:ext cx="6652607" cy="387932"/>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000"/>
              </a:lvl1pPr>
            </a:lstStyle>
            <a:p>
              <a:r>
                <a:t>Hystologic cross sections of skeletal muscle fibers</a:t>
              </a:r>
            </a:p>
          </p:txBody>
        </p:sp>
      </p:grpSp>
      <p:pic>
        <p:nvPicPr>
          <p:cNvPr id="470" name="Risultati immagini per bicipite" descr="Risultati immagini per bicipite"/>
          <p:cNvPicPr>
            <a:picLocks noChangeAspect="1"/>
          </p:cNvPicPr>
          <p:nvPr/>
        </p:nvPicPr>
        <p:blipFill>
          <a:blip r:embed="rId4"/>
          <a:stretch>
            <a:fillRect/>
          </a:stretch>
        </p:blipFill>
        <p:spPr>
          <a:xfrm>
            <a:off x="577850" y="1633537"/>
            <a:ext cx="7793038" cy="51085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1" nodeType="clickEffect">
                                  <p:stCondLst>
                                    <p:cond delay="0"/>
                                  </p:stCondLst>
                                  <p:iterate>
                                    <p:tmAbs val="0"/>
                                  </p:iterate>
                                  <p:childTnLst>
                                    <p:anim calcmode="lin" valueType="num">
                                      <p:cBhvr>
                                        <p:cTn id="6" dur="500" fill="hold"/>
                                        <p:tgtEl>
                                          <p:spTgt spid="470"/>
                                        </p:tgtEl>
                                        <p:attrNameLst>
                                          <p:attrName>ppt_w</p:attrName>
                                        </p:attrNameLst>
                                      </p:cBhvr>
                                      <p:tavLst>
                                        <p:tav tm="0">
                                          <p:val>
                                            <p:strVal val="ppt_w"/>
                                          </p:val>
                                        </p:tav>
                                        <p:tav tm="100000">
                                          <p:val>
                                            <p:fltVal val="0"/>
                                          </p:val>
                                        </p:tav>
                                      </p:tavLst>
                                    </p:anim>
                                    <p:anim calcmode="lin" valueType="num">
                                      <p:cBhvr>
                                        <p:cTn id="7" dur="500" fill="hold"/>
                                        <p:tgtEl>
                                          <p:spTgt spid="470"/>
                                        </p:tgtEl>
                                        <p:attrNameLst>
                                          <p:attrName>ppt_h</p:attrName>
                                        </p:attrNameLst>
                                      </p:cBhvr>
                                      <p:tavLst>
                                        <p:tav tm="0">
                                          <p:val>
                                            <p:strVal val="ppt_h"/>
                                          </p:val>
                                        </p:tav>
                                        <p:tav tm="100000">
                                          <p:val>
                                            <p:fltVal val="0"/>
                                          </p:val>
                                        </p:tav>
                                      </p:tavLst>
                                    </p:anim>
                                    <p:set>
                                      <p:cBhvr>
                                        <p:cTn id="8" fill="hold">
                                          <p:stCondLst>
                                            <p:cond delay="499"/>
                                          </p:stCondLst>
                                        </p:cTn>
                                        <p:tgtEl>
                                          <p:spTgt spid="4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474" name="Ipertrofia delle cellule muscolari scheletriche"/>
          <p:cNvSpPr txBox="1">
            <a:spLocks noGrp="1"/>
          </p:cNvSpPr>
          <p:nvPr>
            <p:ph type="title" idx="4294967295"/>
          </p:nvPr>
        </p:nvSpPr>
        <p:spPr>
          <a:xfrm>
            <a:off x="-1" y="0"/>
            <a:ext cx="9144002" cy="692150"/>
          </a:xfrm>
          <a:prstGeom prst="rect">
            <a:avLst/>
          </a:prstGeom>
        </p:spPr>
        <p:txBody>
          <a:bodyPr>
            <a:normAutofit/>
          </a:bodyPr>
          <a:lstStyle/>
          <a:p>
            <a:pPr>
              <a:defRPr sz="3400">
                <a:solidFill>
                  <a:srgbClr val="FFFF00"/>
                </a:solidFill>
              </a:defRPr>
            </a:pPr>
            <a:r>
              <a:t>Ipertrofia delle cellule muscolari </a:t>
            </a:r>
            <a:r>
              <a:rPr u="sng"/>
              <a:t>scheletriche</a:t>
            </a:r>
          </a:p>
        </p:txBody>
      </p:sp>
      <p:sp>
        <p:nvSpPr>
          <p:cNvPr id="475" name="Reazione delle fibrocellule muscolari scheletriche ad un sovraccarico di lavoro che causa:…"/>
          <p:cNvSpPr txBox="1"/>
          <p:nvPr/>
        </p:nvSpPr>
        <p:spPr>
          <a:xfrm>
            <a:off x="153670" y="830262"/>
            <a:ext cx="8765223" cy="4956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800">
                <a:solidFill>
                  <a:srgbClr val="FFFFFF"/>
                </a:solidFill>
              </a:defRPr>
            </a:pPr>
            <a:r>
              <a:t>Reazione delle fibrocellule muscolari scheletriche ad un </a:t>
            </a:r>
            <a:r>
              <a:rPr u="sng">
                <a:solidFill>
                  <a:srgbClr val="FFFF00"/>
                </a:solidFill>
              </a:rPr>
              <a:t>sovraccarico di lavoro</a:t>
            </a:r>
            <a:r>
              <a:t> che causa:</a:t>
            </a:r>
          </a:p>
          <a:p>
            <a:pPr algn="just">
              <a:buSzPct val="100000"/>
              <a:buFont typeface="Arial"/>
              <a:buChar char="•"/>
              <a:defRPr sz="2800" u="sng">
                <a:solidFill>
                  <a:srgbClr val="FFFFFF"/>
                </a:solidFill>
              </a:defRPr>
            </a:pPr>
            <a:endParaRPr/>
          </a:p>
          <a:p>
            <a:pPr algn="just">
              <a:buSzPct val="100000"/>
              <a:buFont typeface="Arial"/>
              <a:buChar char="•"/>
              <a:defRPr sz="2800" u="sng">
                <a:solidFill>
                  <a:srgbClr val="FFFF00"/>
                </a:solidFill>
              </a:defRPr>
            </a:pPr>
            <a:r>
              <a:t>Impoverimento energetico</a:t>
            </a:r>
            <a:r>
              <a:rPr u="none">
                <a:solidFill>
                  <a:srgbClr val="FFFFFF"/>
                </a:solidFill>
              </a:rPr>
              <a:t> (riduzione ATP e glicogeno): stimolo alla </a:t>
            </a:r>
            <a:r>
              <a:rPr>
                <a:solidFill>
                  <a:srgbClr val="00FF00"/>
                </a:solidFill>
              </a:rPr>
              <a:t>produzione di fattori trofici</a:t>
            </a:r>
            <a:r>
              <a:rPr u="none">
                <a:solidFill>
                  <a:srgbClr val="FFFFFF"/>
                </a:solidFill>
              </a:rPr>
              <a:t>  (fattori di crescita; </a:t>
            </a:r>
            <a:r>
              <a:rPr u="none"/>
              <a:t>insulin-like growth factor-1</a:t>
            </a:r>
            <a:r>
              <a:rPr u="none">
                <a:solidFill>
                  <a:srgbClr val="FFFFFF"/>
                </a:solidFill>
              </a:rPr>
              <a:t>) che stimolano la </a:t>
            </a:r>
            <a:r>
              <a:rPr>
                <a:solidFill>
                  <a:srgbClr val="FFFFFF"/>
                </a:solidFill>
              </a:rPr>
              <a:t>sintesi di proteine contrattili</a:t>
            </a:r>
          </a:p>
          <a:p>
            <a:pPr algn="just">
              <a:buSzPct val="100000"/>
              <a:buFont typeface="Arial"/>
              <a:buChar char="•"/>
              <a:defRPr sz="2800">
                <a:solidFill>
                  <a:srgbClr val="FFFFFF"/>
                </a:solidFill>
              </a:defRPr>
            </a:pPr>
            <a:endParaRPr>
              <a:solidFill>
                <a:srgbClr val="FFFFFF"/>
              </a:solidFill>
            </a:endParaRPr>
          </a:p>
          <a:p>
            <a:pPr algn="just">
              <a:buSzPct val="100000"/>
              <a:buFont typeface="Arial"/>
              <a:buChar char="•"/>
              <a:defRPr sz="2800" u="sng">
                <a:solidFill>
                  <a:srgbClr val="FFFF00"/>
                </a:solidFill>
              </a:defRPr>
            </a:pPr>
            <a:r>
              <a:t>Microtraumi</a:t>
            </a:r>
            <a:r>
              <a:rPr>
                <a:solidFill>
                  <a:srgbClr val="FFFFFF"/>
                </a:solidFill>
              </a:rPr>
              <a:t> con danni strutturali</a:t>
            </a:r>
            <a:r>
              <a:rPr u="none">
                <a:solidFill>
                  <a:srgbClr val="FFFFFF"/>
                </a:solidFill>
              </a:rPr>
              <a:t>: lavoro intenso, produzione di elevate </a:t>
            </a:r>
            <a:r>
              <a:rPr>
                <a:solidFill>
                  <a:srgbClr val="00FF00"/>
                </a:solidFill>
              </a:rPr>
              <a:t>tensioni muscolari</a:t>
            </a:r>
            <a:r>
              <a:rPr u="none">
                <a:solidFill>
                  <a:srgbClr val="FFFFFF"/>
                </a:solidFill>
              </a:rPr>
              <a:t> (</a:t>
            </a:r>
            <a:r>
              <a:rPr b="1" u="none">
                <a:solidFill>
                  <a:srgbClr val="FFFFFF"/>
                </a:solidFill>
              </a:rPr>
              <a:t>stretch</a:t>
            </a:r>
            <a:r>
              <a:rPr u="none">
                <a:solidFill>
                  <a:srgbClr val="FFFFFF"/>
                </a:solidFill>
              </a:rPr>
              <a:t>), possibili rotture a livello delle miofibrille: </a:t>
            </a:r>
            <a:r>
              <a:rPr u="none"/>
              <a:t>riparazione con irrobustimento della struttura, miofibrillogenesi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75">
                                            <p:txEl>
                                              <p:pRg st="2" end="2"/>
                                            </p:txEl>
                                          </p:spTgt>
                                        </p:tgtEl>
                                        <p:attrNameLst>
                                          <p:attrName>style.visibility</p:attrName>
                                        </p:attrNameLst>
                                      </p:cBhvr>
                                      <p:to>
                                        <p:strVal val="visible"/>
                                      </p:to>
                                    </p:set>
                                    <p:animEffect transition="in" filter="wipe(left)">
                                      <p:cBhvr>
                                        <p:cTn id="7" dur="500"/>
                                        <p:tgtEl>
                                          <p:spTgt spid="475">
                                            <p:txEl>
                                              <p:pRg st="2" end="2"/>
                                            </p:txEl>
                                          </p:spTgt>
                                        </p:tgtEl>
                                      </p:cBhvr>
                                    </p:animEffect>
                                  </p:childTnLst>
                                </p:cTn>
                              </p:par>
                            </p:childTnLst>
                          </p:cTn>
                        </p:par>
                        <p:par>
                          <p:cTn id="8" fill="hold">
                            <p:stCondLst>
                              <p:cond delay="500"/>
                            </p:stCondLst>
                            <p:childTnLst>
                              <p:par>
                                <p:cTn id="9" presetID="22" presetClass="entr" presetSubtype="8" fill="hold" grpId="1" nodeType="afterEffect">
                                  <p:stCondLst>
                                    <p:cond delay="0"/>
                                  </p:stCondLst>
                                  <p:iterate>
                                    <p:tmAbs val="0"/>
                                  </p:iterate>
                                  <p:childTnLst>
                                    <p:set>
                                      <p:cBhvr>
                                        <p:cTn id="10" fill="hold"/>
                                        <p:tgtEl>
                                          <p:spTgt spid="475">
                                            <p:txEl>
                                              <p:pRg st="3" end="3"/>
                                            </p:txEl>
                                          </p:spTgt>
                                        </p:tgtEl>
                                        <p:attrNameLst>
                                          <p:attrName>style.visibility</p:attrName>
                                        </p:attrNameLst>
                                      </p:cBhvr>
                                      <p:to>
                                        <p:strVal val="visible"/>
                                      </p:to>
                                    </p:set>
                                    <p:animEffect transition="in" filter="wipe(left)">
                                      <p:cBhvr>
                                        <p:cTn id="11" dur="500"/>
                                        <p:tgtEl>
                                          <p:spTgt spid="475">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1" nodeType="clickEffect">
                                  <p:stCondLst>
                                    <p:cond delay="0"/>
                                  </p:stCondLst>
                                  <p:iterate>
                                    <p:tmAbs val="0"/>
                                  </p:iterate>
                                  <p:childTnLst>
                                    <p:set>
                                      <p:cBhvr>
                                        <p:cTn id="15" fill="hold"/>
                                        <p:tgtEl>
                                          <p:spTgt spid="475">
                                            <p:txEl>
                                              <p:pRg st="4" end="4"/>
                                            </p:txEl>
                                          </p:spTgt>
                                        </p:tgtEl>
                                        <p:attrNameLst>
                                          <p:attrName>style.visibility</p:attrName>
                                        </p:attrNameLst>
                                      </p:cBhvr>
                                      <p:to>
                                        <p:strVal val="visible"/>
                                      </p:to>
                                    </p:set>
                                    <p:animEffect transition="in" filter="wipe(left)">
                                      <p:cBhvr>
                                        <p:cTn id="16" dur="500"/>
                                        <p:tgtEl>
                                          <p:spTgt spid="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1"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grpSp>
        <p:nvGrpSpPr>
          <p:cNvPr id="480" name="Raggruppa"/>
          <p:cNvGrpSpPr/>
          <p:nvPr/>
        </p:nvGrpSpPr>
        <p:grpSpPr>
          <a:xfrm>
            <a:off x="34925" y="908050"/>
            <a:ext cx="6481763" cy="5905500"/>
            <a:chOff x="0" y="0"/>
            <a:chExt cx="6481762" cy="5905500"/>
          </a:xfrm>
        </p:grpSpPr>
        <p:pic>
          <p:nvPicPr>
            <p:cNvPr id="477" name="image.png" descr="image.png"/>
            <p:cNvPicPr>
              <a:picLocks noChangeAspect="1"/>
            </p:cNvPicPr>
            <p:nvPr/>
          </p:nvPicPr>
          <p:blipFill>
            <a:blip r:embed="rId2"/>
            <a:stretch>
              <a:fillRect/>
            </a:stretch>
          </p:blipFill>
          <p:spPr>
            <a:xfrm>
              <a:off x="0" y="0"/>
              <a:ext cx="5942879" cy="5905500"/>
            </a:xfrm>
            <a:prstGeom prst="rect">
              <a:avLst/>
            </a:prstGeom>
            <a:ln w="12700" cap="flat">
              <a:noFill/>
              <a:miter lim="400000"/>
            </a:ln>
            <a:effectLst/>
          </p:spPr>
        </p:pic>
        <p:sp>
          <p:nvSpPr>
            <p:cNvPr id="478" name="↑p70S6K"/>
            <p:cNvSpPr txBox="1"/>
            <p:nvPr/>
          </p:nvSpPr>
          <p:spPr>
            <a:xfrm>
              <a:off x="4465637" y="3889375"/>
              <a:ext cx="1154113" cy="350662"/>
            </a:xfrm>
            <a:prstGeom prst="rect">
              <a:avLst/>
            </a:prstGeom>
            <a:gradFill flip="none" rotWithShape="1">
              <a:gsLst>
                <a:gs pos="0">
                  <a:srgbClr val="92DA46"/>
                </a:gs>
                <a:gs pos="50000">
                  <a:srgbClr val="7AB73A"/>
                </a:gs>
                <a:gs pos="100000">
                  <a:srgbClr val="537E25"/>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stStyle>
            <a:p>
              <a:r>
                <a:t>↑p70S6K</a:t>
              </a:r>
            </a:p>
          </p:txBody>
        </p:sp>
        <p:sp>
          <p:nvSpPr>
            <p:cNvPr id="479" name="phosphorylation of S6 ribosomal protein"/>
            <p:cNvSpPr txBox="1"/>
            <p:nvPr/>
          </p:nvSpPr>
          <p:spPr>
            <a:xfrm>
              <a:off x="4177172" y="4538915"/>
              <a:ext cx="2304591" cy="617362"/>
            </a:xfrm>
            <a:prstGeom prst="rect">
              <a:avLst/>
            </a:prstGeom>
            <a:gradFill flip="none" rotWithShape="1">
              <a:gsLst>
                <a:gs pos="0">
                  <a:srgbClr val="92DA46"/>
                </a:gs>
                <a:gs pos="50000">
                  <a:srgbClr val="7AB73A"/>
                </a:gs>
                <a:gs pos="100000">
                  <a:srgbClr val="537E25"/>
                </a:gs>
              </a:gsLst>
              <a:lin ang="189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stStyle>
            <a:p>
              <a:r>
                <a:t>phosphorylation of S6 ribosomal protein</a:t>
              </a:r>
            </a:p>
          </p:txBody>
        </p:sp>
      </p:grpSp>
      <p:sp>
        <p:nvSpPr>
          <p:cNvPr id="481" name="Myofibrillogenesis: from trophic stimulus to protein synthesis"/>
          <p:cNvSpPr txBox="1">
            <a:spLocks noGrp="1"/>
          </p:cNvSpPr>
          <p:nvPr>
            <p:ph type="title" idx="4294967295"/>
          </p:nvPr>
        </p:nvSpPr>
        <p:spPr>
          <a:xfrm>
            <a:off x="-71438" y="44450"/>
            <a:ext cx="5435601" cy="765175"/>
          </a:xfrm>
          <a:prstGeom prst="rect">
            <a:avLst/>
          </a:prstGeom>
        </p:spPr>
        <p:txBody>
          <a:bodyPr>
            <a:normAutofit fontScale="90000"/>
          </a:bodyPr>
          <a:lstStyle/>
          <a:p>
            <a:pPr defTabSz="722376">
              <a:defRPr sz="2370">
                <a:solidFill>
                  <a:srgbClr val="FFFF00"/>
                </a:solidFill>
              </a:defRPr>
            </a:pPr>
            <a:r>
              <a:t>Myofibrillogenesis: from </a:t>
            </a:r>
            <a:r>
              <a:rPr u="sng"/>
              <a:t>trophic stimulus</a:t>
            </a:r>
            <a:r>
              <a:t> to protein synthesis</a:t>
            </a:r>
          </a:p>
        </p:txBody>
      </p:sp>
      <p:sp>
        <p:nvSpPr>
          <p:cNvPr id="482" name="Binding of insulin or IGF-1 (insulin-like GF) to the IGF-1 receptor stimulates tyrosine phosphorylation of insulin receptor substrate-1 (IRS-1).…"/>
          <p:cNvSpPr txBox="1"/>
          <p:nvPr/>
        </p:nvSpPr>
        <p:spPr>
          <a:xfrm>
            <a:off x="5364162" y="44449"/>
            <a:ext cx="3744913" cy="4498726"/>
          </a:xfrm>
          <a:prstGeom prst="rect">
            <a:avLst/>
          </a:prstGeom>
          <a:solidFill>
            <a:srgbClr val="CCFFFF"/>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200"/>
            </a:pPr>
            <a:r>
              <a:t>Binding of insulin or IGF-1 (insulin-like GF) to the </a:t>
            </a:r>
            <a:r>
              <a:rPr b="1"/>
              <a:t>IGF-1 receptor</a:t>
            </a:r>
            <a:r>
              <a:t> stimulates tyrosine phosphorylation of </a:t>
            </a:r>
            <a:r>
              <a:rPr b="1"/>
              <a:t>insulin receptor substrate-1</a:t>
            </a:r>
            <a:r>
              <a:t> (IRS-1). </a:t>
            </a:r>
          </a:p>
          <a:p>
            <a:pPr algn="just">
              <a:defRPr sz="2200"/>
            </a:pPr>
            <a:r>
              <a:t>Activation of IRS-1 triggers the </a:t>
            </a:r>
            <a:r>
              <a:rPr b="1"/>
              <a:t>PI3K/Akt</a:t>
            </a:r>
            <a:r>
              <a:t> cascade. Phosphorylation of Akt activates </a:t>
            </a:r>
            <a:r>
              <a:rPr b="1"/>
              <a:t>mTOR*</a:t>
            </a:r>
            <a:r>
              <a:t> that then  promotes protein synthesis</a:t>
            </a:r>
          </a:p>
          <a:p>
            <a:pPr algn="just">
              <a:defRPr sz="800" b="1"/>
            </a:pPr>
            <a:endParaRPr/>
          </a:p>
          <a:p>
            <a:pPr algn="just">
              <a:defRPr sz="2200" b="1"/>
            </a:pPr>
            <a:r>
              <a:t>*</a:t>
            </a:r>
            <a:r>
              <a:rPr b="0"/>
              <a:t> mammalian target of rapamycin (ser/thr kinase)</a:t>
            </a:r>
          </a:p>
        </p:txBody>
      </p:sp>
      <p:sp>
        <p:nvSpPr>
          <p:cNvPr id="483" name="Linea"/>
          <p:cNvSpPr/>
          <p:nvPr/>
        </p:nvSpPr>
        <p:spPr>
          <a:xfrm flipH="1">
            <a:off x="2124074" y="908050"/>
            <a:ext cx="2" cy="3097213"/>
          </a:xfrm>
          <a:prstGeom prst="line">
            <a:avLst/>
          </a:prstGeom>
          <a:ln w="38100">
            <a:solidFill>
              <a:srgbClr val="FF0000"/>
            </a:solidFill>
            <a:prstDash val="dash"/>
          </a:ln>
        </p:spPr>
        <p:txBody>
          <a:bodyPr lIns="45719" rIns="45719"/>
          <a:lstStyle/>
          <a:p>
            <a:endParaRPr/>
          </a:p>
        </p:txBody>
      </p:sp>
      <p:sp>
        <p:nvSpPr>
          <p:cNvPr id="484" name="Linea"/>
          <p:cNvSpPr/>
          <p:nvPr/>
        </p:nvSpPr>
        <p:spPr>
          <a:xfrm>
            <a:off x="2124075" y="4005262"/>
            <a:ext cx="2016125" cy="1"/>
          </a:xfrm>
          <a:prstGeom prst="line">
            <a:avLst/>
          </a:prstGeom>
          <a:ln w="38100">
            <a:solidFill>
              <a:srgbClr val="FF0000"/>
            </a:solidFill>
            <a:prstDash val="dash"/>
          </a:ln>
        </p:spPr>
        <p:txBody>
          <a:bodyPr lIns="45719" rIns="45719"/>
          <a:lstStyle/>
          <a:p>
            <a:endParaRPr/>
          </a:p>
        </p:txBody>
      </p:sp>
      <p:sp>
        <p:nvSpPr>
          <p:cNvPr id="485" name="Linea"/>
          <p:cNvSpPr/>
          <p:nvPr/>
        </p:nvSpPr>
        <p:spPr>
          <a:xfrm flipH="1">
            <a:off x="4133849" y="4005262"/>
            <a:ext cx="1" cy="2808288"/>
          </a:xfrm>
          <a:prstGeom prst="line">
            <a:avLst/>
          </a:prstGeom>
          <a:ln w="38100">
            <a:solidFill>
              <a:srgbClr val="FF0000"/>
            </a:solidFill>
            <a:prstDash val="dash"/>
          </a:ln>
        </p:spPr>
        <p:txBody>
          <a:bodyPr lIns="45719" rIns="45719"/>
          <a:lstStyle/>
          <a:p>
            <a:endParaRPr/>
          </a:p>
        </p:txBody>
      </p:sp>
      <p:sp>
        <p:nvSpPr>
          <p:cNvPr id="486" name="kinase cascade"/>
          <p:cNvSpPr txBox="1"/>
          <p:nvPr/>
        </p:nvSpPr>
        <p:spPr>
          <a:xfrm>
            <a:off x="3611402" y="2627312"/>
            <a:ext cx="1679896" cy="350662"/>
          </a:xfrm>
          <a:prstGeom prst="rect">
            <a:avLst/>
          </a:prstGeom>
          <a:solidFill>
            <a:srgbClr val="66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stStyle>
          <a:p>
            <a:r>
              <a:t>kinase cascade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488" name="Ipertrofia delle cellule muscolari scheletriche"/>
          <p:cNvSpPr txBox="1">
            <a:spLocks noGrp="1"/>
          </p:cNvSpPr>
          <p:nvPr>
            <p:ph type="title" idx="4294967295"/>
          </p:nvPr>
        </p:nvSpPr>
        <p:spPr>
          <a:xfrm>
            <a:off x="-1" y="0"/>
            <a:ext cx="9144002" cy="692150"/>
          </a:xfrm>
          <a:prstGeom prst="rect">
            <a:avLst/>
          </a:prstGeom>
        </p:spPr>
        <p:txBody>
          <a:bodyPr>
            <a:normAutofit/>
          </a:bodyPr>
          <a:lstStyle/>
          <a:p>
            <a:pPr>
              <a:defRPr sz="3400">
                <a:solidFill>
                  <a:srgbClr val="FFFF00"/>
                </a:solidFill>
              </a:defRPr>
            </a:pPr>
            <a:r>
              <a:t>Ipertrofia delle cellule muscolari </a:t>
            </a:r>
            <a:r>
              <a:rPr u="sng"/>
              <a:t>scheletriche</a:t>
            </a:r>
          </a:p>
        </p:txBody>
      </p:sp>
      <p:sp>
        <p:nvSpPr>
          <p:cNvPr id="489" name="Reazione delle fibrocellule muscolari scheletriche ad un sovraccarico di lavoro che causa:…"/>
          <p:cNvSpPr txBox="1"/>
          <p:nvPr/>
        </p:nvSpPr>
        <p:spPr>
          <a:xfrm>
            <a:off x="153670" y="830262"/>
            <a:ext cx="8765223" cy="4956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800">
                <a:solidFill>
                  <a:srgbClr val="FFFFFF"/>
                </a:solidFill>
              </a:defRPr>
            </a:pPr>
            <a:r>
              <a:t>Reazione delle fibrocellule muscolari scheletriche ad un </a:t>
            </a:r>
            <a:r>
              <a:rPr u="sng">
                <a:solidFill>
                  <a:srgbClr val="FFFF00"/>
                </a:solidFill>
              </a:rPr>
              <a:t>sovraccarico di lavoro</a:t>
            </a:r>
            <a:r>
              <a:t> che causa:</a:t>
            </a:r>
          </a:p>
          <a:p>
            <a:pPr algn="just">
              <a:buSzPct val="100000"/>
              <a:buFont typeface="Arial"/>
              <a:buChar char="•"/>
              <a:defRPr sz="2800" u="sng">
                <a:solidFill>
                  <a:srgbClr val="FFFFFF"/>
                </a:solidFill>
              </a:defRPr>
            </a:pPr>
            <a:endParaRPr/>
          </a:p>
          <a:p>
            <a:pPr algn="just">
              <a:buSzPct val="100000"/>
              <a:buFont typeface="Arial"/>
              <a:buChar char="•"/>
              <a:defRPr sz="2800" u="sng">
                <a:solidFill>
                  <a:srgbClr val="224B50"/>
                </a:solidFill>
              </a:defRPr>
            </a:pPr>
            <a:r>
              <a:t>Impoverimento energetico</a:t>
            </a:r>
            <a:r>
              <a:rPr u="none"/>
              <a:t> (riduzione ATP e glicogeno): stimolo alla </a:t>
            </a:r>
            <a:r>
              <a:t>produzione di fattori trofici</a:t>
            </a:r>
            <a:r>
              <a:rPr u="none"/>
              <a:t>  (fattori di crescita; insulin-like growth factor-1) che stimolano la </a:t>
            </a:r>
            <a:r>
              <a:t>sintesi di proteine contrattili</a:t>
            </a:r>
          </a:p>
          <a:p>
            <a:pPr algn="just">
              <a:buSzPct val="100000"/>
              <a:buFont typeface="Arial"/>
              <a:buChar char="•"/>
              <a:defRPr sz="2800">
                <a:solidFill>
                  <a:srgbClr val="FFFFFF"/>
                </a:solidFill>
              </a:defRPr>
            </a:pPr>
            <a:endParaRPr/>
          </a:p>
          <a:p>
            <a:pPr algn="just">
              <a:buSzPct val="100000"/>
              <a:buFont typeface="Arial"/>
              <a:buChar char="•"/>
              <a:defRPr sz="2800" u="sng">
                <a:solidFill>
                  <a:srgbClr val="FFFFFF"/>
                </a:solidFill>
              </a:defRPr>
            </a:pPr>
            <a:r>
              <a:t>Microtraumi con danni strutturali</a:t>
            </a:r>
            <a:r>
              <a:rPr u="none"/>
              <a:t>: lavoro intenso, produzione di elevate </a:t>
            </a:r>
            <a:r>
              <a:rPr>
                <a:solidFill>
                  <a:srgbClr val="00FF00"/>
                </a:solidFill>
              </a:rPr>
              <a:t>tensioni muscolari</a:t>
            </a:r>
            <a:r>
              <a:rPr u="none"/>
              <a:t> (</a:t>
            </a:r>
            <a:r>
              <a:rPr b="1" u="none"/>
              <a:t>stretch</a:t>
            </a:r>
            <a:r>
              <a:rPr u="none"/>
              <a:t>), possibili rotture a livello delle miofibrille: </a:t>
            </a:r>
            <a:r>
              <a:rPr u="none">
                <a:solidFill>
                  <a:srgbClr val="FFFF00"/>
                </a:solidFill>
              </a:rPr>
              <a:t>riparazione con irrobustimento della struttura, miofibrillogenesi</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491" name="Myofibrillogenesis: from stretch to protein synthesis: mechanotransduction in skeletal muscle cell"/>
          <p:cNvSpPr txBox="1">
            <a:spLocks noGrp="1"/>
          </p:cNvSpPr>
          <p:nvPr>
            <p:ph type="title" idx="4294967295"/>
          </p:nvPr>
        </p:nvSpPr>
        <p:spPr>
          <a:xfrm>
            <a:off x="-287338" y="-90488"/>
            <a:ext cx="9683751" cy="1143001"/>
          </a:xfrm>
          <a:prstGeom prst="rect">
            <a:avLst/>
          </a:prstGeom>
        </p:spPr>
        <p:txBody>
          <a:bodyPr>
            <a:normAutofit/>
          </a:bodyPr>
          <a:lstStyle/>
          <a:p>
            <a:pPr>
              <a:defRPr sz="3100">
                <a:solidFill>
                  <a:srgbClr val="FFFF00"/>
                </a:solidFill>
              </a:defRPr>
            </a:pPr>
            <a:r>
              <a:t>Myofibrillogenesis: from </a:t>
            </a:r>
            <a:r>
              <a:rPr u="sng"/>
              <a:t>stretch</a:t>
            </a:r>
            <a:r>
              <a:t> to protein synthesis: </a:t>
            </a:r>
            <a:r>
              <a:rPr b="1"/>
              <a:t>mechanotransduction </a:t>
            </a:r>
            <a:r>
              <a:t>in skeletal muscle cell</a:t>
            </a:r>
          </a:p>
        </p:txBody>
      </p:sp>
      <p:grpSp>
        <p:nvGrpSpPr>
          <p:cNvPr id="494" name="Raggruppa"/>
          <p:cNvGrpSpPr/>
          <p:nvPr/>
        </p:nvGrpSpPr>
        <p:grpSpPr>
          <a:xfrm>
            <a:off x="34925" y="1196975"/>
            <a:ext cx="9001125" cy="5532438"/>
            <a:chOff x="0" y="0"/>
            <a:chExt cx="9001125" cy="5532437"/>
          </a:xfrm>
        </p:grpSpPr>
        <p:pic>
          <p:nvPicPr>
            <p:cNvPr id="492" name="image.png" descr="image.png"/>
            <p:cNvPicPr>
              <a:picLocks noChangeAspect="1"/>
            </p:cNvPicPr>
            <p:nvPr/>
          </p:nvPicPr>
          <p:blipFill>
            <a:blip r:embed="rId2"/>
            <a:stretch>
              <a:fillRect/>
            </a:stretch>
          </p:blipFill>
          <p:spPr>
            <a:xfrm>
              <a:off x="0" y="0"/>
              <a:ext cx="9001125" cy="5532438"/>
            </a:xfrm>
            <a:prstGeom prst="rect">
              <a:avLst/>
            </a:prstGeom>
            <a:ln w="12700" cap="flat">
              <a:noFill/>
              <a:miter lim="400000"/>
            </a:ln>
            <a:effectLst/>
          </p:spPr>
        </p:pic>
        <p:sp>
          <p:nvSpPr>
            <p:cNvPr id="493" name="Ovale"/>
            <p:cNvSpPr/>
            <p:nvPr/>
          </p:nvSpPr>
          <p:spPr>
            <a:xfrm>
              <a:off x="6624638" y="2168524"/>
              <a:ext cx="1800226" cy="649289"/>
            </a:xfrm>
            <a:prstGeom prst="ellipse">
              <a:avLst/>
            </a:prstGeom>
            <a:noFill/>
            <a:ln w="571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495" name="Freccia"/>
          <p:cNvSpPr/>
          <p:nvPr/>
        </p:nvSpPr>
        <p:spPr>
          <a:xfrm>
            <a:off x="684212" y="1952625"/>
            <a:ext cx="792163" cy="107950"/>
          </a:xfrm>
          <a:prstGeom prst="rightArrow">
            <a:avLst>
              <a:gd name="adj1" fmla="val 50000"/>
              <a:gd name="adj2" fmla="val 50009"/>
            </a:avLst>
          </a:prstGeom>
          <a:solidFill>
            <a:srgbClr val="FF0000"/>
          </a:solidFill>
          <a:ln w="25400">
            <a:solidFill>
              <a:srgbClr val="FF0000"/>
            </a:solidFill>
          </a:ln>
        </p:spPr>
        <p:txBody>
          <a:bodyPr lIns="45719" rIns="45719" anchor="ctr"/>
          <a:lstStyle/>
          <a:p>
            <a:pPr algn="ctr">
              <a:defRPr>
                <a:solidFill>
                  <a:srgbClr val="FFFFFF"/>
                </a:solidFill>
              </a:defRPr>
            </a:pPr>
            <a:endParaRPr/>
          </a:p>
        </p:txBody>
      </p:sp>
      <p:sp>
        <p:nvSpPr>
          <p:cNvPr id="496" name="Freccia"/>
          <p:cNvSpPr/>
          <p:nvPr/>
        </p:nvSpPr>
        <p:spPr>
          <a:xfrm>
            <a:off x="971550" y="2492375"/>
            <a:ext cx="792163" cy="107950"/>
          </a:xfrm>
          <a:prstGeom prst="rightArrow">
            <a:avLst>
              <a:gd name="adj1" fmla="val 50000"/>
              <a:gd name="adj2" fmla="val 50009"/>
            </a:avLst>
          </a:prstGeom>
          <a:solidFill>
            <a:srgbClr val="FF0000"/>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66"/>
            </a:gs>
            <a:gs pos="22999">
              <a:srgbClr val="00002F"/>
            </a:gs>
            <a:gs pos="100000">
              <a:srgbClr val="00002F"/>
            </a:gs>
          </a:gsLst>
          <a:lin ang="16200000" scaled="0"/>
        </a:gradFill>
        <a:effectLst/>
      </p:bgPr>
    </p:bg>
    <p:spTree>
      <p:nvGrpSpPr>
        <p:cNvPr id="1" name=""/>
        <p:cNvGrpSpPr/>
        <p:nvPr/>
      </p:nvGrpSpPr>
      <p:grpSpPr>
        <a:xfrm>
          <a:off x="0" y="0"/>
          <a:ext cx="0" cy="0"/>
          <a:chOff x="0" y="0"/>
          <a:chExt cx="0" cy="0"/>
        </a:xfrm>
      </p:grpSpPr>
      <p:grpSp>
        <p:nvGrpSpPr>
          <p:cNvPr id="506" name="Raggruppa"/>
          <p:cNvGrpSpPr/>
          <p:nvPr/>
        </p:nvGrpSpPr>
        <p:grpSpPr>
          <a:xfrm>
            <a:off x="34924" y="620712"/>
            <a:ext cx="8569327" cy="6007101"/>
            <a:chOff x="0" y="0"/>
            <a:chExt cx="8569325" cy="6007100"/>
          </a:xfrm>
        </p:grpSpPr>
        <p:sp>
          <p:nvSpPr>
            <p:cNvPr id="498" name="normal heart left ventriculum"/>
            <p:cNvSpPr txBox="1"/>
            <p:nvPr/>
          </p:nvSpPr>
          <p:spPr>
            <a:xfrm>
              <a:off x="6624638" y="1925636"/>
              <a:ext cx="1944688" cy="70543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200" b="1"/>
              </a:pPr>
              <a:r>
                <a:t>normal</a:t>
              </a:r>
              <a:r>
                <a:rPr b="0"/>
                <a:t> heart </a:t>
              </a:r>
              <a:r>
                <a:rPr sz="2000" b="0"/>
                <a:t>left ventriculum</a:t>
              </a:r>
            </a:p>
          </p:txBody>
        </p:sp>
        <p:grpSp>
          <p:nvGrpSpPr>
            <p:cNvPr id="505" name="Raggruppa"/>
            <p:cNvGrpSpPr/>
            <p:nvPr/>
          </p:nvGrpSpPr>
          <p:grpSpPr>
            <a:xfrm>
              <a:off x="-1" y="0"/>
              <a:ext cx="6534151" cy="6007100"/>
              <a:chOff x="0" y="0"/>
              <a:chExt cx="6534150" cy="6007100"/>
            </a:xfrm>
          </p:grpSpPr>
          <p:pic>
            <p:nvPicPr>
              <p:cNvPr id="499" name="image.png" descr="image.png"/>
              <p:cNvPicPr>
                <a:picLocks noChangeAspect="1"/>
              </p:cNvPicPr>
              <p:nvPr/>
            </p:nvPicPr>
            <p:blipFill>
              <a:blip r:embed="rId2"/>
              <a:stretch>
                <a:fillRect/>
              </a:stretch>
            </p:blipFill>
            <p:spPr>
              <a:xfrm>
                <a:off x="0" y="0"/>
                <a:ext cx="6534150" cy="6007100"/>
              </a:xfrm>
              <a:prstGeom prst="rect">
                <a:avLst/>
              </a:prstGeom>
              <a:ln w="12700" cap="flat">
                <a:noFill/>
                <a:miter lim="400000"/>
              </a:ln>
              <a:effectLst/>
            </p:spPr>
          </p:pic>
          <p:sp>
            <p:nvSpPr>
              <p:cNvPr id="500" name="Linea"/>
              <p:cNvSpPr/>
              <p:nvPr/>
            </p:nvSpPr>
            <p:spPr>
              <a:xfrm>
                <a:off x="2520950" y="5081587"/>
                <a:ext cx="936625" cy="1"/>
              </a:xfrm>
              <a:prstGeom prst="line">
                <a:avLst/>
              </a:pr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501" name="Linea"/>
              <p:cNvSpPr/>
              <p:nvPr/>
            </p:nvSpPr>
            <p:spPr>
              <a:xfrm>
                <a:off x="5978525" y="2344736"/>
                <a:ext cx="430213" cy="1"/>
              </a:xfrm>
              <a:prstGeom prst="line">
                <a:avLst/>
              </a:pr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502" name="Linea"/>
              <p:cNvSpPr/>
              <p:nvPr/>
            </p:nvSpPr>
            <p:spPr>
              <a:xfrm>
                <a:off x="5040312" y="4032250"/>
                <a:ext cx="936626" cy="0"/>
              </a:xfrm>
              <a:prstGeom prst="line">
                <a:avLst/>
              </a:prstGeom>
              <a:noFill/>
              <a:ln w="57150" cap="flat">
                <a:solidFill>
                  <a:srgbClr val="FF0000"/>
                </a:solidFill>
                <a:prstDash val="solid"/>
                <a:round/>
              </a:ln>
              <a:effectLst/>
            </p:spPr>
            <p:txBody>
              <a:bodyPr wrap="square" lIns="45719" tIns="45719" rIns="45719" bIns="45719" numCol="1" anchor="t">
                <a:noAutofit/>
              </a:bodyPr>
              <a:lstStyle/>
              <a:p>
                <a:endParaRPr/>
              </a:p>
            </p:txBody>
          </p:sp>
          <p:sp>
            <p:nvSpPr>
              <p:cNvPr id="503" name="Linea"/>
              <p:cNvSpPr/>
              <p:nvPr/>
            </p:nvSpPr>
            <p:spPr>
              <a:xfrm>
                <a:off x="5068058" y="4205840"/>
                <a:ext cx="431801" cy="1"/>
              </a:xfrm>
              <a:prstGeom prst="line">
                <a:avLst/>
              </a:prstGeom>
              <a:noFill/>
              <a:ln w="57150" cap="flat">
                <a:solidFill>
                  <a:srgbClr val="FF0000"/>
                </a:solidFill>
                <a:prstDash val="solid"/>
                <a:round/>
              </a:ln>
              <a:effectLst/>
            </p:spPr>
            <p:txBody>
              <a:bodyPr wrap="square" lIns="45719" tIns="45719" rIns="45719" bIns="45719" numCol="1" anchor="t">
                <a:noAutofit/>
              </a:bodyPr>
              <a:lstStyle/>
              <a:p>
                <a:endParaRPr/>
              </a:p>
            </p:txBody>
          </p:sp>
          <p:sp>
            <p:nvSpPr>
              <p:cNvPr id="504" name="hyperthrophic heart left ventriculum"/>
              <p:cNvSpPr txBox="1"/>
              <p:nvPr/>
            </p:nvSpPr>
            <p:spPr>
              <a:xfrm>
                <a:off x="3719195" y="4681537"/>
                <a:ext cx="2743836" cy="7054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200" b="1"/>
                </a:pPr>
                <a:r>
                  <a:t>hyperthrophic</a:t>
                </a:r>
                <a:r>
                  <a:rPr b="0"/>
                  <a:t> heart </a:t>
                </a:r>
                <a:r>
                  <a:rPr sz="2000" b="0"/>
                  <a:t>left ventriculum</a:t>
                </a:r>
              </a:p>
            </p:txBody>
          </p:sp>
        </p:grpSp>
      </p:grpSp>
      <p:sp>
        <p:nvSpPr>
          <p:cNvPr id="507" name="Ipertrofia patologica delle cellule muscolari cardiache"/>
          <p:cNvSpPr txBox="1"/>
          <p:nvPr/>
        </p:nvSpPr>
        <p:spPr>
          <a:xfrm>
            <a:off x="9207" y="-26988"/>
            <a:ext cx="9052561" cy="510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800"/>
              </a:spcBef>
              <a:defRPr sz="3000" u="sng">
                <a:solidFill>
                  <a:srgbClr val="FFFF00"/>
                </a:solidFill>
              </a:defRPr>
            </a:pPr>
            <a:r>
              <a:t>Ipertrofia patologica</a:t>
            </a:r>
            <a:r>
              <a:rPr u="none"/>
              <a:t> delle cellule muscolari </a:t>
            </a:r>
            <a:r>
              <a:t>cardiache</a:t>
            </a:r>
          </a:p>
        </p:txBody>
      </p:sp>
      <p:sp>
        <p:nvSpPr>
          <p:cNvPr id="508" name="cause principali…"/>
          <p:cNvSpPr txBox="1"/>
          <p:nvPr/>
        </p:nvSpPr>
        <p:spPr>
          <a:xfrm>
            <a:off x="6570662" y="5427662"/>
            <a:ext cx="2362012" cy="1148270"/>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400"/>
            </a:pPr>
            <a:r>
              <a:t>cause principali</a:t>
            </a:r>
          </a:p>
          <a:p>
            <a:pPr>
              <a:buSzPct val="100000"/>
              <a:buFont typeface="Arial"/>
              <a:buChar char="•"/>
              <a:defRPr sz="2400" b="1"/>
            </a:pPr>
            <a:r>
              <a:t>ipertensione</a:t>
            </a:r>
          </a:p>
          <a:p>
            <a:pPr>
              <a:buSzPct val="100000"/>
              <a:buFont typeface="Arial"/>
              <a:buChar char="•"/>
              <a:defRPr sz="2400" b="1"/>
            </a:pPr>
            <a:r>
              <a:t>difetti valvolari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06"/>
                                        </p:tgtEl>
                                        <p:attrNameLst>
                                          <p:attrName>style.visibility</p:attrName>
                                        </p:attrNameLst>
                                      </p:cBhvr>
                                      <p:to>
                                        <p:strVal val="visible"/>
                                      </p:to>
                                    </p:set>
                                    <p:anim calcmode="lin" valueType="num">
                                      <p:cBhvr>
                                        <p:cTn id="7" dur="500" fill="hold"/>
                                        <p:tgtEl>
                                          <p:spTgt spid="506"/>
                                        </p:tgtEl>
                                        <p:attrNameLst>
                                          <p:attrName>ppt_w</p:attrName>
                                        </p:attrNameLst>
                                      </p:cBhvr>
                                      <p:tavLst>
                                        <p:tav tm="0">
                                          <p:val>
                                            <p:fltVal val="0"/>
                                          </p:val>
                                        </p:tav>
                                        <p:tav tm="100000">
                                          <p:val>
                                            <p:strVal val="#ppt_w"/>
                                          </p:val>
                                        </p:tav>
                                      </p:tavLst>
                                    </p:anim>
                                    <p:anim calcmode="lin" valueType="num">
                                      <p:cBhvr>
                                        <p:cTn id="8" dur="500" fill="hold"/>
                                        <p:tgtEl>
                                          <p:spTgt spid="50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508"/>
                                        </p:tgtEl>
                                        <p:attrNameLst>
                                          <p:attrName>style.visibility</p:attrName>
                                        </p:attrNameLst>
                                      </p:cBhvr>
                                      <p:to>
                                        <p:strVal val="visible"/>
                                      </p:to>
                                    </p:set>
                                    <p:anim calcmode="lin" valueType="num">
                                      <p:cBhvr>
                                        <p:cTn id="13" dur="500" fill="hold"/>
                                        <p:tgtEl>
                                          <p:spTgt spid="508"/>
                                        </p:tgtEl>
                                        <p:attrNameLst>
                                          <p:attrName>ppt_x</p:attrName>
                                        </p:attrNameLst>
                                      </p:cBhvr>
                                      <p:tavLst>
                                        <p:tav tm="0">
                                          <p:val>
                                            <p:strVal val="#ppt_x"/>
                                          </p:val>
                                        </p:tav>
                                        <p:tav tm="100000">
                                          <p:val>
                                            <p:strVal val="#ppt_x"/>
                                          </p:val>
                                        </p:tav>
                                      </p:tavLst>
                                    </p:anim>
                                    <p:anim calcmode="lin" valueType="num">
                                      <p:cBhvr>
                                        <p:cTn id="14" dur="500" fill="hold"/>
                                        <p:tgtEl>
                                          <p:spTgt spid="5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1" animBg="1" advAuto="0"/>
      <p:bldP spid="508" grpId="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510" name="Cardiac hypertrophy:                                           adaptive response to increased hemodynamic load…"/>
          <p:cNvSpPr txBox="1">
            <a:spLocks noGrp="1"/>
          </p:cNvSpPr>
          <p:nvPr>
            <p:ph type="body" idx="4294967295"/>
          </p:nvPr>
        </p:nvSpPr>
        <p:spPr>
          <a:xfrm>
            <a:off x="-1" y="115887"/>
            <a:ext cx="9144002" cy="4752976"/>
          </a:xfrm>
          <a:prstGeom prst="rect">
            <a:avLst/>
          </a:prstGeom>
        </p:spPr>
        <p:txBody>
          <a:bodyPr>
            <a:normAutofit lnSpcReduction="10000"/>
          </a:bodyPr>
          <a:lstStyle/>
          <a:p>
            <a:pPr marL="0" indent="0" algn="ctr" defTabSz="905255">
              <a:buSzTx/>
              <a:buNone/>
              <a:defRPr sz="2970">
                <a:solidFill>
                  <a:srgbClr val="FFFF00"/>
                </a:solidFill>
              </a:defRPr>
            </a:pPr>
            <a:r>
              <a:t>Cardiac hypertrophy:                                           adaptive response to </a:t>
            </a:r>
            <a:r>
              <a:rPr u="sng"/>
              <a:t>increased hemodynamic load</a:t>
            </a:r>
          </a:p>
          <a:p>
            <a:pPr marL="0" indent="0" defTabSz="905255">
              <a:buChar char="•"/>
              <a:defRPr sz="989">
                <a:solidFill>
                  <a:srgbClr val="FFFFFF"/>
                </a:solidFill>
              </a:defRPr>
            </a:pPr>
            <a:endParaRPr u="sng"/>
          </a:p>
          <a:p>
            <a:pPr marL="0" indent="0" defTabSz="905255">
              <a:spcBef>
                <a:spcPts val="600"/>
              </a:spcBef>
              <a:buChar char="•"/>
              <a:defRPr sz="2574">
                <a:solidFill>
                  <a:srgbClr val="FFFFFF"/>
                </a:solidFill>
              </a:defRPr>
            </a:pPr>
            <a:r>
              <a:t>Major causes of  hemodynamic load:</a:t>
            </a:r>
          </a:p>
          <a:p>
            <a:pPr marL="0" indent="0" defTabSz="905255">
              <a:spcBef>
                <a:spcPts val="600"/>
              </a:spcBef>
              <a:buSzTx/>
              <a:buNone/>
              <a:defRPr sz="2574">
                <a:solidFill>
                  <a:srgbClr val="FFFFFF"/>
                </a:solidFill>
              </a:defRPr>
            </a:pPr>
            <a:r>
              <a:t>		</a:t>
            </a:r>
            <a:r>
              <a:rPr>
                <a:solidFill>
                  <a:srgbClr val="FFFF00"/>
                </a:solidFill>
              </a:rPr>
              <a:t>-</a:t>
            </a:r>
            <a:r>
              <a:t> </a:t>
            </a:r>
            <a:r>
              <a:rPr>
                <a:solidFill>
                  <a:srgbClr val="FFFF00"/>
                </a:solidFill>
              </a:rPr>
              <a:t>hypertension</a:t>
            </a:r>
            <a:r>
              <a:t>       </a:t>
            </a:r>
            <a:r>
              <a:rPr>
                <a:solidFill>
                  <a:srgbClr val="FFFF00"/>
                </a:solidFill>
              </a:rPr>
              <a:t>-</a:t>
            </a:r>
            <a:r>
              <a:t> </a:t>
            </a:r>
            <a:r>
              <a:rPr>
                <a:solidFill>
                  <a:srgbClr val="FFFF00"/>
                </a:solidFill>
              </a:rPr>
              <a:t>valve defects</a:t>
            </a:r>
          </a:p>
          <a:p>
            <a:pPr marL="0" indent="0" defTabSz="905255">
              <a:buChar char="•"/>
              <a:defRPr sz="1089">
                <a:solidFill>
                  <a:srgbClr val="FFFFFF"/>
                </a:solidFill>
              </a:defRPr>
            </a:pPr>
            <a:endParaRPr>
              <a:solidFill>
                <a:srgbClr val="FFFF00"/>
              </a:solidFill>
            </a:endParaRPr>
          </a:p>
          <a:p>
            <a:pPr marL="0" indent="0" algn="just" defTabSz="905255">
              <a:spcBef>
                <a:spcPts val="600"/>
              </a:spcBef>
              <a:buChar char="•"/>
              <a:defRPr sz="2574" b="1">
                <a:solidFill>
                  <a:srgbClr val="FFFF00"/>
                </a:solidFill>
              </a:defRPr>
            </a:pPr>
            <a:r>
              <a:t>Mechanical stress</a:t>
            </a:r>
            <a:r>
              <a:rPr b="0"/>
              <a:t> </a:t>
            </a:r>
            <a:r>
              <a:rPr b="0">
                <a:solidFill>
                  <a:srgbClr val="FFFFFF"/>
                </a:solidFill>
              </a:rPr>
              <a:t>is the </a:t>
            </a:r>
            <a:r>
              <a:t>main</a:t>
            </a:r>
            <a:r>
              <a:rPr b="0"/>
              <a:t> direct trigger</a:t>
            </a:r>
            <a:r>
              <a:rPr b="0">
                <a:solidFill>
                  <a:srgbClr val="FFFFFF"/>
                </a:solidFill>
              </a:rPr>
              <a:t> of hyperthrophic response in the overloaded myocardium</a:t>
            </a:r>
            <a:endParaRPr>
              <a:solidFill>
                <a:srgbClr val="FFFFFF"/>
              </a:solidFill>
            </a:endParaRPr>
          </a:p>
          <a:p>
            <a:pPr marL="0" indent="0" algn="just" defTabSz="905255">
              <a:buChar char="•"/>
              <a:defRPr sz="1188">
                <a:solidFill>
                  <a:srgbClr val="FFFFFF"/>
                </a:solidFill>
              </a:defRPr>
            </a:pPr>
            <a:endParaRPr>
              <a:solidFill>
                <a:srgbClr val="FFFFFF"/>
              </a:solidFill>
            </a:endParaRPr>
          </a:p>
          <a:p>
            <a:pPr marL="0" indent="0" algn="just" defTabSz="905255">
              <a:spcBef>
                <a:spcPts val="600"/>
              </a:spcBef>
              <a:buChar char="•"/>
              <a:defRPr sz="2574">
                <a:solidFill>
                  <a:srgbClr val="FFFFFF"/>
                </a:solidFill>
              </a:defRPr>
            </a:pPr>
            <a:r>
              <a:t>Mechanical stress induces the release of </a:t>
            </a:r>
            <a:r>
              <a:rPr>
                <a:solidFill>
                  <a:srgbClr val="FFFF00"/>
                </a:solidFill>
              </a:rPr>
              <a:t>growth-promoting factors</a:t>
            </a:r>
            <a:r>
              <a:t> which provide a second line of  hyperthrophy-related signals</a:t>
            </a:r>
          </a:p>
        </p:txBody>
      </p:sp>
      <p:grpSp>
        <p:nvGrpSpPr>
          <p:cNvPr id="513" name="Raggruppa"/>
          <p:cNvGrpSpPr/>
          <p:nvPr/>
        </p:nvGrpSpPr>
        <p:grpSpPr>
          <a:xfrm>
            <a:off x="47625" y="5084762"/>
            <a:ext cx="9036050" cy="1293952"/>
            <a:chOff x="0" y="0"/>
            <a:chExt cx="9036050" cy="1293951"/>
          </a:xfrm>
        </p:grpSpPr>
        <p:sp>
          <p:nvSpPr>
            <p:cNvPr id="511" name="Changes in gene expression: synthesis of peculiar proteins and myofilaments        increase in the force generated with each contraction: the cells meet increased work demands"/>
            <p:cNvSpPr txBox="1"/>
            <p:nvPr/>
          </p:nvSpPr>
          <p:spPr>
            <a:xfrm>
              <a:off x="0" y="0"/>
              <a:ext cx="9036050" cy="1293952"/>
            </a:xfrm>
            <a:prstGeom prst="rect">
              <a:avLst/>
            </a:prstGeom>
            <a:solidFill>
              <a:srgbClr val="FFFF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just">
                <a:lnSpc>
                  <a:spcPts val="3200"/>
                </a:lnSpc>
                <a:defRPr sz="2400" b="1"/>
              </a:pPr>
              <a:r>
                <a:t>Changes in gene expression</a:t>
              </a:r>
              <a:r>
                <a:rPr b="0"/>
                <a:t>:</a:t>
              </a:r>
              <a:r>
                <a:t> synthesis</a:t>
              </a:r>
              <a:r>
                <a:rPr b="0"/>
                <a:t> of peculiar </a:t>
              </a:r>
              <a:r>
                <a:t>proteins and myofilaments</a:t>
              </a:r>
              <a:r>
                <a:rPr b="0"/>
                <a:t>        </a:t>
              </a:r>
              <a:r>
                <a:t>increase in the force</a:t>
              </a:r>
              <a:r>
                <a:rPr b="0"/>
                <a:t> generated with each contraction: the cells meet increased work demands</a:t>
              </a:r>
            </a:p>
          </p:txBody>
        </p:sp>
        <p:sp>
          <p:nvSpPr>
            <p:cNvPr id="512" name="Freccia"/>
            <p:cNvSpPr/>
            <p:nvPr/>
          </p:nvSpPr>
          <p:spPr>
            <a:xfrm>
              <a:off x="2914650" y="576262"/>
              <a:ext cx="574675" cy="144463"/>
            </a:xfrm>
            <a:prstGeom prst="rightArrow">
              <a:avLst>
                <a:gd name="adj1" fmla="val 50000"/>
                <a:gd name="adj2" fmla="val 49983"/>
              </a:avLst>
            </a:prstGeom>
            <a:solidFill>
              <a:srgbClr val="000000"/>
            </a:solidFill>
            <a:ln w="25400" cap="flat">
              <a:solidFill>
                <a:srgbClr val="00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10">
                                            <p:txEl>
                                              <p:pRg st="2" end="2"/>
                                            </p:txEl>
                                          </p:spTgt>
                                        </p:tgtEl>
                                        <p:attrNameLst>
                                          <p:attrName>style.visibility</p:attrName>
                                        </p:attrNameLst>
                                      </p:cBhvr>
                                      <p:to>
                                        <p:strVal val="visible"/>
                                      </p:to>
                                    </p:set>
                                    <p:animEffect transition="in" filter="wipe(left)">
                                      <p:cBhvr>
                                        <p:cTn id="7" dur="500"/>
                                        <p:tgtEl>
                                          <p:spTgt spid="510">
                                            <p:txEl>
                                              <p:pRg st="2" end="2"/>
                                            </p:txEl>
                                          </p:spTgt>
                                        </p:tgtEl>
                                      </p:cBhvr>
                                    </p:animEffect>
                                  </p:childTnLst>
                                </p:cTn>
                              </p:par>
                            </p:childTnLst>
                          </p:cTn>
                        </p:par>
                        <p:par>
                          <p:cTn id="8" fill="hold">
                            <p:stCondLst>
                              <p:cond delay="500"/>
                            </p:stCondLst>
                            <p:childTnLst>
                              <p:par>
                                <p:cTn id="9" presetID="22" presetClass="entr" presetSubtype="8" fill="hold" grpId="1" nodeType="afterEffect">
                                  <p:stCondLst>
                                    <p:cond delay="0"/>
                                  </p:stCondLst>
                                  <p:iterate>
                                    <p:tmAbs val="0"/>
                                  </p:iterate>
                                  <p:childTnLst>
                                    <p:set>
                                      <p:cBhvr>
                                        <p:cTn id="10" fill="hold"/>
                                        <p:tgtEl>
                                          <p:spTgt spid="510">
                                            <p:txEl>
                                              <p:pRg st="3" end="3"/>
                                            </p:txEl>
                                          </p:spTgt>
                                        </p:tgtEl>
                                        <p:attrNameLst>
                                          <p:attrName>style.visibility</p:attrName>
                                        </p:attrNameLst>
                                      </p:cBhvr>
                                      <p:to>
                                        <p:strVal val="visible"/>
                                      </p:to>
                                    </p:set>
                                    <p:animEffect transition="in" filter="wipe(left)">
                                      <p:cBhvr>
                                        <p:cTn id="11" dur="500"/>
                                        <p:tgtEl>
                                          <p:spTgt spid="510">
                                            <p:txEl>
                                              <p:pRg st="3" end="3"/>
                                            </p:txEl>
                                          </p:spTgt>
                                        </p:tgtEl>
                                      </p:cBhvr>
                                    </p:animEffect>
                                  </p:childTnLst>
                                </p:cTn>
                              </p:par>
                            </p:childTnLst>
                          </p:cTn>
                        </p:par>
                        <p:par>
                          <p:cTn id="12" fill="hold">
                            <p:stCondLst>
                              <p:cond delay="1000"/>
                            </p:stCondLst>
                            <p:childTnLst>
                              <p:par>
                                <p:cTn id="13" presetID="22" presetClass="entr" presetSubtype="8" fill="hold" grpId="1" nodeType="afterEffect">
                                  <p:stCondLst>
                                    <p:cond delay="0"/>
                                  </p:stCondLst>
                                  <p:iterate>
                                    <p:tmAbs val="0"/>
                                  </p:iterate>
                                  <p:childTnLst>
                                    <p:set>
                                      <p:cBhvr>
                                        <p:cTn id="14" fill="hold"/>
                                        <p:tgtEl>
                                          <p:spTgt spid="510">
                                            <p:txEl>
                                              <p:pRg st="4" end="4"/>
                                            </p:txEl>
                                          </p:spTgt>
                                        </p:tgtEl>
                                        <p:attrNameLst>
                                          <p:attrName>style.visibility</p:attrName>
                                        </p:attrNameLst>
                                      </p:cBhvr>
                                      <p:to>
                                        <p:strVal val="visible"/>
                                      </p:to>
                                    </p:set>
                                    <p:animEffect transition="in" filter="wipe(left)">
                                      <p:cBhvr>
                                        <p:cTn id="15" dur="500"/>
                                        <p:tgtEl>
                                          <p:spTgt spid="510">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510">
                                            <p:txEl>
                                              <p:pRg st="5" end="5"/>
                                            </p:txEl>
                                          </p:spTgt>
                                        </p:tgtEl>
                                        <p:attrNameLst>
                                          <p:attrName>style.visibility</p:attrName>
                                        </p:attrNameLst>
                                      </p:cBhvr>
                                      <p:to>
                                        <p:strVal val="visible"/>
                                      </p:to>
                                    </p:set>
                                    <p:animEffect transition="in" filter="wipe(left)">
                                      <p:cBhvr>
                                        <p:cTn id="20" dur="500"/>
                                        <p:tgtEl>
                                          <p:spTgt spid="510">
                                            <p:txEl>
                                              <p:pRg st="5" end="5"/>
                                            </p:txEl>
                                          </p:spTgt>
                                        </p:tgtEl>
                                      </p:cBhvr>
                                    </p:animEffect>
                                  </p:childTnLst>
                                </p:cTn>
                              </p:par>
                            </p:childTnLst>
                          </p:cTn>
                        </p:par>
                        <p:par>
                          <p:cTn id="21" fill="hold">
                            <p:stCondLst>
                              <p:cond delay="500"/>
                            </p:stCondLst>
                            <p:childTnLst>
                              <p:par>
                                <p:cTn id="22" presetID="22" presetClass="entr" presetSubtype="8" fill="hold" grpId="1" nodeType="afterEffect">
                                  <p:stCondLst>
                                    <p:cond delay="0"/>
                                  </p:stCondLst>
                                  <p:iterate>
                                    <p:tmAbs val="0"/>
                                  </p:iterate>
                                  <p:childTnLst>
                                    <p:set>
                                      <p:cBhvr>
                                        <p:cTn id="23" fill="hold"/>
                                        <p:tgtEl>
                                          <p:spTgt spid="510">
                                            <p:txEl>
                                              <p:pRg st="6" end="6"/>
                                            </p:txEl>
                                          </p:spTgt>
                                        </p:tgtEl>
                                        <p:attrNameLst>
                                          <p:attrName>style.visibility</p:attrName>
                                        </p:attrNameLst>
                                      </p:cBhvr>
                                      <p:to>
                                        <p:strVal val="visible"/>
                                      </p:to>
                                    </p:set>
                                    <p:animEffect transition="in" filter="wipe(left)">
                                      <p:cBhvr>
                                        <p:cTn id="24" dur="500"/>
                                        <p:tgtEl>
                                          <p:spTgt spid="510">
                                            <p:txEl>
                                              <p:pRg st="6" end="6"/>
                                            </p:txEl>
                                          </p:spTgt>
                                        </p:tgtEl>
                                      </p:cBhvr>
                                    </p:animEffect>
                                  </p:childTnLst>
                                </p:cTn>
                              </p:par>
                            </p:childTnLst>
                          </p:cTn>
                        </p:par>
                        <p:par>
                          <p:cTn id="25" fill="hold">
                            <p:stCondLst>
                              <p:cond delay="1000"/>
                            </p:stCondLst>
                            <p:childTnLst>
                              <p:par>
                                <p:cTn id="26" presetID="22" presetClass="entr" presetSubtype="8" fill="hold" grpId="1" nodeType="afterEffect">
                                  <p:stCondLst>
                                    <p:cond delay="0"/>
                                  </p:stCondLst>
                                  <p:iterate>
                                    <p:tmAbs val="0"/>
                                  </p:iterate>
                                  <p:childTnLst>
                                    <p:set>
                                      <p:cBhvr>
                                        <p:cTn id="27" fill="hold"/>
                                        <p:tgtEl>
                                          <p:spTgt spid="510">
                                            <p:txEl>
                                              <p:pRg st="7" end="7"/>
                                            </p:txEl>
                                          </p:spTgt>
                                        </p:tgtEl>
                                        <p:attrNameLst>
                                          <p:attrName>style.visibility</p:attrName>
                                        </p:attrNameLst>
                                      </p:cBhvr>
                                      <p:to>
                                        <p:strVal val="visible"/>
                                      </p:to>
                                    </p:set>
                                    <p:animEffect transition="in" filter="wipe(left)">
                                      <p:cBhvr>
                                        <p:cTn id="28" dur="500"/>
                                        <p:tgtEl>
                                          <p:spTgt spid="51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2" nodeType="clickEffect">
                                  <p:stCondLst>
                                    <p:cond delay="0"/>
                                  </p:stCondLst>
                                  <p:iterate>
                                    <p:tmAbs val="0"/>
                                  </p:iterate>
                                  <p:childTnLst>
                                    <p:set>
                                      <p:cBhvr>
                                        <p:cTn id="32" fill="hold"/>
                                        <p:tgtEl>
                                          <p:spTgt spid="513"/>
                                        </p:tgtEl>
                                        <p:attrNameLst>
                                          <p:attrName>style.visibility</p:attrName>
                                        </p:attrNameLst>
                                      </p:cBhvr>
                                      <p:to>
                                        <p:strVal val="visible"/>
                                      </p:to>
                                    </p:set>
                                    <p:animEffect transition="in" filter="wipe(left)">
                                      <p:cBhvr>
                                        <p:cTn id="33" dur="5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1" build="p" bldLvl="5" animBg="1" advAuto="0"/>
      <p:bldP spid="513"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pic>
        <p:nvPicPr>
          <p:cNvPr id="515" name="http://2.bp.blogspot.com/-ew8vSDs2y7E/U242g1qjjWI/AAAAAAAAAOQ/ZmWtrg-H8Cw/s1600/uyfg.png" descr="http://2.bp.blogspot.com/-ew8vSDs2y7E/U242g1qjjWI/AAAAAAAAAOQ/ZmWtrg-H8Cw/s1600/uyfg.png"/>
          <p:cNvPicPr>
            <a:picLocks noChangeAspect="1"/>
          </p:cNvPicPr>
          <p:nvPr/>
        </p:nvPicPr>
        <p:blipFill>
          <a:blip r:embed="rId2"/>
          <a:stretch>
            <a:fillRect/>
          </a:stretch>
        </p:blipFill>
        <p:spPr>
          <a:xfrm>
            <a:off x="179387" y="620712"/>
            <a:ext cx="8902701" cy="6121401"/>
          </a:xfrm>
          <a:prstGeom prst="rect">
            <a:avLst/>
          </a:prstGeom>
          <a:ln w="12700">
            <a:miter lim="400000"/>
          </a:ln>
        </p:spPr>
      </p:pic>
      <p:sp>
        <p:nvSpPr>
          <p:cNvPr id="516" name="Espressione genica nell’ipertrofia del miocardio"/>
          <p:cNvSpPr txBox="1">
            <a:spLocks noGrp="1"/>
          </p:cNvSpPr>
          <p:nvPr>
            <p:ph type="title" idx="4294967295"/>
          </p:nvPr>
        </p:nvSpPr>
        <p:spPr>
          <a:xfrm>
            <a:off x="457200" y="-26988"/>
            <a:ext cx="8229600" cy="561976"/>
          </a:xfrm>
          <a:prstGeom prst="rect">
            <a:avLst/>
          </a:prstGeom>
        </p:spPr>
        <p:txBody>
          <a:bodyPr>
            <a:normAutofit/>
          </a:bodyPr>
          <a:lstStyle>
            <a:lvl1pPr>
              <a:defRPr sz="3000">
                <a:solidFill>
                  <a:srgbClr val="FFFF00"/>
                </a:solidFill>
              </a:defRPr>
            </a:lvl1pPr>
          </a:lstStyle>
          <a:p>
            <a:r>
              <a:t>Espressione genica nell’ipertrofia del miocardio</a:t>
            </a:r>
          </a:p>
        </p:txBody>
      </p:sp>
      <p:sp>
        <p:nvSpPr>
          <p:cNvPr id="517" name="Freccia"/>
          <p:cNvSpPr/>
          <p:nvPr/>
        </p:nvSpPr>
        <p:spPr>
          <a:xfrm>
            <a:off x="539750" y="692150"/>
            <a:ext cx="1008063" cy="288925"/>
          </a:xfrm>
          <a:prstGeom prst="rightArrow">
            <a:avLst>
              <a:gd name="adj1" fmla="val 50000"/>
              <a:gd name="adj2" fmla="val 49993"/>
            </a:avLst>
          </a:prstGeom>
          <a:solidFill>
            <a:srgbClr val="FF0000"/>
          </a:solidFill>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519" name="Pathological hypertrophy"/>
          <p:cNvSpPr txBox="1">
            <a:spLocks noGrp="1"/>
          </p:cNvSpPr>
          <p:nvPr>
            <p:ph type="title" idx="4294967295"/>
          </p:nvPr>
        </p:nvSpPr>
        <p:spPr>
          <a:xfrm>
            <a:off x="457200" y="44450"/>
            <a:ext cx="8229600" cy="777875"/>
          </a:xfrm>
          <a:prstGeom prst="rect">
            <a:avLst/>
          </a:prstGeom>
        </p:spPr>
        <p:txBody>
          <a:bodyPr>
            <a:normAutofit/>
          </a:bodyPr>
          <a:lstStyle>
            <a:lvl1pPr>
              <a:defRPr sz="4000">
                <a:solidFill>
                  <a:srgbClr val="FFFF00"/>
                </a:solidFill>
              </a:defRPr>
            </a:lvl1pPr>
          </a:lstStyle>
          <a:p>
            <a:r>
              <a:t>Pathological hypertrophy</a:t>
            </a:r>
          </a:p>
        </p:txBody>
      </p:sp>
      <p:sp>
        <p:nvSpPr>
          <p:cNvPr id="520" name="Hypertension-induced myofibrillogenesis causes hypertrophy of myocardial muscle fibers"/>
          <p:cNvSpPr txBox="1"/>
          <p:nvPr/>
        </p:nvSpPr>
        <p:spPr>
          <a:xfrm>
            <a:off x="658494" y="765175"/>
            <a:ext cx="7828599"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defRPr sz="2800">
                <a:solidFill>
                  <a:srgbClr val="FFFFFF"/>
                </a:solidFill>
              </a:defRPr>
            </a:lvl1pPr>
          </a:lstStyle>
          <a:p>
            <a:r>
              <a:t>Hypertension-induced myofibrillogenesis causes hypertrophy of myocardial muscle fibers</a:t>
            </a:r>
          </a:p>
        </p:txBody>
      </p:sp>
      <p:pic>
        <p:nvPicPr>
          <p:cNvPr id="521" name="C:\WINDOWS\Desktop\pathpics\heart.jpg" descr="C:\WINDOWS\Desktop\pathpics\heart.jpg"/>
          <p:cNvPicPr>
            <a:picLocks noChangeAspect="1"/>
          </p:cNvPicPr>
          <p:nvPr/>
        </p:nvPicPr>
        <p:blipFill>
          <a:blip r:embed="rId3"/>
          <a:stretch>
            <a:fillRect/>
          </a:stretch>
        </p:blipFill>
        <p:spPr>
          <a:xfrm>
            <a:off x="685800" y="1790700"/>
            <a:ext cx="7773988" cy="5022850"/>
          </a:xfrm>
          <a:prstGeom prst="rect">
            <a:avLst/>
          </a:prstGeom>
          <a:ln w="12700">
            <a:miter lim="400000"/>
          </a:ln>
        </p:spPr>
      </p:pic>
      <p:sp>
        <p:nvSpPr>
          <p:cNvPr id="522" name="Hystologic cross sections of myocardial muscle fibers"/>
          <p:cNvSpPr txBox="1"/>
          <p:nvPr/>
        </p:nvSpPr>
        <p:spPr>
          <a:xfrm>
            <a:off x="1116012" y="1724025"/>
            <a:ext cx="6985001" cy="387931"/>
          </a:xfrm>
          <a:prstGeom prst="rect">
            <a:avLst/>
          </a:prstGeom>
          <a:solidFill>
            <a:srgbClr val="FFFFFF"/>
          </a:solidFill>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lvl1pPr>
          </a:lstStyle>
          <a:p>
            <a:r>
              <a:t>Hystologic cross sections of myocardial muscle fibers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265" name="Stages of the cellular response to stress and injurious stimuli"/>
          <p:cNvSpPr txBox="1">
            <a:spLocks noGrp="1"/>
          </p:cNvSpPr>
          <p:nvPr>
            <p:ph type="title" idx="4294967295"/>
          </p:nvPr>
        </p:nvSpPr>
        <p:spPr>
          <a:xfrm>
            <a:off x="36512" y="-100013"/>
            <a:ext cx="9144001" cy="1143001"/>
          </a:xfrm>
          <a:prstGeom prst="rect">
            <a:avLst/>
          </a:prstGeom>
        </p:spPr>
        <p:txBody>
          <a:bodyPr>
            <a:normAutofit/>
          </a:bodyPr>
          <a:lstStyle>
            <a:lvl1pPr>
              <a:defRPr sz="3200">
                <a:solidFill>
                  <a:srgbClr val="FFFF00"/>
                </a:solidFill>
              </a:defRPr>
            </a:lvl1pPr>
          </a:lstStyle>
          <a:p>
            <a:r>
              <a:t>Stages of the cellular response to stress and injurious stimuli   </a:t>
            </a:r>
          </a:p>
        </p:txBody>
      </p:sp>
      <p:pic>
        <p:nvPicPr>
          <p:cNvPr id="266" name="image.png" descr="image.png"/>
          <p:cNvPicPr>
            <a:picLocks noChangeAspect="1"/>
          </p:cNvPicPr>
          <p:nvPr/>
        </p:nvPicPr>
        <p:blipFill>
          <a:blip r:embed="rId2"/>
          <a:stretch>
            <a:fillRect/>
          </a:stretch>
        </p:blipFill>
        <p:spPr>
          <a:xfrm>
            <a:off x="1476375" y="1052512"/>
            <a:ext cx="6192838" cy="5789613"/>
          </a:xfrm>
          <a:prstGeom prst="rect">
            <a:avLst/>
          </a:prstGeom>
          <a:ln w="12700">
            <a:miter lim="400000"/>
          </a:ln>
        </p:spPr>
      </p:pic>
      <p:sp>
        <p:nvSpPr>
          <p:cNvPr id="267" name="Linea"/>
          <p:cNvSpPr/>
          <p:nvPr/>
        </p:nvSpPr>
        <p:spPr>
          <a:xfrm flipV="1">
            <a:off x="2198276" y="1892595"/>
            <a:ext cx="881886" cy="986835"/>
          </a:xfrm>
          <a:prstGeom prst="line">
            <a:avLst/>
          </a:prstGeom>
          <a:ln w="38100">
            <a:solidFill>
              <a:srgbClr val="000000"/>
            </a:solidFill>
            <a:tailEnd type="triangle"/>
          </a:ln>
        </p:spPr>
        <p:txBody>
          <a:bodyPr lIns="45719" rIns="45719"/>
          <a:lstStyle/>
          <a:p>
            <a:endParaRPr/>
          </a:p>
        </p:txBody>
      </p:sp>
      <p:sp>
        <p:nvSpPr>
          <p:cNvPr id="268" name="Ovale"/>
          <p:cNvSpPr/>
          <p:nvPr/>
        </p:nvSpPr>
        <p:spPr>
          <a:xfrm>
            <a:off x="2555875" y="2133600"/>
            <a:ext cx="936625" cy="396875"/>
          </a:xfrm>
          <a:prstGeom prst="ellipse">
            <a:avLst/>
          </a:prstGeom>
          <a:ln w="57150">
            <a:solidFill>
              <a:srgbClr val="FF0000"/>
            </a:solidFill>
          </a:ln>
        </p:spPr>
        <p:txBody>
          <a:bodyPr lIns="45719" rIns="45719" anchor="ctr"/>
          <a:lstStyle/>
          <a:p>
            <a:pPr algn="ctr">
              <a:defRPr>
                <a:solidFill>
                  <a:srgbClr val="FFFFFF"/>
                </a:solidFill>
              </a:defRPr>
            </a:pPr>
            <a:endParaRPr/>
          </a:p>
        </p:txBody>
      </p:sp>
      <p:sp>
        <p:nvSpPr>
          <p:cNvPr id="269" name="Rettangolo"/>
          <p:cNvSpPr/>
          <p:nvPr/>
        </p:nvSpPr>
        <p:spPr>
          <a:xfrm>
            <a:off x="1476375" y="2997200"/>
            <a:ext cx="1655763" cy="719138"/>
          </a:xfrm>
          <a:prstGeom prst="rect">
            <a:avLst/>
          </a:prstGeom>
          <a:ln w="5715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9" fill="hold" grpId="1" nodeType="clickEffect">
                                  <p:stCondLst>
                                    <p:cond delay="0"/>
                                  </p:stCondLst>
                                  <p:iterate>
                                    <p:tmAbs val="0"/>
                                  </p:iterate>
                                  <p:childTnLst>
                                    <p:set>
                                      <p:cBhvr>
                                        <p:cTn id="6" fill="hold"/>
                                        <p:tgtEl>
                                          <p:spTgt spid="268"/>
                                        </p:tgtEl>
                                        <p:attrNameLst>
                                          <p:attrName>style.visibility</p:attrName>
                                        </p:attrNameLst>
                                      </p:cBhvr>
                                      <p:to>
                                        <p:strVal val="visible"/>
                                      </p:to>
                                    </p:set>
                                    <p:anim calcmode="lin" valueType="num">
                                      <p:cBhvr>
                                        <p:cTn id="7" dur="500" fill="hold"/>
                                        <p:tgtEl>
                                          <p:spTgt spid="268"/>
                                        </p:tgtEl>
                                        <p:attrNameLst>
                                          <p:attrName>ppt_x</p:attrName>
                                        </p:attrNameLst>
                                      </p:cBhvr>
                                      <p:tavLst>
                                        <p:tav tm="0">
                                          <p:val>
                                            <p:strVal val="0-#ppt_w/2"/>
                                          </p:val>
                                        </p:tav>
                                        <p:tav tm="100000">
                                          <p:val>
                                            <p:strVal val="#ppt_x"/>
                                          </p:val>
                                        </p:tav>
                                      </p:tavLst>
                                    </p:anim>
                                    <p:anim calcmode="lin" valueType="num">
                                      <p:cBhvr>
                                        <p:cTn id="8" dur="500" fill="hold"/>
                                        <p:tgtEl>
                                          <p:spTgt spid="2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2" nodeType="afterEffect">
                                  <p:stCondLst>
                                    <p:cond delay="0"/>
                                  </p:stCondLst>
                                  <p:iterate>
                                    <p:tmAbs val="0"/>
                                  </p:iterate>
                                  <p:childTnLst>
                                    <p:set>
                                      <p:cBhvr>
                                        <p:cTn id="11" fill="hold"/>
                                        <p:tgtEl>
                                          <p:spTgt spid="269"/>
                                        </p:tgtEl>
                                        <p:attrNameLst>
                                          <p:attrName>style.visibility</p:attrName>
                                        </p:attrNameLst>
                                      </p:cBhvr>
                                      <p:to>
                                        <p:strVal val="visible"/>
                                      </p:to>
                                    </p:set>
                                    <p:anim calcmode="lin" valueType="num">
                                      <p:cBhvr>
                                        <p:cTn id="12" dur="500" fill="hold"/>
                                        <p:tgtEl>
                                          <p:spTgt spid="269"/>
                                        </p:tgtEl>
                                        <p:attrNameLst>
                                          <p:attrName>ppt_x</p:attrName>
                                        </p:attrNameLst>
                                      </p:cBhvr>
                                      <p:tavLst>
                                        <p:tav tm="0">
                                          <p:val>
                                            <p:strVal val="0-#ppt_w/2"/>
                                          </p:val>
                                        </p:tav>
                                        <p:tav tm="100000">
                                          <p:val>
                                            <p:strVal val="#ppt_x"/>
                                          </p:val>
                                        </p:tav>
                                      </p:tavLst>
                                    </p:anim>
                                    <p:anim calcmode="lin" valueType="num">
                                      <p:cBhvr>
                                        <p:cTn id="13" dur="500" fill="hold"/>
                                        <p:tgtEl>
                                          <p:spTgt spid="2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animBg="1" advAuto="0"/>
      <p:bldP spid="269" grpId="2"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Risposte adattative di cellule e tessuti a variazioni di richieste funzionali"/>
          <p:cNvSpPr txBox="1">
            <a:spLocks noGrp="1"/>
          </p:cNvSpPr>
          <p:nvPr>
            <p:ph type="title" idx="4294967295"/>
          </p:nvPr>
        </p:nvSpPr>
        <p:spPr>
          <a:xfrm>
            <a:off x="71437" y="125412"/>
            <a:ext cx="9037638" cy="1143001"/>
          </a:xfrm>
          <a:prstGeom prst="rect">
            <a:avLst/>
          </a:prstGeom>
        </p:spPr>
        <p:txBody>
          <a:bodyPr>
            <a:normAutofit fontScale="90000"/>
          </a:bodyPr>
          <a:lstStyle/>
          <a:p>
            <a:pPr defTabSz="886968">
              <a:defRPr sz="3686">
                <a:solidFill>
                  <a:srgbClr val="FFFF00"/>
                </a:solidFill>
              </a:defRPr>
            </a:pPr>
            <a:r>
              <a:t>Risposte adattative di cellule e tessuti a variazioni di </a:t>
            </a:r>
            <a:r>
              <a:rPr u="sng"/>
              <a:t>richieste funzionali</a:t>
            </a:r>
          </a:p>
        </p:txBody>
      </p:sp>
      <p:sp>
        <p:nvSpPr>
          <p:cNvPr id="527" name="- fisiologiche…"/>
          <p:cNvSpPr txBox="1">
            <a:spLocks noGrp="1"/>
          </p:cNvSpPr>
          <p:nvPr>
            <p:ph type="body" idx="4294967295"/>
          </p:nvPr>
        </p:nvSpPr>
        <p:spPr>
          <a:xfrm>
            <a:off x="457200" y="1600200"/>
            <a:ext cx="8229600" cy="4525963"/>
          </a:xfrm>
          <a:prstGeom prst="rect">
            <a:avLst/>
          </a:prstGeom>
          <a:ln w="9525">
            <a:solidFill>
              <a:srgbClr val="FFFFFF"/>
            </a:solidFill>
            <a:round/>
          </a:ln>
        </p:spPr>
        <p:txBody>
          <a:bodyPr>
            <a:normAutofit/>
          </a:bodyPr>
          <a:lstStyle/>
          <a:p>
            <a:pPr marL="0" indent="0">
              <a:buSzTx/>
              <a:buNone/>
              <a:defRPr sz="2700">
                <a:solidFill>
                  <a:srgbClr val="FFFFFF"/>
                </a:solidFill>
              </a:defRPr>
            </a:pPr>
            <a:endParaRPr/>
          </a:p>
          <a:p>
            <a:pPr marL="0" indent="0">
              <a:buSzTx/>
              <a:buNone/>
              <a:defRPr sz="2700">
                <a:solidFill>
                  <a:srgbClr val="FFFFFF"/>
                </a:solidFill>
              </a:defRPr>
            </a:pPr>
            <a:r>
              <a:t>					- fisiologiche</a:t>
            </a:r>
          </a:p>
          <a:p>
            <a:pPr marL="914400" lvl="2" indent="0">
              <a:defRPr sz="2700">
                <a:solidFill>
                  <a:srgbClr val="FFFFFF"/>
                </a:solidFill>
              </a:defRPr>
            </a:pPr>
            <a:r>
              <a:t>Iperplasie/ipertrofie       - compensatorie</a:t>
            </a:r>
          </a:p>
          <a:p>
            <a:pPr marL="0" indent="0">
              <a:buSzTx/>
              <a:buNone/>
              <a:defRPr sz="2700">
                <a:solidFill>
                  <a:srgbClr val="FFFFFF"/>
                </a:solidFill>
              </a:defRPr>
            </a:pPr>
            <a:r>
              <a:t>					</a:t>
            </a:r>
            <a:r>
              <a:rPr b="1">
                <a:solidFill>
                  <a:srgbClr val="FF0000"/>
                </a:solidFill>
              </a:rPr>
              <a:t>- patologiche</a:t>
            </a:r>
          </a:p>
          <a:p>
            <a:pPr marL="0" indent="0">
              <a:buSzTx/>
              <a:buNone/>
              <a:defRPr>
                <a:solidFill>
                  <a:srgbClr val="FFFFFF"/>
                </a:solidFill>
              </a:defRPr>
            </a:pPr>
            <a:endParaRPr b="1">
              <a:solidFill>
                <a:srgbClr val="FF0000"/>
              </a:solidFill>
            </a:endParaRPr>
          </a:p>
          <a:p>
            <a:pPr marL="0" indent="0">
              <a:buChar char="•"/>
              <a:defRPr>
                <a:solidFill>
                  <a:srgbClr val="FFFFFF"/>
                </a:solidFill>
              </a:defRPr>
            </a:pPr>
            <a:r>
              <a:t>Atrofie                           - fisiologiche</a:t>
            </a:r>
          </a:p>
          <a:p>
            <a:pPr marL="0" indent="0">
              <a:buSzTx/>
              <a:buNone/>
              <a:defRPr>
                <a:solidFill>
                  <a:srgbClr val="FFFFFF"/>
                </a:solidFill>
              </a:defRPr>
            </a:pPr>
            <a:r>
              <a:t>					</a:t>
            </a:r>
            <a:r>
              <a:rPr b="1">
                <a:solidFill>
                  <a:srgbClr val="FF0000"/>
                </a:solidFill>
              </a:rPr>
              <a:t>- patologiche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529" name="ATROFIA:  riduzione delle dimensioni di cellule ed organi"/>
          <p:cNvSpPr txBox="1">
            <a:spLocks noGrp="1"/>
          </p:cNvSpPr>
          <p:nvPr>
            <p:ph type="title" idx="4294967295"/>
          </p:nvPr>
        </p:nvSpPr>
        <p:spPr>
          <a:xfrm>
            <a:off x="-1" y="188912"/>
            <a:ext cx="9144002" cy="1143001"/>
          </a:xfrm>
          <a:prstGeom prst="rect">
            <a:avLst/>
          </a:prstGeom>
        </p:spPr>
        <p:txBody>
          <a:bodyPr>
            <a:normAutofit/>
          </a:bodyPr>
          <a:lstStyle/>
          <a:p>
            <a:pPr defTabSz="832104">
              <a:lnSpc>
                <a:spcPct val="75000"/>
              </a:lnSpc>
              <a:defRPr sz="2912" b="1">
                <a:solidFill>
                  <a:srgbClr val="FFFF00"/>
                </a:solidFill>
              </a:defRPr>
            </a:pPr>
            <a:r>
              <a:rPr dirty="0"/>
              <a:t>ATROFIA:</a:t>
            </a:r>
            <a:br>
              <a:rPr dirty="0"/>
            </a:br>
            <a:br>
              <a:rPr dirty="0"/>
            </a:br>
            <a:r>
              <a:rPr b="0" dirty="0" err="1">
                <a:solidFill>
                  <a:srgbClr val="FFFFFF"/>
                </a:solidFill>
              </a:rPr>
              <a:t>riduzione</a:t>
            </a:r>
            <a:r>
              <a:rPr b="0" dirty="0">
                <a:solidFill>
                  <a:srgbClr val="FFFFFF"/>
                </a:solidFill>
              </a:rPr>
              <a:t> </a:t>
            </a:r>
            <a:r>
              <a:rPr b="0" dirty="0" err="1">
                <a:solidFill>
                  <a:srgbClr val="FFFFFF"/>
                </a:solidFill>
              </a:rPr>
              <a:t>delle</a:t>
            </a:r>
            <a:r>
              <a:rPr b="0" dirty="0">
                <a:solidFill>
                  <a:srgbClr val="000000"/>
                </a:solidFill>
              </a:rPr>
              <a:t> </a:t>
            </a:r>
            <a:r>
              <a:rPr b="0" dirty="0" err="1"/>
              <a:t>dimensioni</a:t>
            </a:r>
            <a:r>
              <a:rPr b="0" dirty="0">
                <a:solidFill>
                  <a:srgbClr val="000000"/>
                </a:solidFill>
              </a:rPr>
              <a:t> </a:t>
            </a:r>
            <a:r>
              <a:rPr b="0" dirty="0">
                <a:solidFill>
                  <a:srgbClr val="FFFFFF"/>
                </a:solidFill>
              </a:rPr>
              <a:t>di </a:t>
            </a:r>
            <a:r>
              <a:rPr lang="it-IT" b="0">
                <a:solidFill>
                  <a:srgbClr val="FFFFFF"/>
                </a:solidFill>
              </a:rPr>
              <a:t>tessuti</a:t>
            </a:r>
            <a:r>
              <a:rPr b="0">
                <a:solidFill>
                  <a:srgbClr val="FFFFFF"/>
                </a:solidFill>
              </a:rPr>
              <a:t> </a:t>
            </a:r>
            <a:r>
              <a:rPr b="0" dirty="0">
                <a:solidFill>
                  <a:srgbClr val="FFFFFF"/>
                </a:solidFill>
              </a:rPr>
              <a:t>ed </a:t>
            </a:r>
            <a:r>
              <a:rPr b="0" dirty="0" err="1">
                <a:solidFill>
                  <a:srgbClr val="FFFFFF"/>
                </a:solidFill>
              </a:rPr>
              <a:t>organi</a:t>
            </a:r>
            <a:endParaRPr b="0" dirty="0">
              <a:solidFill>
                <a:srgbClr val="FFFFFF"/>
              </a:solidFill>
            </a:endParaRPr>
          </a:p>
        </p:txBody>
      </p:sp>
      <p:sp>
        <p:nvSpPr>
          <p:cNvPr id="530" name="A livello cellulare:…"/>
          <p:cNvSpPr txBox="1"/>
          <p:nvPr/>
        </p:nvSpPr>
        <p:spPr>
          <a:xfrm>
            <a:off x="261620" y="1844675"/>
            <a:ext cx="8801735" cy="1512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solidFill>
                  <a:srgbClr val="FFFFFF"/>
                </a:solidFill>
              </a:defRPr>
            </a:pPr>
            <a:r>
              <a:t>A livello cellulare:</a:t>
            </a:r>
          </a:p>
          <a:p>
            <a:pPr>
              <a:spcBef>
                <a:spcPts val="1600"/>
              </a:spcBef>
              <a:defRPr sz="2800">
                <a:solidFill>
                  <a:srgbClr val="FFFFFF"/>
                </a:solidFill>
              </a:defRPr>
            </a:pPr>
            <a:r>
              <a:t>riduzione del volume per </a:t>
            </a:r>
            <a:r>
              <a:rPr b="1"/>
              <a:t>perdita di componenti  proprie della singola cellula (</a:t>
            </a:r>
            <a:r>
              <a:rPr b="1">
                <a:solidFill>
                  <a:srgbClr val="FFFF00"/>
                </a:solidFill>
              </a:rPr>
              <a:t>autofagia</a:t>
            </a:r>
            <a:r>
              <a:rPr b="1"/>
              <a:t>)</a:t>
            </a:r>
          </a:p>
        </p:txBody>
      </p:sp>
      <p:sp>
        <p:nvSpPr>
          <p:cNvPr id="531" name="A livello tissutale o di organo:…"/>
          <p:cNvSpPr txBox="1"/>
          <p:nvPr/>
        </p:nvSpPr>
        <p:spPr>
          <a:xfrm>
            <a:off x="369570" y="4149725"/>
            <a:ext cx="8693785" cy="1105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solidFill>
                  <a:srgbClr val="FFFFFF"/>
                </a:solidFill>
              </a:defRPr>
            </a:pPr>
            <a:r>
              <a:t>A livello </a:t>
            </a:r>
            <a:r>
              <a:rPr>
                <a:solidFill>
                  <a:srgbClr val="FFFF00"/>
                </a:solidFill>
              </a:rPr>
              <a:t>tissutale</a:t>
            </a:r>
            <a:r>
              <a:t> o di </a:t>
            </a:r>
            <a:r>
              <a:rPr>
                <a:solidFill>
                  <a:srgbClr val="FFFF00"/>
                </a:solidFill>
              </a:rPr>
              <a:t>organo</a:t>
            </a:r>
            <a:r>
              <a:t>:</a:t>
            </a:r>
          </a:p>
          <a:p>
            <a:pPr>
              <a:spcBef>
                <a:spcPts val="1600"/>
              </a:spcBef>
              <a:defRPr sz="2800">
                <a:solidFill>
                  <a:srgbClr val="FFFFFF"/>
                </a:solidFill>
              </a:defRPr>
            </a:pPr>
            <a:r>
              <a:t>perdita di cellule mediante induzione dell’</a:t>
            </a:r>
            <a:r>
              <a:rPr b="1">
                <a:solidFill>
                  <a:srgbClr val="FFFF00"/>
                </a:solidFill>
              </a:rPr>
              <a:t>apoptosi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30"/>
                                        </p:tgtEl>
                                        <p:attrNameLst>
                                          <p:attrName>style.visibility</p:attrName>
                                        </p:attrNameLst>
                                      </p:cBhvr>
                                      <p:to>
                                        <p:strVal val="visible"/>
                                      </p:to>
                                    </p:set>
                                    <p:animEffect transition="in" filter="fade">
                                      <p:cBhvr>
                                        <p:cTn id="7" dur="500"/>
                                        <p:tgtEl>
                                          <p:spTgt spid="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31"/>
                                        </p:tgtEl>
                                        <p:attrNameLst>
                                          <p:attrName>style.visibility</p:attrName>
                                        </p:attrNameLst>
                                      </p:cBhvr>
                                      <p:to>
                                        <p:strVal val="visible"/>
                                      </p:to>
                                    </p:set>
                                    <p:animEffect transition="in" filter="fade">
                                      <p:cBhvr>
                                        <p:cTn id="12" dur="5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1" animBg="1" advAuto="0"/>
      <p:bldP spid="531" grpId="2"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533" name="ATROFIA  riduzione delle dimensioni di cellule ed organi"/>
          <p:cNvSpPr txBox="1">
            <a:spLocks noGrp="1"/>
          </p:cNvSpPr>
          <p:nvPr>
            <p:ph type="title" idx="4294967295"/>
          </p:nvPr>
        </p:nvSpPr>
        <p:spPr>
          <a:xfrm>
            <a:off x="-36513" y="188912"/>
            <a:ext cx="9144001" cy="1143001"/>
          </a:xfrm>
          <a:prstGeom prst="rect">
            <a:avLst/>
          </a:prstGeom>
        </p:spPr>
        <p:txBody>
          <a:bodyPr>
            <a:normAutofit/>
          </a:bodyPr>
          <a:lstStyle/>
          <a:p>
            <a:pPr defTabSz="832104">
              <a:lnSpc>
                <a:spcPct val="75000"/>
              </a:lnSpc>
              <a:defRPr sz="2912" b="1">
                <a:solidFill>
                  <a:srgbClr val="FFFF00"/>
                </a:solidFill>
              </a:defRPr>
            </a:pPr>
            <a:r>
              <a:t>ATROFIA</a:t>
            </a:r>
            <a:br/>
            <a:br/>
            <a:r>
              <a:rPr b="0">
                <a:solidFill>
                  <a:srgbClr val="FFFFFF"/>
                </a:solidFill>
              </a:rPr>
              <a:t>riduzione delle</a:t>
            </a:r>
            <a:r>
              <a:rPr b="0">
                <a:solidFill>
                  <a:srgbClr val="000000"/>
                </a:solidFill>
              </a:rPr>
              <a:t> </a:t>
            </a:r>
            <a:r>
              <a:rPr b="0"/>
              <a:t>dimensioni</a:t>
            </a:r>
            <a:r>
              <a:rPr b="0">
                <a:solidFill>
                  <a:srgbClr val="000000"/>
                </a:solidFill>
              </a:rPr>
              <a:t> </a:t>
            </a:r>
            <a:r>
              <a:rPr b="0">
                <a:solidFill>
                  <a:srgbClr val="FFFFFF"/>
                </a:solidFill>
              </a:rPr>
              <a:t>di cellule ed organi</a:t>
            </a:r>
          </a:p>
        </p:txBody>
      </p:sp>
      <p:sp>
        <p:nvSpPr>
          <p:cNvPr id="534" name="Principali cause:…"/>
          <p:cNvSpPr txBox="1"/>
          <p:nvPr/>
        </p:nvSpPr>
        <p:spPr>
          <a:xfrm>
            <a:off x="2241232" y="1700212"/>
            <a:ext cx="4948873" cy="4830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200">
                <a:solidFill>
                  <a:srgbClr val="FFFFFF"/>
                </a:solidFill>
              </a:defRPr>
            </a:pPr>
            <a:r>
              <a:t>	Principali cause:</a:t>
            </a:r>
          </a:p>
          <a:p>
            <a:pPr>
              <a:spcBef>
                <a:spcPts val="1900"/>
              </a:spcBef>
              <a:buSzPct val="100000"/>
              <a:buChar char="❖"/>
              <a:defRPr sz="3200">
                <a:solidFill>
                  <a:srgbClr val="FFFFFF"/>
                </a:solidFill>
              </a:defRPr>
            </a:pPr>
            <a:r>
              <a:t> senescenza</a:t>
            </a:r>
          </a:p>
          <a:p>
            <a:pPr>
              <a:spcBef>
                <a:spcPts val="1900"/>
              </a:spcBef>
              <a:buSzPct val="100000"/>
              <a:buChar char="❖"/>
              <a:defRPr sz="3200">
                <a:solidFill>
                  <a:srgbClr val="FFFFFF"/>
                </a:solidFill>
              </a:defRPr>
            </a:pPr>
            <a:r>
              <a:t> effetti ormonali</a:t>
            </a:r>
          </a:p>
          <a:p>
            <a:pPr>
              <a:spcBef>
                <a:spcPts val="1900"/>
              </a:spcBef>
              <a:buSzPct val="100000"/>
              <a:buChar char="❖"/>
              <a:defRPr sz="3200">
                <a:solidFill>
                  <a:srgbClr val="FFFFFF"/>
                </a:solidFill>
              </a:defRPr>
            </a:pPr>
            <a:r>
              <a:t> ridotta funzione</a:t>
            </a:r>
          </a:p>
          <a:p>
            <a:pPr>
              <a:spcBef>
                <a:spcPts val="1900"/>
              </a:spcBef>
              <a:buSzPct val="100000"/>
              <a:buChar char="❖"/>
              <a:defRPr sz="3200">
                <a:solidFill>
                  <a:srgbClr val="FFFFFF"/>
                </a:solidFill>
              </a:defRPr>
            </a:pPr>
            <a:r>
              <a:t> malnutrizione</a:t>
            </a:r>
          </a:p>
          <a:p>
            <a:pPr>
              <a:spcBef>
                <a:spcPts val="1900"/>
              </a:spcBef>
              <a:buSzPct val="100000"/>
              <a:buChar char="❖"/>
              <a:defRPr sz="3200">
                <a:solidFill>
                  <a:srgbClr val="FFFFFF"/>
                </a:solidFill>
              </a:defRPr>
            </a:pPr>
            <a:r>
              <a:t> denervazione</a:t>
            </a:r>
          </a:p>
          <a:p>
            <a:pPr>
              <a:spcBef>
                <a:spcPts val="1900"/>
              </a:spcBef>
              <a:buSzPct val="100000"/>
              <a:buChar char="❖"/>
              <a:defRPr sz="3200">
                <a:solidFill>
                  <a:srgbClr val="FFFFFF"/>
                </a:solidFill>
              </a:defRPr>
            </a:pPr>
            <a:r>
              <a:t> meccanismi immunitari</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536" name="ATROFIA tessutale da ridotta funzione o senescenza"/>
          <p:cNvSpPr txBox="1">
            <a:spLocks noGrp="1"/>
          </p:cNvSpPr>
          <p:nvPr>
            <p:ph type="title" idx="4294967295"/>
          </p:nvPr>
        </p:nvSpPr>
        <p:spPr>
          <a:xfrm>
            <a:off x="-36513" y="-171450"/>
            <a:ext cx="9288463" cy="782638"/>
          </a:xfrm>
          <a:prstGeom prst="rect">
            <a:avLst/>
          </a:prstGeom>
        </p:spPr>
        <p:txBody>
          <a:bodyPr>
            <a:normAutofit/>
          </a:bodyPr>
          <a:lstStyle/>
          <a:p>
            <a:pPr>
              <a:defRPr sz="3000">
                <a:solidFill>
                  <a:srgbClr val="FFFF00"/>
                </a:solidFill>
              </a:defRPr>
            </a:pPr>
            <a:r>
              <a:t>ATROFIA tessutale da </a:t>
            </a:r>
            <a:r>
              <a:rPr u="sng"/>
              <a:t>ridotta funzione</a:t>
            </a:r>
            <a:r>
              <a:t> o </a:t>
            </a:r>
            <a:r>
              <a:rPr u="sng"/>
              <a:t>senescenza</a:t>
            </a:r>
          </a:p>
        </p:txBody>
      </p:sp>
      <p:sp>
        <p:nvSpPr>
          <p:cNvPr id="537" name="Atrofia fisiologica: riduzione delle masse muscolari associata a senescenza e/o riduzione del movimento…"/>
          <p:cNvSpPr txBox="1"/>
          <p:nvPr/>
        </p:nvSpPr>
        <p:spPr>
          <a:xfrm>
            <a:off x="225107" y="476250"/>
            <a:ext cx="8765223" cy="1853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500"/>
              </a:spcBef>
              <a:defRPr sz="2600">
                <a:solidFill>
                  <a:srgbClr val="FFFFFF"/>
                </a:solidFill>
              </a:defRPr>
            </a:pPr>
            <a:r>
              <a:t>Atrofia </a:t>
            </a:r>
            <a:r>
              <a:rPr b="1">
                <a:solidFill>
                  <a:srgbClr val="00FF00"/>
                </a:solidFill>
              </a:rPr>
              <a:t>fisiologica</a:t>
            </a:r>
            <a:r>
              <a:t>: riduzione delle </a:t>
            </a:r>
            <a:r>
              <a:rPr>
                <a:solidFill>
                  <a:srgbClr val="FFFF00"/>
                </a:solidFill>
              </a:rPr>
              <a:t>masse muscolari</a:t>
            </a:r>
            <a:r>
              <a:t> associata a senescenza e/o riduzione del movimento</a:t>
            </a:r>
          </a:p>
          <a:p>
            <a:pPr>
              <a:spcBef>
                <a:spcPts val="1500"/>
              </a:spcBef>
              <a:defRPr sz="2600">
                <a:solidFill>
                  <a:srgbClr val="FFFFFF"/>
                </a:solidFill>
              </a:defRPr>
            </a:pPr>
            <a:r>
              <a:t>Atrofia </a:t>
            </a:r>
            <a:r>
              <a:rPr b="1">
                <a:solidFill>
                  <a:srgbClr val="FF0000"/>
                </a:solidFill>
              </a:rPr>
              <a:t>patologica</a:t>
            </a:r>
            <a:r>
              <a:t>: riduzione della </a:t>
            </a:r>
            <a:r>
              <a:rPr>
                <a:solidFill>
                  <a:srgbClr val="FFFF00"/>
                </a:solidFill>
              </a:rPr>
              <a:t>massa cerebrale</a:t>
            </a:r>
            <a:r>
              <a:t> causata da ridotto apporto sanguigno (aterosclerosi)</a:t>
            </a:r>
          </a:p>
        </p:txBody>
      </p:sp>
      <p:pic>
        <p:nvPicPr>
          <p:cNvPr id="538" name="image.png" descr="image.png"/>
          <p:cNvPicPr>
            <a:picLocks noChangeAspect="1"/>
          </p:cNvPicPr>
          <p:nvPr/>
        </p:nvPicPr>
        <p:blipFill>
          <a:blip r:embed="rId2"/>
          <a:stretch>
            <a:fillRect/>
          </a:stretch>
        </p:blipFill>
        <p:spPr>
          <a:xfrm>
            <a:off x="225425" y="2420937"/>
            <a:ext cx="8693150" cy="3282951"/>
          </a:xfrm>
          <a:prstGeom prst="rect">
            <a:avLst/>
          </a:prstGeom>
          <a:ln w="12700">
            <a:miter lim="400000"/>
          </a:ln>
        </p:spPr>
      </p:pic>
      <p:sp>
        <p:nvSpPr>
          <p:cNvPr id="539" name="Atrophy as seen in the brain. A, Normal brain of a young adult. B, Atrophy of the brain in an 82-year-old man with atherosclerotic disease. Atrophy of the brain is due to aging and reduced blood supply"/>
          <p:cNvSpPr txBox="1"/>
          <p:nvPr/>
        </p:nvSpPr>
        <p:spPr>
          <a:xfrm>
            <a:off x="80644" y="5661025"/>
            <a:ext cx="9017636" cy="1072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200">
                <a:solidFill>
                  <a:srgbClr val="FFFFFF"/>
                </a:solidFill>
              </a:defRPr>
            </a:pPr>
            <a:r>
              <a:t>Atrophy as seen in the brain. </a:t>
            </a:r>
            <a:r>
              <a:rPr b="1"/>
              <a:t>A, </a:t>
            </a:r>
            <a:r>
              <a:t>Normal brain of a young adult. </a:t>
            </a:r>
            <a:r>
              <a:rPr b="1"/>
              <a:t>B, </a:t>
            </a:r>
            <a:r>
              <a:t>Atrophy of the brain in an </a:t>
            </a:r>
            <a:r>
              <a:rPr>
                <a:solidFill>
                  <a:srgbClr val="FFFF00"/>
                </a:solidFill>
              </a:rPr>
              <a:t>82-year-old man with atherosclerotic disease</a:t>
            </a:r>
            <a:r>
              <a:t>. Atrophy of the brain is due to aging and reduced blood supply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39"/>
                                        </p:tgtEl>
                                        <p:attrNameLst>
                                          <p:attrName>style.visibility</p:attrName>
                                        </p:attrNameLst>
                                      </p:cBhvr>
                                      <p:to>
                                        <p:strVal val="visible"/>
                                      </p:to>
                                    </p:set>
                                    <p:animEffect transition="in" filter="wipe(left)">
                                      <p:cBhvr>
                                        <p:cTn id="7" dur="500"/>
                                        <p:tgtEl>
                                          <p:spTgt spid="539"/>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538"/>
                                        </p:tgtEl>
                                        <p:attrNameLst>
                                          <p:attrName>style.visibility</p:attrName>
                                        </p:attrNameLst>
                                      </p:cBhvr>
                                      <p:to>
                                        <p:strVal val="visible"/>
                                      </p:to>
                                    </p:set>
                                    <p:animEffect transition="in" filter="wipe(left)">
                                      <p:cBhvr>
                                        <p:cTn id="11" dur="5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2" animBg="1" advAuto="0"/>
      <p:bldP spid="539"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541" name="Atrofia fisiologica del timo"/>
          <p:cNvSpPr txBox="1">
            <a:spLocks noGrp="1"/>
          </p:cNvSpPr>
          <p:nvPr>
            <p:ph type="title" idx="4294967295"/>
          </p:nvPr>
        </p:nvSpPr>
        <p:spPr>
          <a:xfrm>
            <a:off x="374650" y="-88900"/>
            <a:ext cx="8229600" cy="854075"/>
          </a:xfrm>
          <a:prstGeom prst="rect">
            <a:avLst/>
          </a:prstGeom>
        </p:spPr>
        <p:txBody>
          <a:bodyPr>
            <a:normAutofit/>
          </a:bodyPr>
          <a:lstStyle>
            <a:lvl1pPr>
              <a:defRPr sz="4000">
                <a:solidFill>
                  <a:srgbClr val="FFFF00"/>
                </a:solidFill>
              </a:defRPr>
            </a:lvl1pPr>
          </a:lstStyle>
          <a:p>
            <a:r>
              <a:t>Atrofia fisiologica del timo</a:t>
            </a:r>
          </a:p>
        </p:txBody>
      </p:sp>
      <p:grpSp>
        <p:nvGrpSpPr>
          <p:cNvPr id="544" name="Raggruppa"/>
          <p:cNvGrpSpPr/>
          <p:nvPr/>
        </p:nvGrpSpPr>
        <p:grpSpPr>
          <a:xfrm>
            <a:off x="34925" y="728662"/>
            <a:ext cx="4462463" cy="5983289"/>
            <a:chOff x="0" y="0"/>
            <a:chExt cx="4462462" cy="5983287"/>
          </a:xfrm>
        </p:grpSpPr>
        <p:pic>
          <p:nvPicPr>
            <p:cNvPr id="542" name="image.png" descr="image.png"/>
            <p:cNvPicPr>
              <a:picLocks noChangeAspect="1"/>
            </p:cNvPicPr>
            <p:nvPr/>
          </p:nvPicPr>
          <p:blipFill>
            <a:blip r:embed="rId2"/>
            <a:stretch>
              <a:fillRect/>
            </a:stretch>
          </p:blipFill>
          <p:spPr>
            <a:xfrm>
              <a:off x="0" y="36053"/>
              <a:ext cx="4462463" cy="5947235"/>
            </a:xfrm>
            <a:prstGeom prst="rect">
              <a:avLst/>
            </a:prstGeom>
            <a:ln w="12700" cap="flat">
              <a:noFill/>
              <a:miter lim="400000"/>
            </a:ln>
            <a:effectLst/>
          </p:spPr>
        </p:pic>
        <p:sp>
          <p:nvSpPr>
            <p:cNvPr id="543" name="Ovale"/>
            <p:cNvSpPr/>
            <p:nvPr/>
          </p:nvSpPr>
          <p:spPr>
            <a:xfrm>
              <a:off x="936624" y="0"/>
              <a:ext cx="792164" cy="504826"/>
            </a:xfrm>
            <a:prstGeom prst="ellipse">
              <a:avLst/>
            </a:prstGeom>
            <a:noFill/>
            <a:ln w="38100" cap="flat">
              <a:solidFill>
                <a:srgbClr val="26267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547" name="Raggruppa"/>
          <p:cNvGrpSpPr/>
          <p:nvPr/>
        </p:nvGrpSpPr>
        <p:grpSpPr>
          <a:xfrm>
            <a:off x="4646612" y="692150"/>
            <a:ext cx="4462463" cy="6019801"/>
            <a:chOff x="0" y="0"/>
            <a:chExt cx="4462462" cy="6019799"/>
          </a:xfrm>
        </p:grpSpPr>
        <p:pic>
          <p:nvPicPr>
            <p:cNvPr id="545" name="image.png" descr="image.png"/>
            <p:cNvPicPr>
              <a:picLocks noChangeAspect="1"/>
            </p:cNvPicPr>
            <p:nvPr/>
          </p:nvPicPr>
          <p:blipFill>
            <a:blip r:embed="rId3"/>
            <a:stretch>
              <a:fillRect/>
            </a:stretch>
          </p:blipFill>
          <p:spPr>
            <a:xfrm>
              <a:off x="0" y="71903"/>
              <a:ext cx="4462463" cy="5947898"/>
            </a:xfrm>
            <a:prstGeom prst="rect">
              <a:avLst/>
            </a:prstGeom>
            <a:ln w="12700" cap="flat">
              <a:noFill/>
              <a:miter lim="400000"/>
            </a:ln>
            <a:effectLst/>
          </p:spPr>
        </p:pic>
        <p:sp>
          <p:nvSpPr>
            <p:cNvPr id="546" name="Ovale"/>
            <p:cNvSpPr/>
            <p:nvPr/>
          </p:nvSpPr>
          <p:spPr>
            <a:xfrm>
              <a:off x="933450" y="0"/>
              <a:ext cx="792163" cy="504825"/>
            </a:xfrm>
            <a:prstGeom prst="ellipse">
              <a:avLst/>
            </a:prstGeom>
            <a:noFill/>
            <a:ln w="38100" cap="flat">
              <a:solidFill>
                <a:srgbClr val="26267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548" name="Riduzione fattori di crescita…"/>
          <p:cNvSpPr txBox="1"/>
          <p:nvPr/>
        </p:nvSpPr>
        <p:spPr>
          <a:xfrm>
            <a:off x="1804987" y="5613400"/>
            <a:ext cx="5160279" cy="1157794"/>
          </a:xfrm>
          <a:prstGeom prst="rect">
            <a:avLst/>
          </a:prstGeom>
          <a:solidFill>
            <a:srgbClr val="FFFFFF"/>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285750" indent="-285750">
              <a:buSzPct val="100000"/>
              <a:buChar char="•"/>
              <a:defRPr sz="2400"/>
            </a:pPr>
            <a:r>
              <a:t>Riduzione fattori di crescita</a:t>
            </a:r>
          </a:p>
          <a:p>
            <a:pPr marL="285750" indent="-285750">
              <a:buSzPct val="100000"/>
              <a:buChar char="•"/>
              <a:defRPr sz="2400"/>
            </a:pPr>
            <a:r>
              <a:t>Effetto degli ormoni sessuali</a:t>
            </a:r>
          </a:p>
          <a:p>
            <a:pPr marL="285750" indent="-285750">
              <a:buSzPct val="100000"/>
              <a:buChar char="•"/>
              <a:defRPr sz="2400"/>
            </a:pPr>
            <a:r>
              <a:t>Diminuita protezione anti-ossidante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48"/>
                                        </p:tgtEl>
                                        <p:attrNameLst>
                                          <p:attrName>style.visibility</p:attrName>
                                        </p:attrNameLst>
                                      </p:cBhvr>
                                      <p:to>
                                        <p:strVal val="visible"/>
                                      </p:to>
                                    </p:set>
                                    <p:animEffect transition="in" filter="wipe(left)">
                                      <p:cBhvr>
                                        <p:cTn id="7"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550" name="Atrofia patologica mediata da meccanismi immunitari"/>
          <p:cNvSpPr txBox="1">
            <a:spLocks noGrp="1"/>
          </p:cNvSpPr>
          <p:nvPr>
            <p:ph type="title" idx="4294967295"/>
          </p:nvPr>
        </p:nvSpPr>
        <p:spPr>
          <a:xfrm>
            <a:off x="-71438" y="-144463"/>
            <a:ext cx="9323388" cy="765176"/>
          </a:xfrm>
          <a:prstGeom prst="rect">
            <a:avLst/>
          </a:prstGeom>
        </p:spPr>
        <p:txBody>
          <a:bodyPr>
            <a:normAutofit/>
          </a:bodyPr>
          <a:lstStyle/>
          <a:p>
            <a:pPr>
              <a:defRPr sz="3000">
                <a:solidFill>
                  <a:srgbClr val="FFFF00"/>
                </a:solidFill>
              </a:defRPr>
            </a:pPr>
            <a:r>
              <a:t>Atrofia </a:t>
            </a:r>
            <a:r>
              <a:rPr b="1"/>
              <a:t>patologica</a:t>
            </a:r>
            <a:r>
              <a:t> mediata da meccanismi immunitari</a:t>
            </a:r>
          </a:p>
        </p:txBody>
      </p:sp>
      <p:sp>
        <p:nvSpPr>
          <p:cNvPr id="551" name="Gastrite atrofica nell’anemia perniciosa: perdita di cellule della parete gastrica per reazione autoimmune (auto-anticorpi diretti contro cellule parietali e fattore intrinseco)"/>
          <p:cNvSpPr txBox="1"/>
          <p:nvPr/>
        </p:nvSpPr>
        <p:spPr>
          <a:xfrm>
            <a:off x="117157" y="549275"/>
            <a:ext cx="8873173" cy="111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300"/>
              </a:spcBef>
              <a:defRPr sz="2300" b="1">
                <a:solidFill>
                  <a:srgbClr val="FFFF00"/>
                </a:solidFill>
              </a:defRPr>
            </a:pPr>
            <a:r>
              <a:t>Gastrite atrofica</a:t>
            </a:r>
            <a:r>
              <a:rPr b="0">
                <a:solidFill>
                  <a:srgbClr val="FFFFFF"/>
                </a:solidFill>
              </a:rPr>
              <a:t> nell’</a:t>
            </a:r>
            <a:r>
              <a:rPr b="0"/>
              <a:t>anemia perniciosa</a:t>
            </a:r>
            <a:r>
              <a:rPr b="0">
                <a:solidFill>
                  <a:srgbClr val="FFFFFF"/>
                </a:solidFill>
              </a:rPr>
              <a:t>: perdita di cellule della parete gastrica per reazione </a:t>
            </a:r>
            <a:r>
              <a:rPr b="0"/>
              <a:t>autoimmune</a:t>
            </a:r>
            <a:r>
              <a:rPr b="0">
                <a:solidFill>
                  <a:srgbClr val="FFFFFF"/>
                </a:solidFill>
              </a:rPr>
              <a:t> (</a:t>
            </a:r>
            <a:r>
              <a:rPr>
                <a:solidFill>
                  <a:srgbClr val="FF0000"/>
                </a:solidFill>
              </a:rPr>
              <a:t>auto-anticorpi</a:t>
            </a:r>
            <a:r>
              <a:rPr b="0">
                <a:solidFill>
                  <a:srgbClr val="FFFFFF"/>
                </a:solidFill>
              </a:rPr>
              <a:t> diretti contro </a:t>
            </a:r>
            <a:r>
              <a:rPr b="0"/>
              <a:t>cellule parietali </a:t>
            </a:r>
            <a:r>
              <a:rPr b="0">
                <a:solidFill>
                  <a:srgbClr val="FFFFFF"/>
                </a:solidFill>
              </a:rPr>
              <a:t>e </a:t>
            </a:r>
            <a:r>
              <a:rPr b="0"/>
              <a:t>fattore intrinseco</a:t>
            </a:r>
            <a:r>
              <a:rPr b="0">
                <a:solidFill>
                  <a:srgbClr val="FFFFFF"/>
                </a:solidFill>
              </a:rPr>
              <a:t>)</a:t>
            </a:r>
          </a:p>
        </p:txBody>
      </p:sp>
      <p:grpSp>
        <p:nvGrpSpPr>
          <p:cNvPr id="555" name="Raggruppa"/>
          <p:cNvGrpSpPr/>
          <p:nvPr/>
        </p:nvGrpSpPr>
        <p:grpSpPr>
          <a:xfrm>
            <a:off x="3560762" y="1700212"/>
            <a:ext cx="5475289" cy="5102226"/>
            <a:chOff x="0" y="0"/>
            <a:chExt cx="5475287" cy="5102225"/>
          </a:xfrm>
        </p:grpSpPr>
        <p:pic>
          <p:nvPicPr>
            <p:cNvPr id="552" name="image.png" descr="image.png"/>
            <p:cNvPicPr>
              <a:picLocks noChangeAspect="1"/>
            </p:cNvPicPr>
            <p:nvPr/>
          </p:nvPicPr>
          <p:blipFill>
            <a:blip r:embed="rId2"/>
            <a:stretch>
              <a:fillRect/>
            </a:stretch>
          </p:blipFill>
          <p:spPr>
            <a:xfrm>
              <a:off x="425450" y="0"/>
              <a:ext cx="4319588" cy="5102225"/>
            </a:xfrm>
            <a:prstGeom prst="rect">
              <a:avLst/>
            </a:prstGeom>
            <a:ln w="12700" cap="flat">
              <a:noFill/>
              <a:miter lim="400000"/>
            </a:ln>
            <a:effectLst/>
          </p:spPr>
        </p:pic>
        <p:sp>
          <p:nvSpPr>
            <p:cNvPr id="553" name="atrophic gastric epithelium"/>
            <p:cNvSpPr txBox="1"/>
            <p:nvPr/>
          </p:nvSpPr>
          <p:spPr>
            <a:xfrm>
              <a:off x="1298575" y="4608512"/>
              <a:ext cx="4176713" cy="437485"/>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300"/>
                </a:spcBef>
                <a:defRPr sz="2300" b="1">
                  <a:solidFill>
                    <a:srgbClr val="FF3300"/>
                  </a:solidFill>
                </a:defRPr>
              </a:lvl1pPr>
            </a:lstStyle>
            <a:p>
              <a:r>
                <a:t>atrophic gastric epithelium</a:t>
              </a:r>
            </a:p>
          </p:txBody>
        </p:sp>
        <p:sp>
          <p:nvSpPr>
            <p:cNvPr id="554" name="lumen"/>
            <p:cNvSpPr txBox="1"/>
            <p:nvPr/>
          </p:nvSpPr>
          <p:spPr>
            <a:xfrm>
              <a:off x="-1" y="1008062"/>
              <a:ext cx="849314" cy="369712"/>
            </a:xfrm>
            <a:prstGeom prst="rect">
              <a:avLst/>
            </a:prstGeom>
            <a:solidFill>
              <a:srgbClr val="FFFFFF"/>
            </a:solidFill>
            <a:ln w="1905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000"/>
                </a:spcBef>
              </a:lvl1pPr>
            </a:lstStyle>
            <a:p>
              <a:r>
                <a:t>lumen</a:t>
              </a:r>
            </a:p>
          </p:txBody>
        </p:sp>
      </p:grpSp>
      <p:grpSp>
        <p:nvGrpSpPr>
          <p:cNvPr id="559" name="Raggruppa"/>
          <p:cNvGrpSpPr/>
          <p:nvPr/>
        </p:nvGrpSpPr>
        <p:grpSpPr>
          <a:xfrm>
            <a:off x="0" y="1700212"/>
            <a:ext cx="3851275" cy="5099051"/>
            <a:chOff x="0" y="0"/>
            <a:chExt cx="3851275" cy="5099050"/>
          </a:xfrm>
        </p:grpSpPr>
        <p:pic>
          <p:nvPicPr>
            <p:cNvPr id="556" name="image.png" descr="image.png"/>
            <p:cNvPicPr>
              <a:picLocks noChangeAspect="1"/>
            </p:cNvPicPr>
            <p:nvPr/>
          </p:nvPicPr>
          <p:blipFill>
            <a:blip r:embed="rId3"/>
            <a:stretch>
              <a:fillRect/>
            </a:stretch>
          </p:blipFill>
          <p:spPr>
            <a:xfrm>
              <a:off x="20637" y="0"/>
              <a:ext cx="3398839" cy="5099050"/>
            </a:xfrm>
            <a:prstGeom prst="rect">
              <a:avLst/>
            </a:prstGeom>
            <a:ln w="12700" cap="flat">
              <a:noFill/>
              <a:miter lim="400000"/>
            </a:ln>
            <a:effectLst/>
          </p:spPr>
        </p:pic>
        <p:sp>
          <p:nvSpPr>
            <p:cNvPr id="557" name="normal gastric epithelium"/>
            <p:cNvSpPr txBox="1"/>
            <p:nvPr/>
          </p:nvSpPr>
          <p:spPr>
            <a:xfrm>
              <a:off x="0" y="4608512"/>
              <a:ext cx="3851275" cy="437485"/>
            </a:xfrm>
            <a:prstGeom prst="rect">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300"/>
                </a:spcBef>
                <a:defRPr sz="2300" b="1"/>
              </a:lvl1pPr>
            </a:lstStyle>
            <a:p>
              <a:r>
                <a:t>normal gastric epithelium</a:t>
              </a:r>
            </a:p>
          </p:txBody>
        </p:sp>
        <p:sp>
          <p:nvSpPr>
            <p:cNvPr id="558" name="lumen"/>
            <p:cNvSpPr txBox="1"/>
            <p:nvPr/>
          </p:nvSpPr>
          <p:spPr>
            <a:xfrm>
              <a:off x="50799" y="23811"/>
              <a:ext cx="849314" cy="369713"/>
            </a:xfrm>
            <a:prstGeom prst="rect">
              <a:avLst/>
            </a:prstGeom>
            <a:solidFill>
              <a:srgbClr val="FFFFFF"/>
            </a:solidFill>
            <a:ln w="1905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000"/>
                </a:spcBef>
              </a:lvl1pPr>
            </a:lstStyle>
            <a:p>
              <a:r>
                <a:t>lumen</a:t>
              </a:r>
            </a:p>
          </p:txBody>
        </p:sp>
      </p:grpSp>
      <p:sp>
        <p:nvSpPr>
          <p:cNvPr id="560" name="Fattore intrinseco: glicoproteina secreta dalle cellule della mucosa gastrica che favorisce l’assorbimento di ferro e vitamina B12 che hanno un ruolo essenziale nell’eritropoiesi"/>
          <p:cNvSpPr txBox="1"/>
          <p:nvPr/>
        </p:nvSpPr>
        <p:spPr>
          <a:xfrm>
            <a:off x="3471862" y="1700212"/>
            <a:ext cx="5637213" cy="1859470"/>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400"/>
              </a:spcBef>
              <a:defRPr sz="2400" u="sng"/>
            </a:pPr>
            <a:r>
              <a:t>Fattore intrinseco</a:t>
            </a:r>
            <a:r>
              <a:rPr u="none"/>
              <a:t>: glicoproteina secreta dalle cellule della mucosa gastrica che favorisce l’assorbimento di </a:t>
            </a:r>
            <a:r>
              <a:rPr b="1" u="none"/>
              <a:t>ferro</a:t>
            </a:r>
            <a:r>
              <a:rPr u="none"/>
              <a:t> e </a:t>
            </a:r>
            <a:r>
              <a:rPr b="1" u="none"/>
              <a:t>vitamina B12</a:t>
            </a:r>
            <a:r>
              <a:rPr u="none"/>
              <a:t> che hanno un ruolo essenziale nell’</a:t>
            </a:r>
            <a:r>
              <a:rPr b="1" u="none"/>
              <a:t>eritropoiesi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60"/>
                                        </p:tgtEl>
                                        <p:attrNameLst>
                                          <p:attrName>style.visibility</p:attrName>
                                        </p:attrNameLst>
                                      </p:cBhvr>
                                      <p:to>
                                        <p:strVal val="visible"/>
                                      </p:to>
                                    </p:set>
                                    <p:anim calcmode="lin" valueType="num">
                                      <p:cBhvr>
                                        <p:cTn id="7" dur="500" fill="hold"/>
                                        <p:tgtEl>
                                          <p:spTgt spid="560"/>
                                        </p:tgtEl>
                                        <p:attrNameLst>
                                          <p:attrName>ppt_w</p:attrName>
                                        </p:attrNameLst>
                                      </p:cBhvr>
                                      <p:tavLst>
                                        <p:tav tm="0">
                                          <p:val>
                                            <p:fltVal val="0"/>
                                          </p:val>
                                        </p:tav>
                                        <p:tav tm="100000">
                                          <p:val>
                                            <p:strVal val="#ppt_w"/>
                                          </p:val>
                                        </p:tav>
                                      </p:tavLst>
                                    </p:anim>
                                    <p:anim calcmode="lin" valueType="num">
                                      <p:cBhvr>
                                        <p:cTn id="8" dur="500" fill="hold"/>
                                        <p:tgtEl>
                                          <p:spTgt spid="56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fill="hold" grpId="2" nodeType="clickEffect">
                                  <p:stCondLst>
                                    <p:cond delay="0"/>
                                  </p:stCondLst>
                                  <p:iterate>
                                    <p:tmAbs val="0"/>
                                  </p:iterate>
                                  <p:childTnLst>
                                    <p:animEffect transition="out" filter="fade">
                                      <p:cBhvr>
                                        <p:cTn id="12" dur="500" fill="hold"/>
                                        <p:tgtEl>
                                          <p:spTgt spid="560"/>
                                        </p:tgtEl>
                                      </p:cBhvr>
                                    </p:animEffect>
                                    <p:set>
                                      <p:cBhvr>
                                        <p:cTn id="13" fill="hold">
                                          <p:stCondLst>
                                            <p:cond delay="499"/>
                                          </p:stCondLst>
                                        </p:cTn>
                                        <p:tgtEl>
                                          <p:spTgt spid="560"/>
                                        </p:tgtEl>
                                        <p:attrNameLst>
                                          <p:attrName>style.visibility</p:attrName>
                                        </p:attrNameLst>
                                      </p:cBhvr>
                                      <p:to>
                                        <p:strVal val="hidden"/>
                                      </p:to>
                                    </p:set>
                                  </p:childTnLst>
                                </p:cTn>
                              </p:par>
                            </p:childTnLst>
                          </p:cTn>
                        </p:par>
                        <p:par>
                          <p:cTn id="14" fill="hold">
                            <p:stCondLst>
                              <p:cond delay="500"/>
                            </p:stCondLst>
                            <p:childTnLst>
                              <p:par>
                                <p:cTn id="15" presetID="2" presetClass="entr" presetSubtype="8" fill="hold" grpId="3" nodeType="afterEffect">
                                  <p:stCondLst>
                                    <p:cond delay="0"/>
                                  </p:stCondLst>
                                  <p:iterate>
                                    <p:tmAbs val="0"/>
                                  </p:iterate>
                                  <p:childTnLst>
                                    <p:set>
                                      <p:cBhvr>
                                        <p:cTn id="16" fill="hold"/>
                                        <p:tgtEl>
                                          <p:spTgt spid="559"/>
                                        </p:tgtEl>
                                        <p:attrNameLst>
                                          <p:attrName>style.visibility</p:attrName>
                                        </p:attrNameLst>
                                      </p:cBhvr>
                                      <p:to>
                                        <p:strVal val="visible"/>
                                      </p:to>
                                    </p:set>
                                    <p:anim calcmode="lin" valueType="num">
                                      <p:cBhvr>
                                        <p:cTn id="17" dur="500" fill="hold"/>
                                        <p:tgtEl>
                                          <p:spTgt spid="559"/>
                                        </p:tgtEl>
                                        <p:attrNameLst>
                                          <p:attrName>ppt_x</p:attrName>
                                        </p:attrNameLst>
                                      </p:cBhvr>
                                      <p:tavLst>
                                        <p:tav tm="0">
                                          <p:val>
                                            <p:strVal val="0-#ppt_w/2"/>
                                          </p:val>
                                        </p:tav>
                                        <p:tav tm="100000">
                                          <p:val>
                                            <p:strVal val="#ppt_x"/>
                                          </p:val>
                                        </p:tav>
                                      </p:tavLst>
                                    </p:anim>
                                    <p:anim calcmode="lin" valueType="num">
                                      <p:cBhvr>
                                        <p:cTn id="18" dur="500" fill="hold"/>
                                        <p:tgtEl>
                                          <p:spTgt spid="55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4" nodeType="clickEffect">
                                  <p:stCondLst>
                                    <p:cond delay="0"/>
                                  </p:stCondLst>
                                  <p:iterate>
                                    <p:tmAbs val="0"/>
                                  </p:iterate>
                                  <p:childTnLst>
                                    <p:set>
                                      <p:cBhvr>
                                        <p:cTn id="22" fill="hold"/>
                                        <p:tgtEl>
                                          <p:spTgt spid="555"/>
                                        </p:tgtEl>
                                        <p:attrNameLst>
                                          <p:attrName>style.visibility</p:attrName>
                                        </p:attrNameLst>
                                      </p:cBhvr>
                                      <p:to>
                                        <p:strVal val="visible"/>
                                      </p:to>
                                    </p:set>
                                    <p:anim calcmode="lin" valueType="num">
                                      <p:cBhvr>
                                        <p:cTn id="23" dur="500" fill="hold"/>
                                        <p:tgtEl>
                                          <p:spTgt spid="555"/>
                                        </p:tgtEl>
                                        <p:attrNameLst>
                                          <p:attrName>ppt_x</p:attrName>
                                        </p:attrNameLst>
                                      </p:cBhvr>
                                      <p:tavLst>
                                        <p:tav tm="0">
                                          <p:val>
                                            <p:strVal val="1+#ppt_w/2"/>
                                          </p:val>
                                        </p:tav>
                                        <p:tav tm="100000">
                                          <p:val>
                                            <p:strVal val="#ppt_x"/>
                                          </p:val>
                                        </p:tav>
                                      </p:tavLst>
                                    </p:anim>
                                    <p:anim calcmode="lin" valueType="num">
                                      <p:cBhvr>
                                        <p:cTn id="24" dur="500" fill="hold"/>
                                        <p:tgtEl>
                                          <p:spTgt spid="5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4" animBg="1" advAuto="0"/>
      <p:bldP spid="559" grpId="3" animBg="1" advAuto="0"/>
      <p:bldP spid="560" grpId="1" animBg="1" advAuto="0"/>
      <p:bldP spid="560" grpId="2"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562" name="Risposte adattative"/>
          <p:cNvSpPr txBox="1">
            <a:spLocks noGrp="1"/>
          </p:cNvSpPr>
          <p:nvPr>
            <p:ph type="title" idx="4294967295"/>
          </p:nvPr>
        </p:nvSpPr>
        <p:spPr>
          <a:xfrm>
            <a:off x="-36513" y="-26988"/>
            <a:ext cx="4824413" cy="647701"/>
          </a:xfrm>
          <a:prstGeom prst="rect">
            <a:avLst/>
          </a:prstGeom>
        </p:spPr>
        <p:txBody>
          <a:bodyPr>
            <a:normAutofit fontScale="90000"/>
          </a:bodyPr>
          <a:lstStyle>
            <a:lvl1pPr defTabSz="868680">
              <a:defRPr sz="3989">
                <a:solidFill>
                  <a:srgbClr val="FFFF00"/>
                </a:solidFill>
              </a:defRPr>
            </a:lvl1pPr>
          </a:lstStyle>
          <a:p>
            <a:r>
              <a:t>Risposte adattative</a:t>
            </a:r>
          </a:p>
        </p:txBody>
      </p:sp>
      <p:sp>
        <p:nvSpPr>
          <p:cNvPr id="563" name="Modificazione delle richieste funzionali"/>
          <p:cNvSpPr txBox="1"/>
          <p:nvPr/>
        </p:nvSpPr>
        <p:spPr>
          <a:xfrm>
            <a:off x="106362" y="2133600"/>
            <a:ext cx="3889376" cy="1086436"/>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15000"/>
              </a:lnSpc>
              <a:spcBef>
                <a:spcPts val="1900"/>
              </a:spcBef>
              <a:defRPr sz="3200"/>
            </a:lvl1pPr>
          </a:lstStyle>
          <a:p>
            <a:r>
              <a:t>Modificazione delle richieste funzionali</a:t>
            </a:r>
          </a:p>
        </p:txBody>
      </p:sp>
      <p:sp>
        <p:nvSpPr>
          <p:cNvPr id="564" name="aumento"/>
          <p:cNvSpPr txBox="1"/>
          <p:nvPr/>
        </p:nvSpPr>
        <p:spPr>
          <a:xfrm>
            <a:off x="3995737" y="1196975"/>
            <a:ext cx="2376488" cy="548045"/>
          </a:xfrm>
          <a:prstGeom prst="rect">
            <a:avLst/>
          </a:prstGeom>
          <a:solidFill>
            <a:srgbClr val="00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aumento</a:t>
            </a:r>
          </a:p>
        </p:txBody>
      </p:sp>
      <p:sp>
        <p:nvSpPr>
          <p:cNvPr id="565" name="riduzione"/>
          <p:cNvSpPr txBox="1"/>
          <p:nvPr/>
        </p:nvSpPr>
        <p:spPr>
          <a:xfrm>
            <a:off x="4067175" y="3713162"/>
            <a:ext cx="2374900" cy="548046"/>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riduzione</a:t>
            </a:r>
          </a:p>
        </p:txBody>
      </p:sp>
      <p:sp>
        <p:nvSpPr>
          <p:cNvPr id="566" name="iperplasia"/>
          <p:cNvSpPr txBox="1"/>
          <p:nvPr/>
        </p:nvSpPr>
        <p:spPr>
          <a:xfrm>
            <a:off x="6516687" y="1844675"/>
            <a:ext cx="2232026" cy="548045"/>
          </a:xfrm>
          <a:prstGeom prst="rect">
            <a:avLst/>
          </a:prstGeom>
          <a:solidFill>
            <a:srgbClr val="00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iperplasia</a:t>
            </a:r>
          </a:p>
        </p:txBody>
      </p:sp>
      <p:sp>
        <p:nvSpPr>
          <p:cNvPr id="567" name="ipertrofia"/>
          <p:cNvSpPr txBox="1"/>
          <p:nvPr/>
        </p:nvSpPr>
        <p:spPr>
          <a:xfrm>
            <a:off x="6515100" y="544512"/>
            <a:ext cx="2305050" cy="548046"/>
          </a:xfrm>
          <a:prstGeom prst="rect">
            <a:avLst/>
          </a:prstGeom>
          <a:solidFill>
            <a:srgbClr val="00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ipertrofia</a:t>
            </a:r>
          </a:p>
        </p:txBody>
      </p:sp>
      <p:sp>
        <p:nvSpPr>
          <p:cNvPr id="568" name="atrofia"/>
          <p:cNvSpPr txBox="1"/>
          <p:nvPr/>
        </p:nvSpPr>
        <p:spPr>
          <a:xfrm>
            <a:off x="6516687" y="4362450"/>
            <a:ext cx="1728788" cy="548045"/>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atrofia</a:t>
            </a:r>
          </a:p>
        </p:txBody>
      </p:sp>
      <p:sp>
        <p:nvSpPr>
          <p:cNvPr id="569" name="Modificazione delle condizioni ambientali"/>
          <p:cNvSpPr txBox="1"/>
          <p:nvPr/>
        </p:nvSpPr>
        <p:spPr>
          <a:xfrm>
            <a:off x="71437" y="5529262"/>
            <a:ext cx="3995738" cy="1086436"/>
          </a:xfrm>
          <a:prstGeom prst="rect">
            <a:avLst/>
          </a:prstGeom>
          <a:solidFill>
            <a:srgbClr val="FE22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15000"/>
              </a:lnSpc>
              <a:spcBef>
                <a:spcPts val="1900"/>
              </a:spcBef>
              <a:defRPr sz="3200"/>
            </a:lvl1pPr>
          </a:lstStyle>
          <a:p>
            <a:r>
              <a:t>Modificazione delle condizioni ambientali</a:t>
            </a:r>
          </a:p>
        </p:txBody>
      </p:sp>
      <p:sp>
        <p:nvSpPr>
          <p:cNvPr id="570" name="metaplasia"/>
          <p:cNvSpPr txBox="1"/>
          <p:nvPr/>
        </p:nvSpPr>
        <p:spPr>
          <a:xfrm>
            <a:off x="4787900" y="5818187"/>
            <a:ext cx="2376488" cy="548046"/>
          </a:xfrm>
          <a:prstGeom prst="rect">
            <a:avLst/>
          </a:prstGeom>
          <a:solidFill>
            <a:srgbClr val="FE22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metaplasia</a:t>
            </a:r>
          </a:p>
        </p:txBody>
      </p:sp>
      <p:sp>
        <p:nvSpPr>
          <p:cNvPr id="571" name="ipotrofia"/>
          <p:cNvSpPr txBox="1"/>
          <p:nvPr/>
        </p:nvSpPr>
        <p:spPr>
          <a:xfrm>
            <a:off x="6516687" y="3065462"/>
            <a:ext cx="2305051" cy="548046"/>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lvl1pPr>
          </a:lstStyle>
          <a:p>
            <a:r>
              <a:t>ipotrofia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69"/>
                                        </p:tgtEl>
                                        <p:attrNameLst>
                                          <p:attrName>style.visibility</p:attrName>
                                        </p:attrNameLst>
                                      </p:cBhvr>
                                      <p:to>
                                        <p:strVal val="visible"/>
                                      </p:to>
                                    </p:set>
                                    <p:anim calcmode="lin" valueType="num">
                                      <p:cBhvr>
                                        <p:cTn id="7" dur="500" fill="hold"/>
                                        <p:tgtEl>
                                          <p:spTgt spid="569"/>
                                        </p:tgtEl>
                                        <p:attrNameLst>
                                          <p:attrName>ppt_x</p:attrName>
                                        </p:attrNameLst>
                                      </p:cBhvr>
                                      <p:tavLst>
                                        <p:tav tm="0">
                                          <p:val>
                                            <p:strVal val="#ppt_x"/>
                                          </p:val>
                                        </p:tav>
                                        <p:tav tm="100000">
                                          <p:val>
                                            <p:strVal val="#ppt_x"/>
                                          </p:val>
                                        </p:tav>
                                      </p:tavLst>
                                    </p:anim>
                                    <p:anim calcmode="lin" valueType="num">
                                      <p:cBhvr>
                                        <p:cTn id="8" dur="500" fill="hold"/>
                                        <p:tgtEl>
                                          <p:spTgt spid="5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570"/>
                                        </p:tgtEl>
                                        <p:attrNameLst>
                                          <p:attrName>style.visibility</p:attrName>
                                        </p:attrNameLst>
                                      </p:cBhvr>
                                      <p:to>
                                        <p:strVal val="visible"/>
                                      </p:to>
                                    </p:set>
                                    <p:anim calcmode="lin" valueType="num">
                                      <p:cBhvr>
                                        <p:cTn id="12" dur="500" fill="hold"/>
                                        <p:tgtEl>
                                          <p:spTgt spid="570"/>
                                        </p:tgtEl>
                                        <p:attrNameLst>
                                          <p:attrName>ppt_x</p:attrName>
                                        </p:attrNameLst>
                                      </p:cBhvr>
                                      <p:tavLst>
                                        <p:tav tm="0">
                                          <p:val>
                                            <p:strVal val="#ppt_x"/>
                                          </p:val>
                                        </p:tav>
                                        <p:tav tm="100000">
                                          <p:val>
                                            <p:strVal val="#ppt_x"/>
                                          </p:val>
                                        </p:tav>
                                      </p:tavLst>
                                    </p:anim>
                                    <p:anim calcmode="lin" valueType="num">
                                      <p:cBhvr>
                                        <p:cTn id="13" dur="500" fill="hold"/>
                                        <p:tgtEl>
                                          <p:spTgt spid="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1" animBg="1" advAuto="0"/>
      <p:bldP spid="570"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573" name="Metaplasia"/>
          <p:cNvSpPr txBox="1">
            <a:spLocks noGrp="1"/>
          </p:cNvSpPr>
          <p:nvPr>
            <p:ph type="title" idx="4294967295"/>
          </p:nvPr>
        </p:nvSpPr>
        <p:spPr>
          <a:xfrm>
            <a:off x="468312" y="0"/>
            <a:ext cx="8229601" cy="908050"/>
          </a:xfrm>
          <a:prstGeom prst="rect">
            <a:avLst/>
          </a:prstGeom>
        </p:spPr>
        <p:txBody>
          <a:bodyPr>
            <a:normAutofit/>
          </a:bodyPr>
          <a:lstStyle>
            <a:lvl1pPr>
              <a:defRPr sz="4000">
                <a:solidFill>
                  <a:srgbClr val="FFFF00"/>
                </a:solidFill>
              </a:defRPr>
            </a:lvl1pPr>
          </a:lstStyle>
          <a:p>
            <a:r>
              <a:t>Metaplasia</a:t>
            </a:r>
          </a:p>
        </p:txBody>
      </p:sp>
      <p:sp>
        <p:nvSpPr>
          <p:cNvPr id="574" name="Sostituzione di una cellula differenziata con un’altra cellula differenziata di tipo diverso ma derivata dallo stesso foglietto embrionale…"/>
          <p:cNvSpPr txBox="1">
            <a:spLocks noGrp="1"/>
          </p:cNvSpPr>
          <p:nvPr>
            <p:ph type="body" idx="4294967295"/>
          </p:nvPr>
        </p:nvSpPr>
        <p:spPr>
          <a:xfrm>
            <a:off x="-1" y="981075"/>
            <a:ext cx="9144002" cy="4679950"/>
          </a:xfrm>
          <a:prstGeom prst="rect">
            <a:avLst/>
          </a:prstGeom>
        </p:spPr>
        <p:txBody>
          <a:bodyPr>
            <a:normAutofit/>
          </a:bodyPr>
          <a:lstStyle/>
          <a:p>
            <a:pPr algn="just">
              <a:lnSpc>
                <a:spcPct val="90000"/>
              </a:lnSpc>
              <a:buChar char="▪"/>
              <a:defRPr sz="3000">
                <a:solidFill>
                  <a:srgbClr val="FFFFFF"/>
                </a:solidFill>
              </a:defRPr>
            </a:pPr>
            <a:r>
              <a:t>Sostituzione di una cellula differenziata con un’altra cellula differenziata di </a:t>
            </a:r>
            <a:r>
              <a:rPr u="sng"/>
              <a:t>tipo diverso</a:t>
            </a:r>
            <a:r>
              <a:t> ma derivata dallo </a:t>
            </a:r>
            <a:r>
              <a:rPr u="sng"/>
              <a:t>stesso foglietto embrionale</a:t>
            </a:r>
          </a:p>
          <a:p>
            <a:pPr algn="just">
              <a:lnSpc>
                <a:spcPct val="80000"/>
              </a:lnSpc>
              <a:buChar char="▪"/>
              <a:defRPr sz="3000">
                <a:solidFill>
                  <a:srgbClr val="FFFFFF"/>
                </a:solidFill>
              </a:defRPr>
            </a:pPr>
            <a:endParaRPr u="sng"/>
          </a:p>
          <a:p>
            <a:pPr algn="just">
              <a:lnSpc>
                <a:spcPct val="90000"/>
              </a:lnSpc>
              <a:buChar char="▪"/>
              <a:defRPr sz="3000">
                <a:solidFill>
                  <a:srgbClr val="FFFFFF"/>
                </a:solidFill>
              </a:defRPr>
            </a:pPr>
            <a:r>
              <a:t>E’ frequentemente causata da fenomeni di  stress cellulare originati da</a:t>
            </a:r>
            <a:r>
              <a:rPr>
                <a:solidFill>
                  <a:srgbClr val="000000"/>
                </a:solidFill>
              </a:rPr>
              <a:t> </a:t>
            </a:r>
            <a:r>
              <a:rPr>
                <a:solidFill>
                  <a:srgbClr val="FFFF00"/>
                </a:solidFill>
              </a:rPr>
              <a:t>condizioni ambientali sfavorevoli</a:t>
            </a:r>
          </a:p>
          <a:p>
            <a:pPr algn="just">
              <a:lnSpc>
                <a:spcPct val="80000"/>
              </a:lnSpc>
              <a:buChar char="▪"/>
              <a:defRPr sz="3000">
                <a:solidFill>
                  <a:srgbClr val="FF3300"/>
                </a:solidFill>
              </a:defRPr>
            </a:pPr>
            <a:endParaRPr>
              <a:solidFill>
                <a:srgbClr val="FFFF00"/>
              </a:solidFill>
            </a:endParaRPr>
          </a:p>
          <a:p>
            <a:pPr algn="just">
              <a:lnSpc>
                <a:spcPct val="90000"/>
              </a:lnSpc>
              <a:buChar char="▪"/>
              <a:defRPr sz="3000">
                <a:solidFill>
                  <a:srgbClr val="FFFFFF"/>
                </a:solidFill>
              </a:defRPr>
            </a:pPr>
            <a:r>
              <a:t>E’ un fenomeno reversibile, ma rientra nelle</a:t>
            </a:r>
            <a:r>
              <a:rPr>
                <a:solidFill>
                  <a:srgbClr val="000000"/>
                </a:solidFill>
              </a:rPr>
              <a:t> </a:t>
            </a:r>
            <a:r>
              <a:rPr>
                <a:solidFill>
                  <a:srgbClr val="FFFF00"/>
                </a:solidFill>
              </a:rPr>
              <a:t>condizioni precancerose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iterate>
                                    <p:tmAbs val="0"/>
                                  </p:iterate>
                                  <p:childTnLst>
                                    <p:set>
                                      <p:cBhvr>
                                        <p:cTn id="6" fill="hold"/>
                                        <p:tgtEl>
                                          <p:spTgt spid="574">
                                            <p:bg/>
                                          </p:spTgt>
                                        </p:tgtEl>
                                        <p:attrNameLst>
                                          <p:attrName>style.visibility</p:attrName>
                                        </p:attrNameLst>
                                      </p:cBhvr>
                                      <p:to>
                                        <p:strVal val="visible"/>
                                      </p:to>
                                    </p:set>
                                    <p:animEffect transition="in" filter="strips(downRight)">
                                      <p:cBhvr>
                                        <p:cTn id="7" dur="500"/>
                                        <p:tgtEl>
                                          <p:spTgt spid="574">
                                            <p:bg/>
                                          </p:spTgt>
                                        </p:tgtEl>
                                      </p:cBhvr>
                                    </p:animEffect>
                                  </p:childTnLst>
                                </p:cTn>
                              </p:par>
                              <p:par>
                                <p:cTn id="8" presetID="18" presetClass="entr" presetSubtype="6" fill="hold" grpId="1" nodeType="withEffect">
                                  <p:stCondLst>
                                    <p:cond delay="0"/>
                                  </p:stCondLst>
                                  <p:iterate>
                                    <p:tmAbs val="0"/>
                                  </p:iterate>
                                  <p:childTnLst>
                                    <p:set>
                                      <p:cBhvr>
                                        <p:cTn id="9" fill="hold"/>
                                        <p:tgtEl>
                                          <p:spTgt spid="574">
                                            <p:txEl>
                                              <p:pRg st="0" end="0"/>
                                            </p:txEl>
                                          </p:spTgt>
                                        </p:tgtEl>
                                        <p:attrNameLst>
                                          <p:attrName>style.visibility</p:attrName>
                                        </p:attrNameLst>
                                      </p:cBhvr>
                                      <p:to>
                                        <p:strVal val="visible"/>
                                      </p:to>
                                    </p:set>
                                    <p:animEffect transition="in" filter="strips(downRight)">
                                      <p:cBhvr>
                                        <p:cTn id="10" dur="500"/>
                                        <p:tgtEl>
                                          <p:spTgt spid="574">
                                            <p:txEl>
                                              <p:pRg st="0" end="0"/>
                                            </p:txEl>
                                          </p:spTgt>
                                        </p:tgtEl>
                                      </p:cBhvr>
                                    </p:animEffect>
                                  </p:childTnLst>
                                </p:cTn>
                              </p:par>
                            </p:childTnLst>
                          </p:cTn>
                        </p:par>
                        <p:par>
                          <p:cTn id="11" fill="hold">
                            <p:stCondLst>
                              <p:cond delay="500"/>
                            </p:stCondLst>
                            <p:childTnLst>
                              <p:par>
                                <p:cTn id="12" presetID="18" presetClass="entr" presetSubtype="6" fill="hold" grpId="1" nodeType="afterEffect">
                                  <p:stCondLst>
                                    <p:cond delay="0"/>
                                  </p:stCondLst>
                                  <p:iterate>
                                    <p:tmAbs val="0"/>
                                  </p:iterate>
                                  <p:childTnLst>
                                    <p:set>
                                      <p:cBhvr>
                                        <p:cTn id="13" fill="hold"/>
                                        <p:tgtEl>
                                          <p:spTgt spid="574">
                                            <p:txEl>
                                              <p:pRg st="1" end="1"/>
                                            </p:txEl>
                                          </p:spTgt>
                                        </p:tgtEl>
                                        <p:attrNameLst>
                                          <p:attrName>style.visibility</p:attrName>
                                        </p:attrNameLst>
                                      </p:cBhvr>
                                      <p:to>
                                        <p:strVal val="visible"/>
                                      </p:to>
                                    </p:set>
                                    <p:animEffect transition="in" filter="strips(downRight)">
                                      <p:cBhvr>
                                        <p:cTn id="14" dur="500"/>
                                        <p:tgtEl>
                                          <p:spTgt spid="57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1" nodeType="clickEffect">
                                  <p:stCondLst>
                                    <p:cond delay="0"/>
                                  </p:stCondLst>
                                  <p:iterate>
                                    <p:tmAbs val="0"/>
                                  </p:iterate>
                                  <p:childTnLst>
                                    <p:set>
                                      <p:cBhvr>
                                        <p:cTn id="18" fill="hold"/>
                                        <p:tgtEl>
                                          <p:spTgt spid="574">
                                            <p:txEl>
                                              <p:pRg st="2" end="2"/>
                                            </p:txEl>
                                          </p:spTgt>
                                        </p:tgtEl>
                                        <p:attrNameLst>
                                          <p:attrName>style.visibility</p:attrName>
                                        </p:attrNameLst>
                                      </p:cBhvr>
                                      <p:to>
                                        <p:strVal val="visible"/>
                                      </p:to>
                                    </p:set>
                                    <p:animEffect transition="in" filter="strips(downRight)">
                                      <p:cBhvr>
                                        <p:cTn id="19" dur="500"/>
                                        <p:tgtEl>
                                          <p:spTgt spid="574">
                                            <p:txEl>
                                              <p:pRg st="2" end="2"/>
                                            </p:txEl>
                                          </p:spTgt>
                                        </p:tgtEl>
                                      </p:cBhvr>
                                    </p:animEffect>
                                  </p:childTnLst>
                                </p:cTn>
                              </p:par>
                            </p:childTnLst>
                          </p:cTn>
                        </p:par>
                        <p:par>
                          <p:cTn id="20" fill="hold">
                            <p:stCondLst>
                              <p:cond delay="500"/>
                            </p:stCondLst>
                            <p:childTnLst>
                              <p:par>
                                <p:cTn id="21" presetID="18" presetClass="entr" presetSubtype="6" fill="hold" grpId="1" nodeType="afterEffect">
                                  <p:stCondLst>
                                    <p:cond delay="0"/>
                                  </p:stCondLst>
                                  <p:iterate>
                                    <p:tmAbs val="0"/>
                                  </p:iterate>
                                  <p:childTnLst>
                                    <p:set>
                                      <p:cBhvr>
                                        <p:cTn id="22" fill="hold"/>
                                        <p:tgtEl>
                                          <p:spTgt spid="574">
                                            <p:txEl>
                                              <p:pRg st="3" end="3"/>
                                            </p:txEl>
                                          </p:spTgt>
                                        </p:tgtEl>
                                        <p:attrNameLst>
                                          <p:attrName>style.visibility</p:attrName>
                                        </p:attrNameLst>
                                      </p:cBhvr>
                                      <p:to>
                                        <p:strVal val="visible"/>
                                      </p:to>
                                    </p:set>
                                    <p:animEffect transition="in" filter="strips(downRight)">
                                      <p:cBhvr>
                                        <p:cTn id="23" dur="500"/>
                                        <p:tgtEl>
                                          <p:spTgt spid="57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1" nodeType="clickEffect">
                                  <p:stCondLst>
                                    <p:cond delay="0"/>
                                  </p:stCondLst>
                                  <p:iterate>
                                    <p:tmAbs val="0"/>
                                  </p:iterate>
                                  <p:childTnLst>
                                    <p:set>
                                      <p:cBhvr>
                                        <p:cTn id="27" fill="hold"/>
                                        <p:tgtEl>
                                          <p:spTgt spid="574">
                                            <p:txEl>
                                              <p:pRg st="4" end="4"/>
                                            </p:txEl>
                                          </p:spTgt>
                                        </p:tgtEl>
                                        <p:attrNameLst>
                                          <p:attrName>style.visibility</p:attrName>
                                        </p:attrNameLst>
                                      </p:cBhvr>
                                      <p:to>
                                        <p:strVal val="visible"/>
                                      </p:to>
                                    </p:set>
                                    <p:animEffect transition="in" filter="strips(downRight)">
                                      <p:cBhvr>
                                        <p:cTn id="28" dur="500"/>
                                        <p:tgtEl>
                                          <p:spTgt spid="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1" build="p"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576" name="Metaplasia"/>
          <p:cNvSpPr txBox="1">
            <a:spLocks noGrp="1"/>
          </p:cNvSpPr>
          <p:nvPr>
            <p:ph type="title" idx="4294967295"/>
          </p:nvPr>
        </p:nvSpPr>
        <p:spPr>
          <a:xfrm>
            <a:off x="468312" y="-1"/>
            <a:ext cx="8229601" cy="1143002"/>
          </a:xfrm>
          <a:prstGeom prst="rect">
            <a:avLst/>
          </a:prstGeom>
        </p:spPr>
        <p:txBody>
          <a:bodyPr>
            <a:normAutofit/>
          </a:bodyPr>
          <a:lstStyle>
            <a:lvl1pPr>
              <a:defRPr>
                <a:solidFill>
                  <a:srgbClr val="FFFF00"/>
                </a:solidFill>
              </a:defRPr>
            </a:lvl1pPr>
          </a:lstStyle>
          <a:p>
            <a:r>
              <a:t>Metaplasia</a:t>
            </a:r>
          </a:p>
        </p:txBody>
      </p:sp>
      <p:sp>
        <p:nvSpPr>
          <p:cNvPr id="577" name="Deriva dall’espressione di un nuovo programma genetico in precursori cellulari indifferenziati (non è una variazione  genotipica)…"/>
          <p:cNvSpPr txBox="1">
            <a:spLocks noGrp="1"/>
          </p:cNvSpPr>
          <p:nvPr>
            <p:ph type="body" idx="4294967295"/>
          </p:nvPr>
        </p:nvSpPr>
        <p:spPr>
          <a:xfrm>
            <a:off x="-1" y="1343025"/>
            <a:ext cx="9144002" cy="5181600"/>
          </a:xfrm>
          <a:prstGeom prst="rect">
            <a:avLst/>
          </a:prstGeom>
        </p:spPr>
        <p:txBody>
          <a:bodyPr>
            <a:normAutofit/>
          </a:bodyPr>
          <a:lstStyle/>
          <a:p>
            <a:pPr algn="just">
              <a:lnSpc>
                <a:spcPct val="95000"/>
              </a:lnSpc>
              <a:buChar char="▪"/>
              <a:defRPr>
                <a:solidFill>
                  <a:srgbClr val="FFFFFF"/>
                </a:solidFill>
              </a:defRPr>
            </a:pPr>
            <a:r>
              <a:t>Deriva dall’espressione di un nuovo programma genetico in </a:t>
            </a:r>
            <a:r>
              <a:rPr u="sng"/>
              <a:t>precursori cellulari indifferenziati</a:t>
            </a:r>
            <a:r>
              <a:t> (</a:t>
            </a:r>
            <a:r>
              <a:rPr u="sng"/>
              <a:t>non</a:t>
            </a:r>
            <a:r>
              <a:t> è una variazione  genotipica)</a:t>
            </a:r>
          </a:p>
          <a:p>
            <a:pPr algn="just">
              <a:lnSpc>
                <a:spcPct val="95000"/>
              </a:lnSpc>
              <a:buChar char="▪"/>
              <a:defRPr>
                <a:solidFill>
                  <a:srgbClr val="FFFFFF"/>
                </a:solidFill>
              </a:defRPr>
            </a:pPr>
            <a:endParaRPr/>
          </a:p>
          <a:p>
            <a:pPr algn="just">
              <a:lnSpc>
                <a:spcPct val="95000"/>
              </a:lnSpc>
              <a:buChar char="▪"/>
              <a:defRPr>
                <a:solidFill>
                  <a:srgbClr val="FFFFFF"/>
                </a:solidFill>
              </a:defRPr>
            </a:pPr>
            <a:r>
              <a:t>Il nuovo programma genetico viene attivato da </a:t>
            </a:r>
            <a:r>
              <a:rPr u="sng"/>
              <a:t>fattori solubili</a:t>
            </a:r>
            <a:r>
              <a:t> (citochine, growth factors, mediatori infiammatori) che alterano l’attività di fattori di trascrizione coinvolti nella regolazione della differenziazione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iterate>
                                    <p:tmAbs val="0"/>
                                  </p:iterate>
                                  <p:childTnLst>
                                    <p:set>
                                      <p:cBhvr>
                                        <p:cTn id="6" fill="hold"/>
                                        <p:tgtEl>
                                          <p:spTgt spid="577"/>
                                        </p:tgtEl>
                                        <p:attrNameLst>
                                          <p:attrName>style.visibility</p:attrName>
                                        </p:attrNameLst>
                                      </p:cBhvr>
                                      <p:to>
                                        <p:strVal val="visible"/>
                                      </p:to>
                                    </p:set>
                                    <p:animEffect transition="in" filter="strips(downRight)">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579" name="Esempi di metaplasia"/>
          <p:cNvSpPr txBox="1">
            <a:spLocks noGrp="1"/>
          </p:cNvSpPr>
          <p:nvPr>
            <p:ph type="title" idx="4294967295"/>
          </p:nvPr>
        </p:nvSpPr>
        <p:spPr>
          <a:xfrm>
            <a:off x="457200" y="-100013"/>
            <a:ext cx="8229600" cy="1143001"/>
          </a:xfrm>
          <a:prstGeom prst="rect">
            <a:avLst/>
          </a:prstGeom>
        </p:spPr>
        <p:txBody>
          <a:bodyPr>
            <a:normAutofit/>
          </a:bodyPr>
          <a:lstStyle>
            <a:lvl1pPr>
              <a:defRPr>
                <a:solidFill>
                  <a:srgbClr val="FFFF00"/>
                </a:solidFill>
              </a:defRPr>
            </a:lvl1pPr>
          </a:lstStyle>
          <a:p>
            <a:r>
              <a:t>Esempi di metaplasia</a:t>
            </a:r>
          </a:p>
        </p:txBody>
      </p:sp>
      <p:sp>
        <p:nvSpPr>
          <p:cNvPr id="580" name="Nei tabagisti (≥ 20 sigarette/die): metaplasia squamosa o epidermoide dell’epitelio bronchiale causata da irritazione cronica operata dai prodotti della combustione…"/>
          <p:cNvSpPr txBox="1"/>
          <p:nvPr/>
        </p:nvSpPr>
        <p:spPr>
          <a:xfrm>
            <a:off x="296545" y="981075"/>
            <a:ext cx="8801735" cy="3788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600"/>
              </a:spcBef>
              <a:defRPr sz="2800">
                <a:solidFill>
                  <a:srgbClr val="FFFFFF"/>
                </a:solidFill>
              </a:defRPr>
            </a:pPr>
            <a:r>
              <a:t>Nei tabagisti (≥ 20 sigarette/die): </a:t>
            </a:r>
            <a:r>
              <a:rPr>
                <a:solidFill>
                  <a:srgbClr val="FFFF00"/>
                </a:solidFill>
              </a:rPr>
              <a:t>metaplasia squamosa o epidermoide</a:t>
            </a:r>
            <a:r>
              <a:t> dell’epitelio bronchiale causata da irritazione cronica operata dai prodotti della combustione </a:t>
            </a:r>
          </a:p>
          <a:p>
            <a:pPr algn="just">
              <a:spcBef>
                <a:spcPts val="1900"/>
              </a:spcBef>
              <a:defRPr sz="2800">
                <a:solidFill>
                  <a:srgbClr val="FFFFFF"/>
                </a:solidFill>
              </a:defRPr>
            </a:pPr>
            <a:endParaRPr/>
          </a:p>
          <a:p>
            <a:pPr algn="just">
              <a:spcBef>
                <a:spcPts val="1600"/>
              </a:spcBef>
              <a:defRPr sz="2800">
                <a:solidFill>
                  <a:srgbClr val="FFFFFF"/>
                </a:solidFill>
              </a:defRPr>
            </a:pPr>
            <a:r>
              <a:t>L’epitelio cilindrico ciliato mucosecernente si trasforma in un epitelio squamoso stratificato, talvolta cheratinizzato</a:t>
            </a:r>
          </a:p>
        </p:txBody>
      </p:sp>
      <p:pic>
        <p:nvPicPr>
          <p:cNvPr id="581" name="image.png" descr="image.png"/>
          <p:cNvPicPr>
            <a:picLocks noChangeAspect="1"/>
          </p:cNvPicPr>
          <p:nvPr/>
        </p:nvPicPr>
        <p:blipFill>
          <a:blip r:embed="rId2"/>
          <a:stretch>
            <a:fillRect/>
          </a:stretch>
        </p:blipFill>
        <p:spPr>
          <a:xfrm>
            <a:off x="69850" y="908050"/>
            <a:ext cx="4165600" cy="5629275"/>
          </a:xfrm>
          <a:prstGeom prst="rect">
            <a:avLst/>
          </a:prstGeom>
          <a:ln w="12700">
            <a:miter lim="400000"/>
          </a:ln>
        </p:spPr>
      </p:pic>
      <p:pic>
        <p:nvPicPr>
          <p:cNvPr id="582" name="image.png" descr="image.png"/>
          <p:cNvPicPr>
            <a:picLocks noChangeAspect="1"/>
          </p:cNvPicPr>
          <p:nvPr/>
        </p:nvPicPr>
        <p:blipFill>
          <a:blip r:embed="rId3"/>
          <a:stretch>
            <a:fillRect/>
          </a:stretch>
        </p:blipFill>
        <p:spPr>
          <a:xfrm>
            <a:off x="3886200" y="908050"/>
            <a:ext cx="5257800" cy="5616575"/>
          </a:xfrm>
          <a:prstGeom prst="rect">
            <a:avLst/>
          </a:prstGeom>
          <a:ln w="12700">
            <a:miter lim="400000"/>
          </a:ln>
        </p:spPr>
      </p:pic>
      <p:sp>
        <p:nvSpPr>
          <p:cNvPr id="583" name="Epitelio cilindrico ciliato"/>
          <p:cNvSpPr txBox="1"/>
          <p:nvPr/>
        </p:nvSpPr>
        <p:spPr>
          <a:xfrm>
            <a:off x="395287" y="979487"/>
            <a:ext cx="3168651" cy="422025"/>
          </a:xfrm>
          <a:prstGeom prst="rect">
            <a:avLst/>
          </a:prstGeom>
          <a:solidFill>
            <a:srgbClr val="FFFFFF"/>
          </a:solidFill>
          <a:ln>
            <a:solidFill>
              <a:srgbClr val="00002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300"/>
              </a:spcBef>
              <a:defRPr sz="2200"/>
            </a:lvl1pPr>
          </a:lstStyle>
          <a:p>
            <a:r>
              <a:t>Epitelio cilindrico ciliato</a:t>
            </a:r>
          </a:p>
        </p:txBody>
      </p:sp>
      <p:sp>
        <p:nvSpPr>
          <p:cNvPr id="584" name="Epitelio squamoso pluristratificato"/>
          <p:cNvSpPr txBox="1"/>
          <p:nvPr/>
        </p:nvSpPr>
        <p:spPr>
          <a:xfrm>
            <a:off x="4281487" y="979487"/>
            <a:ext cx="4467226" cy="422025"/>
          </a:xfrm>
          <a:prstGeom prst="rect">
            <a:avLst/>
          </a:prstGeom>
          <a:solidFill>
            <a:srgbClr val="FFFFFF"/>
          </a:solidFill>
          <a:ln>
            <a:solidFill>
              <a:srgbClr val="00002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300"/>
              </a:spcBef>
              <a:defRPr sz="2200"/>
            </a:lvl1pPr>
          </a:lstStyle>
          <a:p>
            <a:r>
              <a:t>Epitelio squamoso pluristratificato</a:t>
            </a:r>
          </a:p>
        </p:txBody>
      </p:sp>
      <p:pic>
        <p:nvPicPr>
          <p:cNvPr id="585" name="image.png" descr="image.png"/>
          <p:cNvPicPr>
            <a:picLocks noChangeAspect="1"/>
          </p:cNvPicPr>
          <p:nvPr/>
        </p:nvPicPr>
        <p:blipFill>
          <a:blip r:embed="rId4"/>
          <a:stretch>
            <a:fillRect/>
          </a:stretch>
        </p:blipFill>
        <p:spPr>
          <a:xfrm>
            <a:off x="1835150" y="4422775"/>
            <a:ext cx="4752975" cy="2362200"/>
          </a:xfrm>
          <a:prstGeom prst="rect">
            <a:avLst/>
          </a:prstGeom>
          <a:ln w="12700">
            <a:miter lim="400000"/>
          </a:ln>
        </p:spPr>
      </p:pic>
      <p:sp>
        <p:nvSpPr>
          <p:cNvPr id="586" name="Ovale"/>
          <p:cNvSpPr/>
          <p:nvPr/>
        </p:nvSpPr>
        <p:spPr>
          <a:xfrm>
            <a:off x="3492500" y="5661025"/>
            <a:ext cx="935038" cy="576263"/>
          </a:xfrm>
          <a:prstGeom prst="ellipse">
            <a:avLst/>
          </a:prstGeom>
          <a:ln w="5715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81"/>
                                        </p:tgtEl>
                                        <p:attrNameLst>
                                          <p:attrName>style.visibility</p:attrName>
                                        </p:attrNameLst>
                                      </p:cBhvr>
                                      <p:to>
                                        <p:strVal val="visible"/>
                                      </p:to>
                                    </p:set>
                                    <p:anim calcmode="lin" valueType="num">
                                      <p:cBhvr>
                                        <p:cTn id="7" dur="1000" fill="hold"/>
                                        <p:tgtEl>
                                          <p:spTgt spid="581"/>
                                        </p:tgtEl>
                                        <p:attrNameLst>
                                          <p:attrName>ppt_x</p:attrName>
                                        </p:attrNameLst>
                                      </p:cBhvr>
                                      <p:tavLst>
                                        <p:tav tm="0">
                                          <p:val>
                                            <p:strVal val="#ppt_x"/>
                                          </p:val>
                                        </p:tav>
                                        <p:tav tm="100000">
                                          <p:val>
                                            <p:strVal val="#ppt_x"/>
                                          </p:val>
                                        </p:tav>
                                      </p:tavLst>
                                    </p:anim>
                                    <p:anim calcmode="lin" valueType="num">
                                      <p:cBhvr>
                                        <p:cTn id="8" dur="1000" fill="hold"/>
                                        <p:tgtEl>
                                          <p:spTgt spid="58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582"/>
                                        </p:tgtEl>
                                        <p:attrNameLst>
                                          <p:attrName>style.visibility</p:attrName>
                                        </p:attrNameLst>
                                      </p:cBhvr>
                                      <p:to>
                                        <p:strVal val="visible"/>
                                      </p:to>
                                    </p:set>
                                    <p:anim calcmode="lin" valueType="num">
                                      <p:cBhvr>
                                        <p:cTn id="12" dur="1000" fill="hold"/>
                                        <p:tgtEl>
                                          <p:spTgt spid="582"/>
                                        </p:tgtEl>
                                        <p:attrNameLst>
                                          <p:attrName>ppt_x</p:attrName>
                                        </p:attrNameLst>
                                      </p:cBhvr>
                                      <p:tavLst>
                                        <p:tav tm="0">
                                          <p:val>
                                            <p:strVal val="#ppt_x"/>
                                          </p:val>
                                        </p:tav>
                                        <p:tav tm="100000">
                                          <p:val>
                                            <p:strVal val="#ppt_x"/>
                                          </p:val>
                                        </p:tav>
                                      </p:tavLst>
                                    </p:anim>
                                    <p:anim calcmode="lin" valueType="num">
                                      <p:cBhvr>
                                        <p:cTn id="13" dur="1000" fill="hold"/>
                                        <p:tgtEl>
                                          <p:spTgt spid="58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8" presetClass="entr" presetSubtype="6" fill="hold" grpId="3" nodeType="afterEffect">
                                  <p:stCondLst>
                                    <p:cond delay="0"/>
                                  </p:stCondLst>
                                  <p:iterate>
                                    <p:tmAbs val="0"/>
                                  </p:iterate>
                                  <p:childTnLst>
                                    <p:set>
                                      <p:cBhvr>
                                        <p:cTn id="16" fill="hold"/>
                                        <p:tgtEl>
                                          <p:spTgt spid="583"/>
                                        </p:tgtEl>
                                        <p:attrNameLst>
                                          <p:attrName>style.visibility</p:attrName>
                                        </p:attrNameLst>
                                      </p:cBhvr>
                                      <p:to>
                                        <p:strVal val="visible"/>
                                      </p:to>
                                    </p:set>
                                    <p:animEffect transition="in" filter="strips(downRight)">
                                      <p:cBhvr>
                                        <p:cTn id="17" dur="500"/>
                                        <p:tgtEl>
                                          <p:spTgt spid="583"/>
                                        </p:tgtEl>
                                      </p:cBhvr>
                                    </p:animEffect>
                                  </p:childTnLst>
                                </p:cTn>
                              </p:par>
                            </p:childTnLst>
                          </p:cTn>
                        </p:par>
                        <p:par>
                          <p:cTn id="18" fill="hold">
                            <p:stCondLst>
                              <p:cond delay="2500"/>
                            </p:stCondLst>
                            <p:childTnLst>
                              <p:par>
                                <p:cTn id="19" presetID="18" presetClass="entr" presetSubtype="6" fill="hold" grpId="4" nodeType="afterEffect">
                                  <p:stCondLst>
                                    <p:cond delay="0"/>
                                  </p:stCondLst>
                                  <p:iterate>
                                    <p:tmAbs val="0"/>
                                  </p:iterate>
                                  <p:childTnLst>
                                    <p:set>
                                      <p:cBhvr>
                                        <p:cTn id="20" fill="hold"/>
                                        <p:tgtEl>
                                          <p:spTgt spid="584"/>
                                        </p:tgtEl>
                                        <p:attrNameLst>
                                          <p:attrName>style.visibility</p:attrName>
                                        </p:attrNameLst>
                                      </p:cBhvr>
                                      <p:to>
                                        <p:strVal val="visible"/>
                                      </p:to>
                                    </p:set>
                                    <p:animEffect transition="in" filter="strips(downRight)">
                                      <p:cBhvr>
                                        <p:cTn id="21" dur="500"/>
                                        <p:tgtEl>
                                          <p:spTgt spid="5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grpId="5" nodeType="clickEffect">
                                  <p:stCondLst>
                                    <p:cond delay="0"/>
                                  </p:stCondLst>
                                  <p:iterate>
                                    <p:tmAbs val="0"/>
                                  </p:iterate>
                                  <p:childTnLst>
                                    <p:set>
                                      <p:cBhvr>
                                        <p:cTn id="25" fill="hold"/>
                                        <p:tgtEl>
                                          <p:spTgt spid="585"/>
                                        </p:tgtEl>
                                        <p:attrNameLst>
                                          <p:attrName>style.visibility</p:attrName>
                                        </p:attrNameLst>
                                      </p:cBhvr>
                                      <p:to>
                                        <p:strVal val="visible"/>
                                      </p:to>
                                    </p:set>
                                    <p:animEffect transition="in" filter="fade">
                                      <p:cBhvr>
                                        <p:cTn id="26" dur="500"/>
                                        <p:tgtEl>
                                          <p:spTgt spid="585"/>
                                        </p:tgtEl>
                                      </p:cBhvr>
                                    </p:animEffect>
                                  </p:childTnLst>
                                </p:cTn>
                              </p:par>
                            </p:childTnLst>
                          </p:cTn>
                        </p:par>
                        <p:par>
                          <p:cTn id="27" fill="hold">
                            <p:stCondLst>
                              <p:cond delay="500"/>
                            </p:stCondLst>
                            <p:childTnLst>
                              <p:par>
                                <p:cTn id="28" presetID="10" presetClass="entr" fill="hold" grpId="6" nodeType="afterEffect">
                                  <p:stCondLst>
                                    <p:cond delay="0"/>
                                  </p:stCondLst>
                                  <p:iterate>
                                    <p:tmAbs val="0"/>
                                  </p:iterate>
                                  <p:childTnLst>
                                    <p:set>
                                      <p:cBhvr>
                                        <p:cTn id="29" fill="hold"/>
                                        <p:tgtEl>
                                          <p:spTgt spid="586"/>
                                        </p:tgtEl>
                                        <p:attrNameLst>
                                          <p:attrName>style.visibility</p:attrName>
                                        </p:attrNameLst>
                                      </p:cBhvr>
                                      <p:to>
                                        <p:strVal val="visible"/>
                                      </p:to>
                                    </p:set>
                                    <p:animEffect transition="in" filter="fade">
                                      <p:cBhvr>
                                        <p:cTn id="30"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1" animBg="1" advAuto="0"/>
      <p:bldP spid="582" grpId="2" animBg="1" advAuto="0"/>
      <p:bldP spid="583" grpId="3" animBg="1" advAuto="0"/>
      <p:bldP spid="584" grpId="4" animBg="1" advAuto="0"/>
      <p:bldP spid="585" grpId="5" animBg="1" advAuto="0"/>
      <p:bldP spid="586"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3"/>
            </a:gs>
            <a:gs pos="50000">
              <a:srgbClr val="00002A"/>
            </a:gs>
            <a:gs pos="100000">
              <a:srgbClr val="000013"/>
            </a:gs>
          </a:gsLst>
          <a:lin ang="16200000" scaled="0"/>
        </a:gradFill>
        <a:effectLst/>
      </p:bgPr>
    </p:bg>
    <p:spTree>
      <p:nvGrpSpPr>
        <p:cNvPr id="1" name=""/>
        <p:cNvGrpSpPr/>
        <p:nvPr/>
      </p:nvGrpSpPr>
      <p:grpSpPr>
        <a:xfrm>
          <a:off x="0" y="0"/>
          <a:ext cx="0" cy="0"/>
          <a:chOff x="0" y="0"/>
          <a:chExt cx="0" cy="0"/>
        </a:xfrm>
      </p:grpSpPr>
      <p:sp>
        <p:nvSpPr>
          <p:cNvPr id="271" name="Patologia cellulare"/>
          <p:cNvSpPr txBox="1">
            <a:spLocks noGrp="1"/>
          </p:cNvSpPr>
          <p:nvPr>
            <p:ph type="title" idx="4294967295"/>
          </p:nvPr>
        </p:nvSpPr>
        <p:spPr>
          <a:xfrm>
            <a:off x="468312" y="130175"/>
            <a:ext cx="8229601" cy="777875"/>
          </a:xfrm>
          <a:prstGeom prst="rect">
            <a:avLst/>
          </a:prstGeom>
        </p:spPr>
        <p:txBody>
          <a:bodyPr>
            <a:normAutofit/>
          </a:bodyPr>
          <a:lstStyle>
            <a:lvl1pPr>
              <a:defRPr sz="4000">
                <a:solidFill>
                  <a:srgbClr val="FFFF00"/>
                </a:solidFill>
              </a:defRPr>
            </a:lvl1pPr>
          </a:lstStyle>
          <a:p>
            <a:r>
              <a:t>Patologia cellulare</a:t>
            </a:r>
          </a:p>
        </p:txBody>
      </p:sp>
      <p:sp>
        <p:nvSpPr>
          <p:cNvPr id="272" name="Risposte delle cellule allo stress…"/>
          <p:cNvSpPr txBox="1">
            <a:spLocks noGrp="1"/>
          </p:cNvSpPr>
          <p:nvPr>
            <p:ph type="body" sz="half" idx="4294967295"/>
          </p:nvPr>
        </p:nvSpPr>
        <p:spPr>
          <a:xfrm>
            <a:off x="28438" y="1844675"/>
            <a:ext cx="7127875" cy="2808288"/>
          </a:xfrm>
          <a:prstGeom prst="rect">
            <a:avLst/>
          </a:prstGeom>
        </p:spPr>
        <p:txBody>
          <a:bodyPr>
            <a:normAutofit lnSpcReduction="10000"/>
          </a:bodyPr>
          <a:lstStyle/>
          <a:p>
            <a:pPr marL="312039" indent="-312039" algn="just" defTabSz="832104">
              <a:buChar char="•"/>
              <a:defRPr sz="3276">
                <a:solidFill>
                  <a:srgbClr val="FFFFFF"/>
                </a:solidFill>
              </a:defRPr>
            </a:pPr>
            <a:r>
              <a:rPr dirty="0" err="1"/>
              <a:t>Risposte</a:t>
            </a:r>
            <a:r>
              <a:rPr dirty="0"/>
              <a:t> </a:t>
            </a:r>
            <a:r>
              <a:rPr dirty="0" err="1"/>
              <a:t>delle</a:t>
            </a:r>
            <a:r>
              <a:rPr dirty="0"/>
              <a:t> cellule </a:t>
            </a:r>
            <a:r>
              <a:rPr dirty="0" err="1"/>
              <a:t>allo</a:t>
            </a:r>
            <a:r>
              <a:rPr dirty="0"/>
              <a:t> stress</a:t>
            </a:r>
          </a:p>
          <a:p>
            <a:pPr marL="312039" indent="-312039" algn="just" defTabSz="832104">
              <a:spcBef>
                <a:spcPts val="600"/>
              </a:spcBef>
              <a:buChar char="•"/>
              <a:defRPr sz="1820">
                <a:solidFill>
                  <a:srgbClr val="FFFFFF"/>
                </a:solidFill>
              </a:defRPr>
            </a:pPr>
            <a:endParaRPr dirty="0"/>
          </a:p>
          <a:p>
            <a:pPr marL="312039" indent="-312039" algn="just" defTabSz="832104">
              <a:spcBef>
                <a:spcPts val="600"/>
              </a:spcBef>
              <a:buChar char="•"/>
              <a:defRPr sz="1820">
                <a:solidFill>
                  <a:srgbClr val="FFFFFF"/>
                </a:solidFill>
              </a:defRPr>
            </a:pPr>
            <a:endParaRPr dirty="0"/>
          </a:p>
          <a:p>
            <a:pPr marL="0" indent="0" algn="just" defTabSz="832104">
              <a:buNone/>
              <a:defRPr sz="3276">
                <a:solidFill>
                  <a:srgbClr val="FFFFFF"/>
                </a:solidFill>
              </a:defRPr>
            </a:pPr>
            <a:r>
              <a:rPr lang="it-IT" dirty="0"/>
              <a:t>	- </a:t>
            </a:r>
            <a:r>
              <a:rPr dirty="0" err="1"/>
              <a:t>Reazioni</a:t>
            </a:r>
            <a:r>
              <a:rPr dirty="0"/>
              <a:t> </a:t>
            </a:r>
            <a:r>
              <a:rPr dirty="0" err="1"/>
              <a:t>adattative</a:t>
            </a:r>
            <a:r>
              <a:rPr dirty="0"/>
              <a:t> </a:t>
            </a:r>
            <a:r>
              <a:rPr dirty="0" err="1"/>
              <a:t>fisiologiche</a:t>
            </a:r>
            <a:endParaRPr dirty="0"/>
          </a:p>
          <a:p>
            <a:pPr marL="312039" indent="-312039" algn="just" defTabSz="832104">
              <a:spcBef>
                <a:spcPts val="600"/>
              </a:spcBef>
              <a:buChar char="•"/>
              <a:defRPr sz="1820">
                <a:solidFill>
                  <a:srgbClr val="FFFFFF"/>
                </a:solidFill>
              </a:defRPr>
            </a:pPr>
            <a:endParaRPr dirty="0"/>
          </a:p>
          <a:p>
            <a:pPr marL="0" indent="0" algn="just" defTabSz="832104">
              <a:buNone/>
              <a:defRPr sz="3276">
                <a:solidFill>
                  <a:srgbClr val="FFFFFF"/>
                </a:solidFill>
              </a:defRPr>
            </a:pPr>
            <a:r>
              <a:rPr lang="it-IT" dirty="0"/>
              <a:t>	- </a:t>
            </a:r>
            <a:r>
              <a:rPr dirty="0" err="1"/>
              <a:t>Reazioni</a:t>
            </a:r>
            <a:r>
              <a:rPr dirty="0"/>
              <a:t> </a:t>
            </a:r>
            <a:r>
              <a:rPr dirty="0" err="1"/>
              <a:t>adattative</a:t>
            </a:r>
            <a:r>
              <a:rPr dirty="0"/>
              <a:t> </a:t>
            </a:r>
            <a:r>
              <a:rPr dirty="0" err="1"/>
              <a:t>patologiche</a:t>
            </a:r>
            <a:endParaRPr dirty="0"/>
          </a:p>
        </p:txBody>
      </p:sp>
      <p:sp>
        <p:nvSpPr>
          <p:cNvPr id="273" name="esempi a livello tissutale"/>
          <p:cNvSpPr txBox="1"/>
          <p:nvPr/>
        </p:nvSpPr>
        <p:spPr>
          <a:xfrm>
            <a:off x="7235825" y="3000719"/>
            <a:ext cx="1879737" cy="138499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a:pPr>
            <a:r>
              <a:rPr dirty="0" err="1"/>
              <a:t>esempi</a:t>
            </a:r>
            <a:r>
              <a:rPr dirty="0"/>
              <a:t> a </a:t>
            </a:r>
            <a:r>
              <a:rPr dirty="0" err="1"/>
              <a:t>livello</a:t>
            </a:r>
            <a:r>
              <a:rPr dirty="0"/>
              <a:t> </a:t>
            </a:r>
            <a:r>
              <a:rPr b="1" dirty="0" err="1"/>
              <a:t>tissutale</a:t>
            </a:r>
            <a:endParaRPr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73"/>
                                        </p:tgtEl>
                                        <p:attrNameLst>
                                          <p:attrName>style.visibility</p:attrName>
                                        </p:attrNameLst>
                                      </p:cBhvr>
                                      <p:to>
                                        <p:strVal val="visible"/>
                                      </p:to>
                                    </p:set>
                                    <p:anim calcmode="lin" valueType="num">
                                      <p:cBhvr>
                                        <p:cTn id="7" dur="500" fill="hold"/>
                                        <p:tgtEl>
                                          <p:spTgt spid="273"/>
                                        </p:tgtEl>
                                        <p:attrNameLst>
                                          <p:attrName>ppt_x</p:attrName>
                                        </p:attrNameLst>
                                      </p:cBhvr>
                                      <p:tavLst>
                                        <p:tav tm="0">
                                          <p:val>
                                            <p:strVal val="#ppt_x"/>
                                          </p:val>
                                        </p:tav>
                                        <p:tav tm="100000">
                                          <p:val>
                                            <p:strVal val="#ppt_x"/>
                                          </p:val>
                                        </p:tav>
                                      </p:tavLst>
                                    </p:anim>
                                    <p:anim calcmode="lin" valueType="num">
                                      <p:cBhvr>
                                        <p:cTn id="8" dur="500" fill="hold"/>
                                        <p:tgtEl>
                                          <p:spTgt spid="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588" name="Esempi di metaplasia"/>
          <p:cNvSpPr txBox="1">
            <a:spLocks noGrp="1"/>
          </p:cNvSpPr>
          <p:nvPr>
            <p:ph type="title" idx="4294967295"/>
          </p:nvPr>
        </p:nvSpPr>
        <p:spPr>
          <a:xfrm>
            <a:off x="446087" y="-171450"/>
            <a:ext cx="8229601" cy="836613"/>
          </a:xfrm>
          <a:prstGeom prst="rect">
            <a:avLst/>
          </a:prstGeom>
        </p:spPr>
        <p:txBody>
          <a:bodyPr>
            <a:normAutofit/>
          </a:bodyPr>
          <a:lstStyle>
            <a:lvl1pPr>
              <a:spcBef>
                <a:spcPts val="2200"/>
              </a:spcBef>
              <a:defRPr sz="3800">
                <a:solidFill>
                  <a:srgbClr val="FFFF00"/>
                </a:solidFill>
              </a:defRPr>
            </a:lvl1pPr>
          </a:lstStyle>
          <a:p>
            <a:r>
              <a:t>Esempi di metaplasia</a:t>
            </a:r>
          </a:p>
        </p:txBody>
      </p:sp>
      <p:sp>
        <p:nvSpPr>
          <p:cNvPr id="589" name="Metaplasia di Barrett: in seguito a reflusso gastrico acido cronico, l’epitelio squamoso stratificato dell’esofago si trasforma in epitelio cilindrico mucosecernente (simil-gastro/intestinale) dotato di maggior resistenza a bassi valori di pH"/>
          <p:cNvSpPr txBox="1"/>
          <p:nvPr/>
        </p:nvSpPr>
        <p:spPr>
          <a:xfrm>
            <a:off x="153670" y="476250"/>
            <a:ext cx="8836660" cy="1503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spcBef>
                <a:spcPts val="1400"/>
              </a:spcBef>
              <a:defRPr sz="2400" b="1">
                <a:solidFill>
                  <a:srgbClr val="FFFF00"/>
                </a:solidFill>
              </a:defRPr>
            </a:pPr>
            <a:r>
              <a:t>Metaplasia di Barrett: </a:t>
            </a:r>
            <a:r>
              <a:rPr b="0">
                <a:solidFill>
                  <a:srgbClr val="FFFFFF"/>
                </a:solidFill>
              </a:rPr>
              <a:t>in seguito a </a:t>
            </a:r>
            <a:r>
              <a:rPr b="0"/>
              <a:t>reflusso gastrico acido cronico, </a:t>
            </a:r>
            <a:r>
              <a:rPr b="0">
                <a:solidFill>
                  <a:srgbClr val="FFFFFF"/>
                </a:solidFill>
              </a:rPr>
              <a:t>l’epitelio squamoso stratificato dell’</a:t>
            </a:r>
            <a:r>
              <a:t>esofago</a:t>
            </a:r>
            <a:r>
              <a:rPr b="0">
                <a:solidFill>
                  <a:srgbClr val="FFFFFF"/>
                </a:solidFill>
              </a:rPr>
              <a:t> si trasforma in epitelio cilindrico mucosecernente (simil-gastro/intestinale) dotato di </a:t>
            </a:r>
            <a:r>
              <a:rPr b="0"/>
              <a:t>maggior resistenza a bassi valori di pH</a:t>
            </a:r>
          </a:p>
        </p:txBody>
      </p:sp>
      <p:pic>
        <p:nvPicPr>
          <p:cNvPr id="590" name="image.png" descr="image.png"/>
          <p:cNvPicPr>
            <a:picLocks noChangeAspect="1"/>
          </p:cNvPicPr>
          <p:nvPr/>
        </p:nvPicPr>
        <p:blipFill>
          <a:blip r:embed="rId2"/>
          <a:stretch>
            <a:fillRect/>
          </a:stretch>
        </p:blipFill>
        <p:spPr>
          <a:xfrm>
            <a:off x="4500562" y="2636837"/>
            <a:ext cx="4608513" cy="3268663"/>
          </a:xfrm>
          <a:prstGeom prst="rect">
            <a:avLst/>
          </a:prstGeom>
          <a:ln w="12700">
            <a:miter lim="400000"/>
          </a:ln>
        </p:spPr>
      </p:pic>
      <p:sp>
        <p:nvSpPr>
          <p:cNvPr id="591" name="e. normale"/>
          <p:cNvSpPr txBox="1"/>
          <p:nvPr/>
        </p:nvSpPr>
        <p:spPr>
          <a:xfrm>
            <a:off x="395287" y="2133600"/>
            <a:ext cx="1582738" cy="412500"/>
          </a:xfrm>
          <a:prstGeom prst="rect">
            <a:avLst/>
          </a:prstGeom>
          <a:solidFill>
            <a:srgbClr val="00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300"/>
              </a:spcBef>
              <a:defRPr sz="2200"/>
            </a:lvl1pPr>
          </a:lstStyle>
          <a:p>
            <a:r>
              <a:t>e. normale</a:t>
            </a:r>
          </a:p>
        </p:txBody>
      </p:sp>
      <p:sp>
        <p:nvSpPr>
          <p:cNvPr id="592" name="e. di Barrett"/>
          <p:cNvSpPr txBox="1"/>
          <p:nvPr/>
        </p:nvSpPr>
        <p:spPr>
          <a:xfrm>
            <a:off x="2484437" y="2133600"/>
            <a:ext cx="1800226" cy="412500"/>
          </a:xfrm>
          <a:prstGeom prst="rect">
            <a:avLst/>
          </a:prstGeom>
          <a:solidFill>
            <a:srgbClr val="66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300"/>
              </a:spcBef>
              <a:defRPr sz="2200"/>
            </a:lvl1pPr>
          </a:lstStyle>
          <a:p>
            <a:r>
              <a:t>e. di Barrett</a:t>
            </a:r>
          </a:p>
        </p:txBody>
      </p:sp>
      <p:sp>
        <p:nvSpPr>
          <p:cNvPr id="593" name="Forma"/>
          <p:cNvSpPr/>
          <p:nvPr/>
        </p:nvSpPr>
        <p:spPr>
          <a:xfrm>
            <a:off x="6659562" y="2852737"/>
            <a:ext cx="215901"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6981"/>
                </a:moveTo>
                <a:lnTo>
                  <a:pt x="5400" y="16981"/>
                </a:lnTo>
                <a:lnTo>
                  <a:pt x="5400" y="0"/>
                </a:lnTo>
                <a:lnTo>
                  <a:pt x="16200" y="0"/>
                </a:lnTo>
                <a:lnTo>
                  <a:pt x="16200" y="16981"/>
                </a:lnTo>
                <a:lnTo>
                  <a:pt x="21600" y="16981"/>
                </a:lnTo>
                <a:lnTo>
                  <a:pt x="10800" y="21600"/>
                </a:lnTo>
                <a:close/>
              </a:path>
            </a:pathLst>
          </a:custGeom>
          <a:solidFill>
            <a:srgbClr val="0000CC"/>
          </a:solidFill>
          <a:ln w="12700">
            <a:miter lim="400000"/>
          </a:ln>
        </p:spPr>
        <p:txBody>
          <a:bodyPr lIns="45719" rIns="45719" anchor="ctr"/>
          <a:lstStyle/>
          <a:p>
            <a:pPr algn="ctr">
              <a:defRPr>
                <a:solidFill>
                  <a:srgbClr val="FFFFFF"/>
                </a:solidFill>
              </a:defRPr>
            </a:pPr>
            <a:endParaRPr/>
          </a:p>
        </p:txBody>
      </p:sp>
      <p:pic>
        <p:nvPicPr>
          <p:cNvPr id="594" name="image.png" descr="image.png"/>
          <p:cNvPicPr>
            <a:picLocks noChangeAspect="1"/>
          </p:cNvPicPr>
          <p:nvPr/>
        </p:nvPicPr>
        <p:blipFill>
          <a:blip r:embed="rId3"/>
          <a:stretch>
            <a:fillRect/>
          </a:stretch>
        </p:blipFill>
        <p:spPr>
          <a:xfrm>
            <a:off x="34925" y="2635250"/>
            <a:ext cx="4475163" cy="3270250"/>
          </a:xfrm>
          <a:prstGeom prst="rect">
            <a:avLst/>
          </a:prstGeom>
          <a:ln w="12700">
            <a:miter lim="400000"/>
          </a:ln>
        </p:spPr>
      </p:pic>
      <p:sp>
        <p:nvSpPr>
          <p:cNvPr id="595" name="I pazienti con esofago di Barrett presentano un rischio di sviluppare un tumore maligno dell’esofago da 30 a 125 volte superiore rispetto alla popolazione normale"/>
          <p:cNvSpPr txBox="1"/>
          <p:nvPr/>
        </p:nvSpPr>
        <p:spPr>
          <a:xfrm>
            <a:off x="323850" y="5613400"/>
            <a:ext cx="8424863" cy="1160969"/>
          </a:xfrm>
          <a:prstGeom prst="rect">
            <a:avLst/>
          </a:prstGeom>
          <a:solidFill>
            <a:srgbClr val="FFFF00"/>
          </a:solidFill>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defRPr sz="2400"/>
            </a:lvl1pPr>
          </a:lstStyle>
          <a:p>
            <a:r>
              <a:t>I pazienti con esofago di Barrett presentano un rischio di sviluppare un tumore maligno dell’esofago da 30 a 125 volte superiore rispetto alla popolazione normale</a:t>
            </a:r>
          </a:p>
        </p:txBody>
      </p:sp>
      <p:sp>
        <p:nvSpPr>
          <p:cNvPr id="596" name="e. normale"/>
          <p:cNvSpPr txBox="1"/>
          <p:nvPr/>
        </p:nvSpPr>
        <p:spPr>
          <a:xfrm>
            <a:off x="4498975" y="5157787"/>
            <a:ext cx="1512888" cy="384756"/>
          </a:xfrm>
          <a:prstGeom prst="rect">
            <a:avLst/>
          </a:prstGeom>
          <a:solidFill>
            <a:srgbClr val="FFFFFF"/>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lvl1pPr>
          </a:lstStyle>
          <a:p>
            <a:r>
              <a:t>e. normale</a:t>
            </a:r>
          </a:p>
        </p:txBody>
      </p:sp>
      <p:sp>
        <p:nvSpPr>
          <p:cNvPr id="597" name="e. di Barrett"/>
          <p:cNvSpPr txBox="1"/>
          <p:nvPr/>
        </p:nvSpPr>
        <p:spPr>
          <a:xfrm>
            <a:off x="7596187" y="5157787"/>
            <a:ext cx="1512888" cy="384756"/>
          </a:xfrm>
          <a:prstGeom prst="rect">
            <a:avLst/>
          </a:prstGeom>
          <a:solidFill>
            <a:srgbClr val="FFFFFF"/>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lvl1pPr>
          </a:lstStyle>
          <a:p>
            <a:r>
              <a:t>e. di Barrett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94"/>
                                        </p:tgtEl>
                                        <p:attrNameLst>
                                          <p:attrName>style.visibility</p:attrName>
                                        </p:attrNameLst>
                                      </p:cBhvr>
                                      <p:to>
                                        <p:strVal val="visible"/>
                                      </p:to>
                                    </p:set>
                                    <p:animEffect transition="in" filter="wipe(left)">
                                      <p:cBhvr>
                                        <p:cTn id="7" dur="500"/>
                                        <p:tgtEl>
                                          <p:spTgt spid="594"/>
                                        </p:tgtEl>
                                      </p:cBhvr>
                                    </p:animEffect>
                                  </p:childTnLst>
                                </p:cTn>
                              </p:par>
                            </p:childTnLst>
                          </p:cTn>
                        </p:par>
                        <p:par>
                          <p:cTn id="8" fill="hold">
                            <p:stCondLst>
                              <p:cond delay="500"/>
                            </p:stCondLst>
                            <p:childTnLst>
                              <p:par>
                                <p:cTn id="9" presetID="2" presetClass="entr" presetSubtype="4" fill="hold" grpId="2" nodeType="afterEffect">
                                  <p:stCondLst>
                                    <p:cond delay="0"/>
                                  </p:stCondLst>
                                  <p:iterate>
                                    <p:tmAbs val="0"/>
                                  </p:iterate>
                                  <p:childTnLst>
                                    <p:set>
                                      <p:cBhvr>
                                        <p:cTn id="10" fill="hold"/>
                                        <p:tgtEl>
                                          <p:spTgt spid="591"/>
                                        </p:tgtEl>
                                        <p:attrNameLst>
                                          <p:attrName>style.visibility</p:attrName>
                                        </p:attrNameLst>
                                      </p:cBhvr>
                                      <p:to>
                                        <p:strVal val="visible"/>
                                      </p:to>
                                    </p:set>
                                    <p:anim calcmode="lin" valueType="num">
                                      <p:cBhvr>
                                        <p:cTn id="11" dur="500" fill="hold"/>
                                        <p:tgtEl>
                                          <p:spTgt spid="591"/>
                                        </p:tgtEl>
                                        <p:attrNameLst>
                                          <p:attrName>ppt_x</p:attrName>
                                        </p:attrNameLst>
                                      </p:cBhvr>
                                      <p:tavLst>
                                        <p:tav tm="0">
                                          <p:val>
                                            <p:strVal val="#ppt_x"/>
                                          </p:val>
                                        </p:tav>
                                        <p:tav tm="100000">
                                          <p:val>
                                            <p:strVal val="#ppt_x"/>
                                          </p:val>
                                        </p:tav>
                                      </p:tavLst>
                                    </p:anim>
                                    <p:anim calcmode="lin" valueType="num">
                                      <p:cBhvr>
                                        <p:cTn id="12" dur="500" fill="hold"/>
                                        <p:tgtEl>
                                          <p:spTgt spid="59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3" nodeType="afterEffect">
                                  <p:stCondLst>
                                    <p:cond delay="0"/>
                                  </p:stCondLst>
                                  <p:iterate>
                                    <p:tmAbs val="0"/>
                                  </p:iterate>
                                  <p:childTnLst>
                                    <p:set>
                                      <p:cBhvr>
                                        <p:cTn id="15" fill="hold"/>
                                        <p:tgtEl>
                                          <p:spTgt spid="592"/>
                                        </p:tgtEl>
                                        <p:attrNameLst>
                                          <p:attrName>style.visibility</p:attrName>
                                        </p:attrNameLst>
                                      </p:cBhvr>
                                      <p:to>
                                        <p:strVal val="visible"/>
                                      </p:to>
                                    </p:set>
                                    <p:anim calcmode="lin" valueType="num">
                                      <p:cBhvr>
                                        <p:cTn id="16" dur="500" fill="hold"/>
                                        <p:tgtEl>
                                          <p:spTgt spid="592"/>
                                        </p:tgtEl>
                                        <p:attrNameLst>
                                          <p:attrName>ppt_x</p:attrName>
                                        </p:attrNameLst>
                                      </p:cBhvr>
                                      <p:tavLst>
                                        <p:tav tm="0">
                                          <p:val>
                                            <p:strVal val="#ppt_x"/>
                                          </p:val>
                                        </p:tav>
                                        <p:tav tm="100000">
                                          <p:val>
                                            <p:strVal val="#ppt_x"/>
                                          </p:val>
                                        </p:tav>
                                      </p:tavLst>
                                    </p:anim>
                                    <p:anim calcmode="lin" valueType="num">
                                      <p:cBhvr>
                                        <p:cTn id="17" dur="500" fill="hold"/>
                                        <p:tgtEl>
                                          <p:spTgt spid="59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4" nodeType="clickEffect">
                                  <p:stCondLst>
                                    <p:cond delay="0"/>
                                  </p:stCondLst>
                                  <p:iterate>
                                    <p:tmAbs val="0"/>
                                  </p:iterate>
                                  <p:childTnLst>
                                    <p:set>
                                      <p:cBhvr>
                                        <p:cTn id="21" fill="hold"/>
                                        <p:tgtEl>
                                          <p:spTgt spid="590"/>
                                        </p:tgtEl>
                                        <p:attrNameLst>
                                          <p:attrName>style.visibility</p:attrName>
                                        </p:attrNameLst>
                                      </p:cBhvr>
                                      <p:to>
                                        <p:strVal val="visible"/>
                                      </p:to>
                                    </p:set>
                                    <p:anim calcmode="lin" valueType="num">
                                      <p:cBhvr>
                                        <p:cTn id="22" dur="500" fill="hold"/>
                                        <p:tgtEl>
                                          <p:spTgt spid="590"/>
                                        </p:tgtEl>
                                        <p:attrNameLst>
                                          <p:attrName>ppt_x</p:attrName>
                                        </p:attrNameLst>
                                      </p:cBhvr>
                                      <p:tavLst>
                                        <p:tav tm="0">
                                          <p:val>
                                            <p:strVal val="#ppt_x"/>
                                          </p:val>
                                        </p:tav>
                                        <p:tav tm="100000">
                                          <p:val>
                                            <p:strVal val="#ppt_x"/>
                                          </p:val>
                                        </p:tav>
                                      </p:tavLst>
                                    </p:anim>
                                    <p:anim calcmode="lin" valueType="num">
                                      <p:cBhvr>
                                        <p:cTn id="23" dur="500" fill="hold"/>
                                        <p:tgtEl>
                                          <p:spTgt spid="59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2" fill="hold" grpId="5" nodeType="afterEffect">
                                  <p:stCondLst>
                                    <p:cond delay="0"/>
                                  </p:stCondLst>
                                  <p:iterate>
                                    <p:tmAbs val="0"/>
                                  </p:iterate>
                                  <p:childTnLst>
                                    <p:set>
                                      <p:cBhvr>
                                        <p:cTn id="26" fill="hold"/>
                                        <p:tgtEl>
                                          <p:spTgt spid="593"/>
                                        </p:tgtEl>
                                        <p:attrNameLst>
                                          <p:attrName>style.visibility</p:attrName>
                                        </p:attrNameLst>
                                      </p:cBhvr>
                                      <p:to>
                                        <p:strVal val="visible"/>
                                      </p:to>
                                    </p:set>
                                    <p:anim calcmode="lin" valueType="num">
                                      <p:cBhvr>
                                        <p:cTn id="27" dur="500" fill="hold"/>
                                        <p:tgtEl>
                                          <p:spTgt spid="593"/>
                                        </p:tgtEl>
                                        <p:attrNameLst>
                                          <p:attrName>ppt_x</p:attrName>
                                        </p:attrNameLst>
                                      </p:cBhvr>
                                      <p:tavLst>
                                        <p:tav tm="0">
                                          <p:val>
                                            <p:strVal val="1+#ppt_w/2"/>
                                          </p:val>
                                        </p:tav>
                                        <p:tav tm="100000">
                                          <p:val>
                                            <p:strVal val="#ppt_x"/>
                                          </p:val>
                                        </p:tav>
                                      </p:tavLst>
                                    </p:anim>
                                    <p:anim calcmode="lin" valueType="num">
                                      <p:cBhvr>
                                        <p:cTn id="28" dur="500" fill="hold"/>
                                        <p:tgtEl>
                                          <p:spTgt spid="593"/>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4" fill="hold" grpId="6" nodeType="afterEffect">
                                  <p:stCondLst>
                                    <p:cond delay="0"/>
                                  </p:stCondLst>
                                  <p:iterate>
                                    <p:tmAbs val="0"/>
                                  </p:iterate>
                                  <p:childTnLst>
                                    <p:set>
                                      <p:cBhvr>
                                        <p:cTn id="31" fill="hold"/>
                                        <p:tgtEl>
                                          <p:spTgt spid="596"/>
                                        </p:tgtEl>
                                        <p:attrNameLst>
                                          <p:attrName>style.visibility</p:attrName>
                                        </p:attrNameLst>
                                      </p:cBhvr>
                                      <p:to>
                                        <p:strVal val="visible"/>
                                      </p:to>
                                    </p:set>
                                    <p:anim calcmode="lin" valueType="num">
                                      <p:cBhvr>
                                        <p:cTn id="32" dur="500" fill="hold"/>
                                        <p:tgtEl>
                                          <p:spTgt spid="596"/>
                                        </p:tgtEl>
                                        <p:attrNameLst>
                                          <p:attrName>ppt_x</p:attrName>
                                        </p:attrNameLst>
                                      </p:cBhvr>
                                      <p:tavLst>
                                        <p:tav tm="0">
                                          <p:val>
                                            <p:strVal val="#ppt_x"/>
                                          </p:val>
                                        </p:tav>
                                        <p:tav tm="100000">
                                          <p:val>
                                            <p:strVal val="#ppt_x"/>
                                          </p:val>
                                        </p:tav>
                                      </p:tavLst>
                                    </p:anim>
                                    <p:anim calcmode="lin" valueType="num">
                                      <p:cBhvr>
                                        <p:cTn id="33" dur="500" fill="hold"/>
                                        <p:tgtEl>
                                          <p:spTgt spid="596"/>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7" nodeType="afterEffect">
                                  <p:stCondLst>
                                    <p:cond delay="0"/>
                                  </p:stCondLst>
                                  <p:iterate>
                                    <p:tmAbs val="0"/>
                                  </p:iterate>
                                  <p:childTnLst>
                                    <p:set>
                                      <p:cBhvr>
                                        <p:cTn id="36" fill="hold"/>
                                        <p:tgtEl>
                                          <p:spTgt spid="597"/>
                                        </p:tgtEl>
                                        <p:attrNameLst>
                                          <p:attrName>style.visibility</p:attrName>
                                        </p:attrNameLst>
                                      </p:cBhvr>
                                      <p:to>
                                        <p:strVal val="visible"/>
                                      </p:to>
                                    </p:set>
                                    <p:anim calcmode="lin" valueType="num">
                                      <p:cBhvr>
                                        <p:cTn id="37" dur="500" fill="hold"/>
                                        <p:tgtEl>
                                          <p:spTgt spid="597"/>
                                        </p:tgtEl>
                                        <p:attrNameLst>
                                          <p:attrName>ppt_x</p:attrName>
                                        </p:attrNameLst>
                                      </p:cBhvr>
                                      <p:tavLst>
                                        <p:tav tm="0">
                                          <p:val>
                                            <p:strVal val="#ppt_x"/>
                                          </p:val>
                                        </p:tav>
                                        <p:tav tm="100000">
                                          <p:val>
                                            <p:strVal val="#ppt_x"/>
                                          </p:val>
                                        </p:tav>
                                      </p:tavLst>
                                    </p:anim>
                                    <p:anim calcmode="lin" valueType="num">
                                      <p:cBhvr>
                                        <p:cTn id="38" dur="500" fill="hold"/>
                                        <p:tgtEl>
                                          <p:spTgt spid="59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8" nodeType="clickEffect">
                                  <p:stCondLst>
                                    <p:cond delay="0"/>
                                  </p:stCondLst>
                                  <p:iterate>
                                    <p:tmAbs val="0"/>
                                  </p:iterate>
                                  <p:childTnLst>
                                    <p:set>
                                      <p:cBhvr>
                                        <p:cTn id="42" fill="hold"/>
                                        <p:tgtEl>
                                          <p:spTgt spid="595"/>
                                        </p:tgtEl>
                                        <p:attrNameLst>
                                          <p:attrName>style.visibility</p:attrName>
                                        </p:attrNameLst>
                                      </p:cBhvr>
                                      <p:to>
                                        <p:strVal val="visible"/>
                                      </p:to>
                                    </p:set>
                                    <p:anim calcmode="lin" valueType="num">
                                      <p:cBhvr>
                                        <p:cTn id="43" dur="500" fill="hold"/>
                                        <p:tgtEl>
                                          <p:spTgt spid="595"/>
                                        </p:tgtEl>
                                        <p:attrNameLst>
                                          <p:attrName>ppt_x</p:attrName>
                                        </p:attrNameLst>
                                      </p:cBhvr>
                                      <p:tavLst>
                                        <p:tav tm="0">
                                          <p:val>
                                            <p:strVal val="#ppt_x"/>
                                          </p:val>
                                        </p:tav>
                                        <p:tav tm="100000">
                                          <p:val>
                                            <p:strVal val="#ppt_x"/>
                                          </p:val>
                                        </p:tav>
                                      </p:tavLst>
                                    </p:anim>
                                    <p:anim calcmode="lin" valueType="num">
                                      <p:cBhvr>
                                        <p:cTn id="44" dur="500" fill="hold"/>
                                        <p:tgtEl>
                                          <p:spTgt spid="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4" animBg="1" advAuto="0"/>
      <p:bldP spid="591" grpId="2" animBg="1" advAuto="0"/>
      <p:bldP spid="592" grpId="3" animBg="1" advAuto="0"/>
      <p:bldP spid="593" grpId="5" animBg="1" advAuto="0"/>
      <p:bldP spid="594" grpId="1" animBg="1" advAuto="0"/>
      <p:bldP spid="595" grpId="8" animBg="1" advAuto="0"/>
      <p:bldP spid="596" grpId="6" animBg="1" advAuto="0"/>
      <p:bldP spid="597" grpId="7"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5"/>
            </a:gs>
            <a:gs pos="50000">
              <a:srgbClr val="00002E"/>
            </a:gs>
            <a:gs pos="100000">
              <a:srgbClr val="000015"/>
            </a:gs>
          </a:gsLst>
          <a:lin ang="16200000" scaled="0"/>
        </a:gradFill>
        <a:effectLst/>
      </p:bgPr>
    </p:bg>
    <p:spTree>
      <p:nvGrpSpPr>
        <p:cNvPr id="1" name=""/>
        <p:cNvGrpSpPr/>
        <p:nvPr/>
      </p:nvGrpSpPr>
      <p:grpSpPr>
        <a:xfrm>
          <a:off x="0" y="0"/>
          <a:ext cx="0" cy="0"/>
          <a:chOff x="0" y="0"/>
          <a:chExt cx="0" cy="0"/>
        </a:xfrm>
      </p:grpSpPr>
      <p:sp>
        <p:nvSpPr>
          <p:cNvPr id="599" name="Schema riassuntivo delle risposte adattative"/>
          <p:cNvSpPr txBox="1">
            <a:spLocks noGrp="1"/>
          </p:cNvSpPr>
          <p:nvPr>
            <p:ph type="title" idx="4294967295"/>
          </p:nvPr>
        </p:nvSpPr>
        <p:spPr>
          <a:xfrm>
            <a:off x="-1" y="-26988"/>
            <a:ext cx="9144002" cy="719138"/>
          </a:xfrm>
          <a:prstGeom prst="rect">
            <a:avLst/>
          </a:prstGeom>
        </p:spPr>
        <p:txBody>
          <a:bodyPr>
            <a:normAutofit/>
          </a:bodyPr>
          <a:lstStyle>
            <a:lvl1pPr>
              <a:defRPr sz="3600">
                <a:solidFill>
                  <a:srgbClr val="FFFF00"/>
                </a:solidFill>
              </a:defRPr>
            </a:lvl1pPr>
          </a:lstStyle>
          <a:p>
            <a:r>
              <a:t>Schema riassuntivo delle risposte adattative </a:t>
            </a:r>
          </a:p>
        </p:txBody>
      </p:sp>
      <p:pic>
        <p:nvPicPr>
          <p:cNvPr id="600" name="image.png" descr="image.png"/>
          <p:cNvPicPr>
            <a:picLocks noChangeAspect="1"/>
          </p:cNvPicPr>
          <p:nvPr/>
        </p:nvPicPr>
        <p:blipFill>
          <a:blip r:embed="rId2"/>
          <a:stretch>
            <a:fillRect/>
          </a:stretch>
        </p:blipFill>
        <p:spPr>
          <a:xfrm>
            <a:off x="250825" y="836612"/>
            <a:ext cx="8767763" cy="5832476"/>
          </a:xfrm>
          <a:prstGeom prst="rect">
            <a:avLst/>
          </a:prstGeom>
          <a:ln w="12700">
            <a:miter lim="400000"/>
          </a:ln>
        </p:spPr>
      </p:pic>
      <p:sp>
        <p:nvSpPr>
          <p:cNvPr id="601" name="Freccia"/>
          <p:cNvSpPr/>
          <p:nvPr/>
        </p:nvSpPr>
        <p:spPr>
          <a:xfrm>
            <a:off x="5867400" y="1773237"/>
            <a:ext cx="1584325" cy="503238"/>
          </a:xfrm>
          <a:prstGeom prst="leftArrow">
            <a:avLst>
              <a:gd name="adj1" fmla="val 50000"/>
              <a:gd name="adj2" fmla="val 49993"/>
            </a:avLst>
          </a:prstGeom>
          <a:solidFill>
            <a:schemeClr val="accent2"/>
          </a:solidFill>
          <a:ln w="25400">
            <a:solidFill>
              <a:srgbClr val="FFFFFF"/>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13"/>
            </a:gs>
            <a:gs pos="50000">
              <a:srgbClr val="00002A"/>
            </a:gs>
            <a:gs pos="100000">
              <a:srgbClr val="000013"/>
            </a:gs>
          </a:gsLst>
          <a:lin ang="16200000" scaled="0"/>
        </a:gradFill>
        <a:effectLst/>
      </p:bgPr>
    </p:bg>
    <p:spTree>
      <p:nvGrpSpPr>
        <p:cNvPr id="1" name=""/>
        <p:cNvGrpSpPr/>
        <p:nvPr/>
      </p:nvGrpSpPr>
      <p:grpSpPr>
        <a:xfrm>
          <a:off x="0" y="0"/>
          <a:ext cx="0" cy="0"/>
          <a:chOff x="0" y="0"/>
          <a:chExt cx="0" cy="0"/>
        </a:xfrm>
      </p:grpSpPr>
      <p:sp>
        <p:nvSpPr>
          <p:cNvPr id="275" name="Cellular stress response"/>
          <p:cNvSpPr txBox="1">
            <a:spLocks noGrp="1"/>
          </p:cNvSpPr>
          <p:nvPr>
            <p:ph type="title" idx="4294967295"/>
          </p:nvPr>
        </p:nvSpPr>
        <p:spPr>
          <a:xfrm>
            <a:off x="539750" y="-26988"/>
            <a:ext cx="8229600" cy="777876"/>
          </a:xfrm>
          <a:prstGeom prst="rect">
            <a:avLst/>
          </a:prstGeom>
        </p:spPr>
        <p:txBody>
          <a:bodyPr>
            <a:normAutofit/>
          </a:bodyPr>
          <a:lstStyle/>
          <a:p>
            <a:pPr>
              <a:defRPr sz="4000" u="sng">
                <a:solidFill>
                  <a:srgbClr val="FFFF00"/>
                </a:solidFill>
              </a:defRPr>
            </a:pPr>
            <a:r>
              <a:t>Cellular</a:t>
            </a:r>
            <a:r>
              <a:rPr u="none"/>
              <a:t> stress response</a:t>
            </a:r>
          </a:p>
        </p:txBody>
      </p:sp>
      <p:sp>
        <p:nvSpPr>
          <p:cNvPr id="276" name="Le principali situazioni di stress sono causate da sollecitazioni persistenti, di regola NON letali, che disturbano l’omeostasi della cellula.…"/>
          <p:cNvSpPr txBox="1">
            <a:spLocks noGrp="1"/>
          </p:cNvSpPr>
          <p:nvPr>
            <p:ph type="body" idx="4294967295"/>
          </p:nvPr>
        </p:nvSpPr>
        <p:spPr>
          <a:xfrm>
            <a:off x="71437" y="692150"/>
            <a:ext cx="8964613" cy="6049963"/>
          </a:xfrm>
          <a:prstGeom prst="rect">
            <a:avLst/>
          </a:prstGeom>
        </p:spPr>
        <p:txBody>
          <a:bodyPr>
            <a:normAutofit/>
          </a:bodyPr>
          <a:lstStyle/>
          <a:p>
            <a:pPr algn="just">
              <a:spcBef>
                <a:spcPts val="600"/>
              </a:spcBef>
              <a:buChar char="•"/>
              <a:defRPr sz="2800">
                <a:solidFill>
                  <a:srgbClr val="FFFFFF"/>
                </a:solidFill>
              </a:defRPr>
            </a:pPr>
            <a:r>
              <a:t>Le principali situazioni di </a:t>
            </a:r>
            <a:r>
              <a:rPr>
                <a:solidFill>
                  <a:srgbClr val="FFFF00"/>
                </a:solidFill>
              </a:rPr>
              <a:t>stress</a:t>
            </a:r>
            <a:r>
              <a:t> sono causate da sollecitazioni persistenti, di regola </a:t>
            </a:r>
            <a:r>
              <a:rPr>
                <a:solidFill>
                  <a:srgbClr val="FFFF00"/>
                </a:solidFill>
              </a:rPr>
              <a:t>NON letali</a:t>
            </a:r>
            <a:r>
              <a:t>, che </a:t>
            </a:r>
            <a:r>
              <a:rPr>
                <a:solidFill>
                  <a:srgbClr val="FFFF00"/>
                </a:solidFill>
              </a:rPr>
              <a:t>disturbano</a:t>
            </a:r>
            <a:r>
              <a:t> </a:t>
            </a:r>
            <a:r>
              <a:rPr>
                <a:solidFill>
                  <a:srgbClr val="FFFF00"/>
                </a:solidFill>
              </a:rPr>
              <a:t>l’omeostasi della cellula.</a:t>
            </a:r>
          </a:p>
          <a:p>
            <a:pPr algn="just">
              <a:buChar char="•"/>
              <a:defRPr>
                <a:solidFill>
                  <a:srgbClr val="FFFFFF"/>
                </a:solidFill>
              </a:defRPr>
            </a:pPr>
            <a:r>
              <a:t>Esempi:</a:t>
            </a:r>
          </a:p>
          <a:p>
            <a:pPr algn="just">
              <a:buSzTx/>
              <a:buNone/>
              <a:defRPr sz="600">
                <a:solidFill>
                  <a:srgbClr val="FFFFFF"/>
                </a:solidFill>
              </a:defRPr>
            </a:pPr>
            <a:endParaRPr/>
          </a:p>
          <a:p>
            <a:pPr algn="just">
              <a:buSzTx/>
              <a:buNone/>
              <a:defRPr>
                <a:solidFill>
                  <a:srgbClr val="FFFFFF"/>
                </a:solidFill>
              </a:defRPr>
            </a:pPr>
            <a:r>
              <a:t> </a:t>
            </a:r>
            <a:r>
              <a:rPr sz="3000"/>
              <a:t>- riduzione dell’apporto di O</a:t>
            </a:r>
            <a:r>
              <a:rPr sz="3000" baseline="-25000"/>
              <a:t>2</a:t>
            </a:r>
          </a:p>
          <a:p>
            <a:pPr algn="just">
              <a:buSzTx/>
              <a:buNone/>
              <a:defRPr sz="3000">
                <a:solidFill>
                  <a:srgbClr val="FFFFFF"/>
                </a:solidFill>
              </a:defRPr>
            </a:pPr>
            <a:r>
              <a:t> - riduzione di sostanze nutrienti</a:t>
            </a:r>
          </a:p>
          <a:p>
            <a:pPr algn="just">
              <a:buSzTx/>
              <a:buNone/>
              <a:defRPr sz="3000">
                <a:solidFill>
                  <a:srgbClr val="FFFFFF"/>
                </a:solidFill>
              </a:defRPr>
            </a:pPr>
            <a:r>
              <a:t> - presenza di molecole ossidanti</a:t>
            </a:r>
          </a:p>
          <a:p>
            <a:pPr algn="just">
              <a:buSzTx/>
              <a:buNone/>
              <a:defRPr sz="3000">
                <a:solidFill>
                  <a:srgbClr val="FFFFFF"/>
                </a:solidFill>
              </a:defRPr>
            </a:pPr>
            <a:r>
              <a:t> - variazioni di pH</a:t>
            </a:r>
          </a:p>
          <a:p>
            <a:pPr algn="just">
              <a:buSzTx/>
              <a:buNone/>
              <a:defRPr sz="3000">
                <a:solidFill>
                  <a:srgbClr val="FFFFFF"/>
                </a:solidFill>
              </a:defRPr>
            </a:pPr>
            <a:r>
              <a:t> - esposizione a radiazioni</a:t>
            </a:r>
          </a:p>
          <a:p>
            <a:pPr algn="just">
              <a:buSzTx/>
              <a:buNone/>
              <a:defRPr sz="3000">
                <a:solidFill>
                  <a:srgbClr val="FFFFFF"/>
                </a:solidFill>
              </a:defRPr>
            </a:pPr>
            <a:r>
              <a:t> - infezioni</a:t>
            </a:r>
          </a:p>
          <a:p>
            <a:pPr algn="just">
              <a:buSzTx/>
              <a:buNone/>
              <a:defRPr sz="3000">
                <a:solidFill>
                  <a:srgbClr val="FFFFFF"/>
                </a:solidFill>
              </a:defRPr>
            </a:pPr>
            <a:r>
              <a:t> - aumento o riduzione delle richieste funzionali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iterate>
                                    <p:tmAbs val="0"/>
                                  </p:iterate>
                                  <p:childTnLst>
                                    <p:set>
                                      <p:cBhvr>
                                        <p:cTn id="6" fill="hold"/>
                                        <p:tgtEl>
                                          <p:spTgt spid="276">
                                            <p:txEl>
                                              <p:pRg st="3" end="3"/>
                                            </p:txEl>
                                          </p:spTgt>
                                        </p:tgtEl>
                                        <p:attrNameLst>
                                          <p:attrName>style.visibility</p:attrName>
                                        </p:attrNameLst>
                                      </p:cBhvr>
                                      <p:to>
                                        <p:strVal val="visible"/>
                                      </p:to>
                                    </p:set>
                                    <p:animEffect transition="in" filter="strips(downRight)">
                                      <p:cBhvr>
                                        <p:cTn id="7" dur="500"/>
                                        <p:tgtEl>
                                          <p:spTgt spid="276">
                                            <p:txEl>
                                              <p:pRg st="3" end="3"/>
                                            </p:txEl>
                                          </p:spTgt>
                                        </p:tgtEl>
                                      </p:cBhvr>
                                    </p:animEffect>
                                  </p:childTnLst>
                                </p:cTn>
                              </p:par>
                            </p:childTnLst>
                          </p:cTn>
                        </p:par>
                        <p:par>
                          <p:cTn id="8" fill="hold">
                            <p:stCondLst>
                              <p:cond delay="500"/>
                            </p:stCondLst>
                            <p:childTnLst>
                              <p:par>
                                <p:cTn id="9" presetID="18" presetClass="entr" presetSubtype="6" fill="hold" grpId="1" nodeType="afterEffect">
                                  <p:stCondLst>
                                    <p:cond delay="0"/>
                                  </p:stCondLst>
                                  <p:iterate>
                                    <p:tmAbs val="0"/>
                                  </p:iterate>
                                  <p:childTnLst>
                                    <p:set>
                                      <p:cBhvr>
                                        <p:cTn id="10" fill="hold"/>
                                        <p:tgtEl>
                                          <p:spTgt spid="276">
                                            <p:txEl>
                                              <p:pRg st="4" end="4"/>
                                            </p:txEl>
                                          </p:spTgt>
                                        </p:tgtEl>
                                        <p:attrNameLst>
                                          <p:attrName>style.visibility</p:attrName>
                                        </p:attrNameLst>
                                      </p:cBhvr>
                                      <p:to>
                                        <p:strVal val="visible"/>
                                      </p:to>
                                    </p:set>
                                    <p:animEffect transition="in" filter="strips(downRight)">
                                      <p:cBhvr>
                                        <p:cTn id="11" dur="500"/>
                                        <p:tgtEl>
                                          <p:spTgt spid="276">
                                            <p:txEl>
                                              <p:pRg st="4" end="4"/>
                                            </p:txEl>
                                          </p:spTgt>
                                        </p:tgtEl>
                                      </p:cBhvr>
                                    </p:animEffect>
                                  </p:childTnLst>
                                </p:cTn>
                              </p:par>
                            </p:childTnLst>
                          </p:cTn>
                        </p:par>
                        <p:par>
                          <p:cTn id="12" fill="hold">
                            <p:stCondLst>
                              <p:cond delay="1000"/>
                            </p:stCondLst>
                            <p:childTnLst>
                              <p:par>
                                <p:cTn id="13" presetID="18" presetClass="entr" presetSubtype="6" fill="hold" grpId="1" nodeType="afterEffect">
                                  <p:stCondLst>
                                    <p:cond delay="0"/>
                                  </p:stCondLst>
                                  <p:iterate>
                                    <p:tmAbs val="0"/>
                                  </p:iterate>
                                  <p:childTnLst>
                                    <p:set>
                                      <p:cBhvr>
                                        <p:cTn id="14" fill="hold"/>
                                        <p:tgtEl>
                                          <p:spTgt spid="276">
                                            <p:txEl>
                                              <p:pRg st="5" end="5"/>
                                            </p:txEl>
                                          </p:spTgt>
                                        </p:tgtEl>
                                        <p:attrNameLst>
                                          <p:attrName>style.visibility</p:attrName>
                                        </p:attrNameLst>
                                      </p:cBhvr>
                                      <p:to>
                                        <p:strVal val="visible"/>
                                      </p:to>
                                    </p:set>
                                    <p:animEffect transition="in" filter="strips(downRight)">
                                      <p:cBhvr>
                                        <p:cTn id="15" dur="500"/>
                                        <p:tgtEl>
                                          <p:spTgt spid="276">
                                            <p:txEl>
                                              <p:pRg st="5" end="5"/>
                                            </p:txEl>
                                          </p:spTgt>
                                        </p:tgtEl>
                                      </p:cBhvr>
                                    </p:animEffect>
                                  </p:childTnLst>
                                </p:cTn>
                              </p:par>
                            </p:childTnLst>
                          </p:cTn>
                        </p:par>
                        <p:par>
                          <p:cTn id="16" fill="hold">
                            <p:stCondLst>
                              <p:cond delay="1500"/>
                            </p:stCondLst>
                            <p:childTnLst>
                              <p:par>
                                <p:cTn id="17" presetID="18" presetClass="entr" presetSubtype="6" fill="hold" grpId="1" nodeType="afterEffect">
                                  <p:stCondLst>
                                    <p:cond delay="0"/>
                                  </p:stCondLst>
                                  <p:iterate>
                                    <p:tmAbs val="0"/>
                                  </p:iterate>
                                  <p:childTnLst>
                                    <p:set>
                                      <p:cBhvr>
                                        <p:cTn id="18" fill="hold"/>
                                        <p:tgtEl>
                                          <p:spTgt spid="276">
                                            <p:txEl>
                                              <p:pRg st="6" end="6"/>
                                            </p:txEl>
                                          </p:spTgt>
                                        </p:tgtEl>
                                        <p:attrNameLst>
                                          <p:attrName>style.visibility</p:attrName>
                                        </p:attrNameLst>
                                      </p:cBhvr>
                                      <p:to>
                                        <p:strVal val="visible"/>
                                      </p:to>
                                    </p:set>
                                    <p:animEffect transition="in" filter="strips(downRight)">
                                      <p:cBhvr>
                                        <p:cTn id="19" dur="500"/>
                                        <p:tgtEl>
                                          <p:spTgt spid="276">
                                            <p:txEl>
                                              <p:pRg st="6" end="6"/>
                                            </p:txEl>
                                          </p:spTgt>
                                        </p:tgtEl>
                                      </p:cBhvr>
                                    </p:animEffect>
                                  </p:childTnLst>
                                </p:cTn>
                              </p:par>
                            </p:childTnLst>
                          </p:cTn>
                        </p:par>
                        <p:par>
                          <p:cTn id="20" fill="hold">
                            <p:stCondLst>
                              <p:cond delay="2000"/>
                            </p:stCondLst>
                            <p:childTnLst>
                              <p:par>
                                <p:cTn id="21" presetID="18" presetClass="entr" presetSubtype="6" fill="hold" grpId="1" nodeType="afterEffect">
                                  <p:stCondLst>
                                    <p:cond delay="0"/>
                                  </p:stCondLst>
                                  <p:iterate>
                                    <p:tmAbs val="0"/>
                                  </p:iterate>
                                  <p:childTnLst>
                                    <p:set>
                                      <p:cBhvr>
                                        <p:cTn id="22" fill="hold"/>
                                        <p:tgtEl>
                                          <p:spTgt spid="276">
                                            <p:txEl>
                                              <p:pRg st="7" end="7"/>
                                            </p:txEl>
                                          </p:spTgt>
                                        </p:tgtEl>
                                        <p:attrNameLst>
                                          <p:attrName>style.visibility</p:attrName>
                                        </p:attrNameLst>
                                      </p:cBhvr>
                                      <p:to>
                                        <p:strVal val="visible"/>
                                      </p:to>
                                    </p:set>
                                    <p:animEffect transition="in" filter="strips(downRight)">
                                      <p:cBhvr>
                                        <p:cTn id="23" dur="500"/>
                                        <p:tgtEl>
                                          <p:spTgt spid="276">
                                            <p:txEl>
                                              <p:pRg st="7" end="7"/>
                                            </p:txEl>
                                          </p:spTgt>
                                        </p:tgtEl>
                                      </p:cBhvr>
                                    </p:animEffect>
                                  </p:childTnLst>
                                </p:cTn>
                              </p:par>
                            </p:childTnLst>
                          </p:cTn>
                        </p:par>
                        <p:par>
                          <p:cTn id="24" fill="hold">
                            <p:stCondLst>
                              <p:cond delay="2500"/>
                            </p:stCondLst>
                            <p:childTnLst>
                              <p:par>
                                <p:cTn id="25" presetID="18" presetClass="entr" presetSubtype="6" fill="hold" grpId="1" nodeType="afterEffect">
                                  <p:stCondLst>
                                    <p:cond delay="0"/>
                                  </p:stCondLst>
                                  <p:iterate>
                                    <p:tmAbs val="0"/>
                                  </p:iterate>
                                  <p:childTnLst>
                                    <p:set>
                                      <p:cBhvr>
                                        <p:cTn id="26" fill="hold"/>
                                        <p:tgtEl>
                                          <p:spTgt spid="276">
                                            <p:txEl>
                                              <p:pRg st="8" end="8"/>
                                            </p:txEl>
                                          </p:spTgt>
                                        </p:tgtEl>
                                        <p:attrNameLst>
                                          <p:attrName>style.visibility</p:attrName>
                                        </p:attrNameLst>
                                      </p:cBhvr>
                                      <p:to>
                                        <p:strVal val="visible"/>
                                      </p:to>
                                    </p:set>
                                    <p:animEffect transition="in" filter="strips(downRight)">
                                      <p:cBhvr>
                                        <p:cTn id="27" dur="500"/>
                                        <p:tgtEl>
                                          <p:spTgt spid="276">
                                            <p:txEl>
                                              <p:pRg st="8" end="8"/>
                                            </p:txEl>
                                          </p:spTgt>
                                        </p:tgtEl>
                                      </p:cBhvr>
                                    </p:animEffect>
                                  </p:childTnLst>
                                </p:cTn>
                              </p:par>
                            </p:childTnLst>
                          </p:cTn>
                        </p:par>
                        <p:par>
                          <p:cTn id="28" fill="hold">
                            <p:stCondLst>
                              <p:cond delay="3000"/>
                            </p:stCondLst>
                            <p:childTnLst>
                              <p:par>
                                <p:cTn id="29" presetID="18" presetClass="entr" presetSubtype="6" fill="hold" grpId="1" nodeType="afterEffect">
                                  <p:stCondLst>
                                    <p:cond delay="0"/>
                                  </p:stCondLst>
                                  <p:iterate>
                                    <p:tmAbs val="0"/>
                                  </p:iterate>
                                  <p:childTnLst>
                                    <p:set>
                                      <p:cBhvr>
                                        <p:cTn id="30" fill="hold"/>
                                        <p:tgtEl>
                                          <p:spTgt spid="276">
                                            <p:txEl>
                                              <p:pRg st="9" end="9"/>
                                            </p:txEl>
                                          </p:spTgt>
                                        </p:tgtEl>
                                        <p:attrNameLst>
                                          <p:attrName>style.visibility</p:attrName>
                                        </p:attrNameLst>
                                      </p:cBhvr>
                                      <p:to>
                                        <p:strVal val="visible"/>
                                      </p:to>
                                    </p:set>
                                    <p:animEffect transition="in" filter="strips(downRight)">
                                      <p:cBhvr>
                                        <p:cTn id="31" dur="500"/>
                                        <p:tgtEl>
                                          <p:spTgt spid="27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278" name="Cellular stress response"/>
          <p:cNvSpPr txBox="1">
            <a:spLocks noGrp="1"/>
          </p:cNvSpPr>
          <p:nvPr>
            <p:ph type="title" idx="4294967295"/>
          </p:nvPr>
        </p:nvSpPr>
        <p:spPr>
          <a:xfrm>
            <a:off x="457200" y="190500"/>
            <a:ext cx="8229600" cy="646113"/>
          </a:xfrm>
          <a:prstGeom prst="rect">
            <a:avLst/>
          </a:prstGeom>
        </p:spPr>
        <p:txBody>
          <a:bodyPr>
            <a:normAutofit/>
          </a:bodyPr>
          <a:lstStyle>
            <a:lvl1pPr>
              <a:defRPr sz="3600">
                <a:solidFill>
                  <a:srgbClr val="FFFF00"/>
                </a:solidFill>
              </a:defRPr>
            </a:lvl1pPr>
          </a:lstStyle>
          <a:p>
            <a:r>
              <a:t>Cellular stress response</a:t>
            </a:r>
          </a:p>
        </p:txBody>
      </p:sp>
      <p:sp>
        <p:nvSpPr>
          <p:cNvPr id="279" name="Le cellule possono rispondere a condizioni di stress attivando vie di segnalazione intracellulare orientate…"/>
          <p:cNvSpPr txBox="1"/>
          <p:nvPr/>
        </p:nvSpPr>
        <p:spPr>
          <a:xfrm>
            <a:off x="80644" y="1331912"/>
            <a:ext cx="9017636" cy="424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lgn="just">
              <a:buSzPct val="100000"/>
              <a:buChar char="•"/>
              <a:defRPr sz="2800">
                <a:solidFill>
                  <a:srgbClr val="FFFFFF"/>
                </a:solidFill>
              </a:defRPr>
            </a:pPr>
            <a:r>
              <a:t>Le cellule possono rispondere a condizioni di stress attivando vie di segnalazione intracellulare orientate </a:t>
            </a:r>
          </a:p>
          <a:p>
            <a:pPr marL="457200" indent="-457200" algn="just">
              <a:buSzPct val="100000"/>
              <a:buChar char="•"/>
              <a:defRPr sz="2800">
                <a:solidFill>
                  <a:srgbClr val="FFFFFF"/>
                </a:solidFill>
              </a:defRPr>
            </a:pPr>
            <a:endParaRPr/>
          </a:p>
          <a:p>
            <a:pPr marL="971550" lvl="1" indent="-514350" algn="just">
              <a:buSzPct val="100000"/>
              <a:buAutoNum type="arabicPeriod"/>
              <a:defRPr sz="2800">
                <a:solidFill>
                  <a:srgbClr val="FFFFFF"/>
                </a:solidFill>
              </a:defRPr>
            </a:pPr>
            <a:r>
              <a:t>al mantenimento della sopravvivenza</a:t>
            </a:r>
          </a:p>
          <a:p>
            <a:pPr marL="514350" lvl="1" indent="-57150" algn="just">
              <a:defRPr sz="2800" b="1">
                <a:solidFill>
                  <a:srgbClr val="00FF00"/>
                </a:solidFill>
              </a:defRPr>
            </a:pPr>
            <a:r>
              <a:t>	protective</a:t>
            </a:r>
            <a:r>
              <a:rPr b="0"/>
              <a:t> response</a:t>
            </a:r>
          </a:p>
          <a:p>
            <a:pPr marL="514350" lvl="1" indent="-57150" algn="just">
              <a:defRPr sz="2800">
                <a:solidFill>
                  <a:srgbClr val="FFFFFF"/>
                </a:solidFill>
              </a:defRPr>
            </a:pPr>
            <a:endParaRPr>
              <a:solidFill>
                <a:srgbClr val="00FF00"/>
              </a:solidFill>
            </a:endParaRPr>
          </a:p>
          <a:p>
            <a:pPr marL="514350" lvl="1" indent="-57150" algn="just">
              <a:defRPr sz="2800">
                <a:solidFill>
                  <a:srgbClr val="FFFFFF"/>
                </a:solidFill>
              </a:defRPr>
            </a:pPr>
            <a:r>
              <a:rPr>
                <a:solidFill>
                  <a:schemeClr val="accent1">
                    <a:lumOff val="9411"/>
                  </a:schemeClr>
                </a:solidFill>
              </a:rPr>
              <a:t>2. a</a:t>
            </a:r>
            <a:r>
              <a:t>ll’</a:t>
            </a:r>
            <a:r>
              <a:rPr>
                <a:solidFill>
                  <a:srgbClr val="FFFF00"/>
                </a:solidFill>
              </a:rPr>
              <a:t>eliminazione</a:t>
            </a:r>
            <a:r>
              <a:t> della cellula stressata, quando l’insulto è </a:t>
            </a:r>
            <a:r>
              <a:rPr>
                <a:solidFill>
                  <a:srgbClr val="FFFF00"/>
                </a:solidFill>
              </a:rPr>
              <a:t>marcato</a:t>
            </a:r>
            <a:r>
              <a:t> e non consente l’adattamento</a:t>
            </a:r>
          </a:p>
          <a:p>
            <a:pPr marL="514350" lvl="1" indent="-57150" algn="just">
              <a:defRPr sz="2800">
                <a:solidFill>
                  <a:srgbClr val="FFFFFF"/>
                </a:solidFill>
              </a:defRPr>
            </a:pPr>
            <a:r>
              <a:t>     </a:t>
            </a:r>
            <a:r>
              <a:rPr b="1">
                <a:solidFill>
                  <a:srgbClr val="FF0000"/>
                </a:solidFill>
              </a:rPr>
              <a:t>death</a:t>
            </a:r>
            <a:r>
              <a:rPr>
                <a:solidFill>
                  <a:srgbClr val="FF0000"/>
                </a:solidFill>
              </a:rPr>
              <a:t> response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p:tmAbs val="0"/>
                                  </p:iterate>
                                  <p:childTnLst>
                                    <p:set>
                                      <p:cBhvr>
                                        <p:cTn id="6" fill="hold"/>
                                        <p:tgtEl>
                                          <p:spTgt spid="279">
                                            <p:txEl>
                                              <p:pRg st="2" end="2"/>
                                            </p:txEl>
                                          </p:spTgt>
                                        </p:tgtEl>
                                        <p:attrNameLst>
                                          <p:attrName>style.visibility</p:attrName>
                                        </p:attrNameLst>
                                      </p:cBhvr>
                                      <p:to>
                                        <p:strVal val="visible"/>
                                      </p:to>
                                    </p:set>
                                    <p:animEffect transition="in" filter="strips(downLeft)">
                                      <p:cBhvr>
                                        <p:cTn id="7" dur="500"/>
                                        <p:tgtEl>
                                          <p:spTgt spid="2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iterate>
                                    <p:tmAbs val="0"/>
                                  </p:iterate>
                                  <p:childTnLst>
                                    <p:set>
                                      <p:cBhvr>
                                        <p:cTn id="11" fill="hold"/>
                                        <p:tgtEl>
                                          <p:spTgt spid="279">
                                            <p:txEl>
                                              <p:pRg st="3" end="3"/>
                                            </p:txEl>
                                          </p:spTgt>
                                        </p:tgtEl>
                                        <p:attrNameLst>
                                          <p:attrName>style.visibility</p:attrName>
                                        </p:attrNameLst>
                                      </p:cBhvr>
                                      <p:to>
                                        <p:strVal val="visible"/>
                                      </p:to>
                                    </p:set>
                                    <p:animEffect transition="in" filter="strips(downLeft)">
                                      <p:cBhvr>
                                        <p:cTn id="12" dur="500"/>
                                        <p:tgtEl>
                                          <p:spTgt spid="279">
                                            <p:txEl>
                                              <p:pRg st="3" end="3"/>
                                            </p:txEl>
                                          </p:spTgt>
                                        </p:tgtEl>
                                      </p:cBhvr>
                                    </p:animEffect>
                                  </p:childTnLst>
                                </p:cTn>
                              </p:par>
                            </p:childTnLst>
                          </p:cTn>
                        </p:par>
                        <p:par>
                          <p:cTn id="13" fill="hold">
                            <p:stCondLst>
                              <p:cond delay="500"/>
                            </p:stCondLst>
                            <p:childTnLst>
                              <p:par>
                                <p:cTn id="14" presetID="18" presetClass="entr" presetSubtype="12" fill="hold" grpId="1" nodeType="afterEffect">
                                  <p:stCondLst>
                                    <p:cond delay="0"/>
                                  </p:stCondLst>
                                  <p:iterate>
                                    <p:tmAbs val="0"/>
                                  </p:iterate>
                                  <p:childTnLst>
                                    <p:set>
                                      <p:cBhvr>
                                        <p:cTn id="15" fill="hold"/>
                                        <p:tgtEl>
                                          <p:spTgt spid="279">
                                            <p:txEl>
                                              <p:pRg st="4" end="4"/>
                                            </p:txEl>
                                          </p:spTgt>
                                        </p:tgtEl>
                                        <p:attrNameLst>
                                          <p:attrName>style.visibility</p:attrName>
                                        </p:attrNameLst>
                                      </p:cBhvr>
                                      <p:to>
                                        <p:strVal val="visible"/>
                                      </p:to>
                                    </p:set>
                                    <p:animEffect transition="in" filter="strips(downLeft)">
                                      <p:cBhvr>
                                        <p:cTn id="16" dur="500"/>
                                        <p:tgtEl>
                                          <p:spTgt spid="27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iterate>
                                    <p:tmAbs val="0"/>
                                  </p:iterate>
                                  <p:childTnLst>
                                    <p:set>
                                      <p:cBhvr>
                                        <p:cTn id="20" fill="hold"/>
                                        <p:tgtEl>
                                          <p:spTgt spid="279">
                                            <p:txEl>
                                              <p:pRg st="5" end="5"/>
                                            </p:txEl>
                                          </p:spTgt>
                                        </p:tgtEl>
                                        <p:attrNameLst>
                                          <p:attrName>style.visibility</p:attrName>
                                        </p:attrNameLst>
                                      </p:cBhvr>
                                      <p:to>
                                        <p:strVal val="visible"/>
                                      </p:to>
                                    </p:set>
                                    <p:animEffect transition="in" filter="strips(downLeft)">
                                      <p:cBhvr>
                                        <p:cTn id="21" dur="500"/>
                                        <p:tgtEl>
                                          <p:spTgt spid="279">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1" nodeType="clickEffect">
                                  <p:stCondLst>
                                    <p:cond delay="0"/>
                                  </p:stCondLst>
                                  <p:iterate>
                                    <p:tmAbs val="0"/>
                                  </p:iterate>
                                  <p:childTnLst>
                                    <p:set>
                                      <p:cBhvr>
                                        <p:cTn id="25" fill="hold"/>
                                        <p:tgtEl>
                                          <p:spTgt spid="279">
                                            <p:txEl>
                                              <p:pRg st="6" end="6"/>
                                            </p:txEl>
                                          </p:spTgt>
                                        </p:tgtEl>
                                        <p:attrNameLst>
                                          <p:attrName>style.visibility</p:attrName>
                                        </p:attrNameLst>
                                      </p:cBhvr>
                                      <p:to>
                                        <p:strVal val="visible"/>
                                      </p:to>
                                    </p:set>
                                    <p:animEffect transition="in" filter="strips(downLeft)">
                                      <p:cBhvr>
                                        <p:cTn id="26" dur="500"/>
                                        <p:tgtEl>
                                          <p:spTgt spid="27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1" nodeType="clickEffect">
                                  <p:stCondLst>
                                    <p:cond delay="0"/>
                                  </p:stCondLst>
                                  <p:iterate>
                                    <p:tmAbs val="0"/>
                                  </p:iterate>
                                  <p:childTnLst>
                                    <p:set>
                                      <p:cBhvr>
                                        <p:cTn id="30" fill="hold"/>
                                        <p:tgtEl>
                                          <p:spTgt spid="279">
                                            <p:txEl>
                                              <p:pRg st="7" end="7"/>
                                            </p:txEl>
                                          </p:spTgt>
                                        </p:tgtEl>
                                        <p:attrNameLst>
                                          <p:attrName>style.visibility</p:attrName>
                                        </p:attrNameLst>
                                      </p:cBhvr>
                                      <p:to>
                                        <p:strVal val="visible"/>
                                      </p:to>
                                    </p:set>
                                    <p:animEffect transition="in" filter="strips(downLeft)">
                                      <p:cBhvr>
                                        <p:cTn id="31" dur="500"/>
                                        <p:tgtEl>
                                          <p:spTgt spid="2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42"/>
            </a:gs>
            <a:gs pos="100000">
              <a:srgbClr val="00001F"/>
            </a:gs>
          </a:gsLst>
          <a:lin ang="16200000" scaled="0"/>
        </a:gradFill>
        <a:effectLst/>
      </p:bgPr>
    </p:bg>
    <p:spTree>
      <p:nvGrpSpPr>
        <p:cNvPr id="1" name=""/>
        <p:cNvGrpSpPr/>
        <p:nvPr/>
      </p:nvGrpSpPr>
      <p:grpSpPr>
        <a:xfrm>
          <a:off x="0" y="0"/>
          <a:ext cx="0" cy="0"/>
          <a:chOff x="0" y="0"/>
          <a:chExt cx="0" cy="0"/>
        </a:xfrm>
      </p:grpSpPr>
      <p:sp>
        <p:nvSpPr>
          <p:cNvPr id="281" name="Cellular stress response: protective response"/>
          <p:cNvSpPr txBox="1">
            <a:spLocks noGrp="1"/>
          </p:cNvSpPr>
          <p:nvPr>
            <p:ph type="title" idx="4294967295"/>
          </p:nvPr>
        </p:nvSpPr>
        <p:spPr>
          <a:xfrm>
            <a:off x="-107950" y="46037"/>
            <a:ext cx="9323388" cy="646113"/>
          </a:xfrm>
          <a:prstGeom prst="rect">
            <a:avLst/>
          </a:prstGeom>
        </p:spPr>
        <p:txBody>
          <a:bodyPr>
            <a:normAutofit/>
          </a:bodyPr>
          <a:lstStyle/>
          <a:p>
            <a:pPr>
              <a:defRPr sz="3400">
                <a:solidFill>
                  <a:srgbClr val="FFFF00"/>
                </a:solidFill>
              </a:defRPr>
            </a:pPr>
            <a:r>
              <a:t>Cellular stress response: </a:t>
            </a:r>
            <a:r>
              <a:rPr b="1">
                <a:solidFill>
                  <a:srgbClr val="00FF00"/>
                </a:solidFill>
              </a:rPr>
              <a:t>protective</a:t>
            </a:r>
            <a:r>
              <a:rPr>
                <a:solidFill>
                  <a:srgbClr val="00FF00"/>
                </a:solidFill>
              </a:rPr>
              <a:t> response</a:t>
            </a:r>
          </a:p>
        </p:txBody>
      </p:sp>
      <p:sp>
        <p:nvSpPr>
          <p:cNvPr id="282" name="Risposte ad azione protettiva:…"/>
          <p:cNvSpPr txBox="1"/>
          <p:nvPr/>
        </p:nvSpPr>
        <p:spPr>
          <a:xfrm>
            <a:off x="80644" y="1052512"/>
            <a:ext cx="9017636" cy="2049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14350" indent="-514350">
              <a:buSzPct val="100000"/>
              <a:buAutoNum type="arabicPeriod"/>
              <a:defRPr sz="2600" u="sng">
                <a:solidFill>
                  <a:srgbClr val="FFFFFF"/>
                </a:solidFill>
              </a:defRPr>
            </a:pPr>
            <a:r>
              <a:t>Risposte ad azione protettiva</a:t>
            </a:r>
            <a:r>
              <a:rPr u="none"/>
              <a:t>:</a:t>
            </a:r>
          </a:p>
          <a:p>
            <a:pPr marL="514350" indent="-514350">
              <a:buSzPct val="100000"/>
              <a:buChar char="➢"/>
              <a:defRPr sz="2600">
                <a:solidFill>
                  <a:srgbClr val="FFFFFF"/>
                </a:solidFill>
              </a:defRPr>
            </a:pPr>
            <a:endParaRPr u="none"/>
          </a:p>
          <a:p>
            <a:pPr marL="742950" lvl="1" indent="-285750">
              <a:buSzPct val="100000"/>
              <a:buChar char="➢"/>
              <a:defRPr sz="2600">
                <a:solidFill>
                  <a:srgbClr val="FFFFFF"/>
                </a:solidFill>
              </a:defRPr>
            </a:pPr>
            <a:r>
              <a:t> heat shock response</a:t>
            </a:r>
          </a:p>
          <a:p>
            <a:pPr marL="285750" lvl="1" indent="171450">
              <a:defRPr sz="2600">
                <a:solidFill>
                  <a:srgbClr val="FFFFFF"/>
                </a:solidFill>
              </a:defRPr>
            </a:pPr>
            <a:r>
              <a:t> </a:t>
            </a:r>
          </a:p>
          <a:p>
            <a:pPr marL="742950" lvl="1" indent="-285750">
              <a:buSzPct val="100000"/>
              <a:buChar char="➢"/>
              <a:defRPr sz="2600">
                <a:solidFill>
                  <a:srgbClr val="FFFFFF"/>
                </a:solidFill>
              </a:defRPr>
            </a:pPr>
            <a:r>
              <a:t> unfolded protein response</a:t>
            </a:r>
          </a:p>
        </p:txBody>
      </p:sp>
      <p:sp>
        <p:nvSpPr>
          <p:cNvPr id="283" name="Sono associate a modificazioni macromolecolari che coinvolgono aspetti essenziali dell’elaborazione e della stabilità di DNA e proteine…"/>
          <p:cNvSpPr txBox="1"/>
          <p:nvPr/>
        </p:nvSpPr>
        <p:spPr>
          <a:xfrm>
            <a:off x="45719" y="3573462"/>
            <a:ext cx="9052562" cy="2848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just">
              <a:spcBef>
                <a:spcPts val="600"/>
              </a:spcBef>
              <a:buSzPct val="100000"/>
              <a:buChar char="•"/>
              <a:defRPr sz="2600">
                <a:solidFill>
                  <a:srgbClr val="FFFFFF"/>
                </a:solidFill>
              </a:defRPr>
            </a:pPr>
            <a:r>
              <a:t>Sono associate a </a:t>
            </a:r>
            <a:r>
              <a:rPr>
                <a:solidFill>
                  <a:srgbClr val="FFFF00"/>
                </a:solidFill>
              </a:rPr>
              <a:t>modificazioni macromolecolari</a:t>
            </a:r>
            <a:r>
              <a:t> che coinvolgono aspetti essenziali dell’elaborazione e della stabilità di </a:t>
            </a:r>
            <a:r>
              <a:rPr u="sng"/>
              <a:t>DNA</a:t>
            </a:r>
            <a:r>
              <a:t> e </a:t>
            </a:r>
            <a:r>
              <a:rPr u="sng"/>
              <a:t>proteine</a:t>
            </a:r>
          </a:p>
          <a:p>
            <a:pPr marL="342900" indent="-342900" algn="just">
              <a:spcBef>
                <a:spcPts val="700"/>
              </a:spcBef>
              <a:buSzPct val="100000"/>
              <a:buChar char="•"/>
              <a:defRPr sz="1600">
                <a:solidFill>
                  <a:srgbClr val="FFFFFF"/>
                </a:solidFill>
              </a:defRPr>
            </a:pPr>
            <a:endParaRPr u="sng"/>
          </a:p>
          <a:p>
            <a:pPr marL="342900" indent="-342900" algn="just">
              <a:spcBef>
                <a:spcPts val="600"/>
              </a:spcBef>
              <a:buSzPct val="100000"/>
              <a:buChar char="•"/>
              <a:defRPr sz="2600">
                <a:solidFill>
                  <a:srgbClr val="FFFFFF"/>
                </a:solidFill>
              </a:defRPr>
            </a:pPr>
            <a:r>
              <a:t>L’agente stressogeno promuove una </a:t>
            </a:r>
            <a:r>
              <a:rPr u="sng"/>
              <a:t>riprogrammazione genica</a:t>
            </a:r>
            <a:r>
              <a:t> che ha come esito finale la biosintesi di proteine ad </a:t>
            </a:r>
            <a:r>
              <a:rPr u="sng"/>
              <a:t>azione citoprotettiva </a:t>
            </a:r>
            <a:r>
              <a:t> (</a:t>
            </a:r>
            <a:r>
              <a:rPr>
                <a:solidFill>
                  <a:srgbClr val="FFFF00"/>
                </a:solidFill>
              </a:rPr>
              <a:t>cellular stress proteins</a:t>
            </a:r>
            <a:r>
              <a:t>)</a:t>
            </a:r>
          </a:p>
        </p:txBody>
      </p:sp>
      <p:sp>
        <p:nvSpPr>
          <p:cNvPr id="284" name="risposte estremamente conservate dal punto di vista evoluzionistico"/>
          <p:cNvSpPr txBox="1"/>
          <p:nvPr/>
        </p:nvSpPr>
        <p:spPr>
          <a:xfrm>
            <a:off x="5148262" y="1939925"/>
            <a:ext cx="3311526" cy="1148269"/>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defRPr sz="2400">
                <a:solidFill>
                  <a:srgbClr val="00002A"/>
                </a:solidFill>
              </a:defRPr>
            </a:lvl1pPr>
          </a:lstStyle>
          <a:p>
            <a:r>
              <a:t>risposte estremamente conservate dal punto di vista evoluzionistico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iterate>
                                    <p:tmAbs val="0"/>
                                  </p:iterate>
                                  <p:childTnLst>
                                    <p:set>
                                      <p:cBhvr>
                                        <p:cTn id="6" fill="hold"/>
                                        <p:tgtEl>
                                          <p:spTgt spid="282">
                                            <p:bg/>
                                          </p:spTgt>
                                        </p:tgtEl>
                                        <p:attrNameLst>
                                          <p:attrName>style.visibility</p:attrName>
                                        </p:attrNameLst>
                                      </p:cBhvr>
                                      <p:to>
                                        <p:strVal val="visible"/>
                                      </p:to>
                                    </p:set>
                                    <p:animEffect transition="in" filter="strips(downLeft)">
                                      <p:cBhvr>
                                        <p:cTn id="7" dur="500"/>
                                        <p:tgtEl>
                                          <p:spTgt spid="282">
                                            <p:bg/>
                                          </p:spTgt>
                                        </p:tgtEl>
                                      </p:cBhvr>
                                    </p:animEffect>
                                  </p:childTnLst>
                                </p:cTn>
                              </p:par>
                              <p:par>
                                <p:cTn id="8" presetID="18" presetClass="entr" presetSubtype="12" fill="hold" grpId="1" nodeType="withEffect">
                                  <p:stCondLst>
                                    <p:cond delay="0"/>
                                  </p:stCondLst>
                                  <p:iterate>
                                    <p:tmAbs val="0"/>
                                  </p:iterate>
                                  <p:childTnLst>
                                    <p:set>
                                      <p:cBhvr>
                                        <p:cTn id="9" fill="hold"/>
                                        <p:tgtEl>
                                          <p:spTgt spid="282">
                                            <p:txEl>
                                              <p:pRg st="0" end="0"/>
                                            </p:txEl>
                                          </p:spTgt>
                                        </p:tgtEl>
                                        <p:attrNameLst>
                                          <p:attrName>style.visibility</p:attrName>
                                        </p:attrNameLst>
                                      </p:cBhvr>
                                      <p:to>
                                        <p:strVal val="visible"/>
                                      </p:to>
                                    </p:set>
                                    <p:animEffect transition="in" filter="strips(downLeft)">
                                      <p:cBhvr>
                                        <p:cTn id="10" dur="500"/>
                                        <p:tgtEl>
                                          <p:spTgt spid="282">
                                            <p:txEl>
                                              <p:pRg st="0" end="0"/>
                                            </p:txEl>
                                          </p:spTgt>
                                        </p:tgtEl>
                                      </p:cBhvr>
                                    </p:animEffect>
                                  </p:childTnLst>
                                </p:cTn>
                              </p:par>
                            </p:childTnLst>
                          </p:cTn>
                        </p:par>
                        <p:par>
                          <p:cTn id="11" fill="hold">
                            <p:stCondLst>
                              <p:cond delay="500"/>
                            </p:stCondLst>
                            <p:childTnLst>
                              <p:par>
                                <p:cTn id="12" presetID="18" presetClass="entr" presetSubtype="12" fill="hold" grpId="1" nodeType="afterEffect">
                                  <p:stCondLst>
                                    <p:cond delay="0"/>
                                  </p:stCondLst>
                                  <p:iterate>
                                    <p:tmAbs val="0"/>
                                  </p:iterate>
                                  <p:childTnLst>
                                    <p:set>
                                      <p:cBhvr>
                                        <p:cTn id="13" fill="hold"/>
                                        <p:tgtEl>
                                          <p:spTgt spid="282">
                                            <p:txEl>
                                              <p:pRg st="1" end="1"/>
                                            </p:txEl>
                                          </p:spTgt>
                                        </p:tgtEl>
                                        <p:attrNameLst>
                                          <p:attrName>style.visibility</p:attrName>
                                        </p:attrNameLst>
                                      </p:cBhvr>
                                      <p:to>
                                        <p:strVal val="visible"/>
                                      </p:to>
                                    </p:set>
                                    <p:animEffect transition="in" filter="strips(downLeft)">
                                      <p:cBhvr>
                                        <p:cTn id="14" dur="500"/>
                                        <p:tgtEl>
                                          <p:spTgt spid="282">
                                            <p:txEl>
                                              <p:pRg st="1" end="1"/>
                                            </p:txEl>
                                          </p:spTgt>
                                        </p:tgtEl>
                                      </p:cBhvr>
                                    </p:animEffect>
                                  </p:childTnLst>
                                </p:cTn>
                              </p:par>
                            </p:childTnLst>
                          </p:cTn>
                        </p:par>
                        <p:par>
                          <p:cTn id="15" fill="hold">
                            <p:stCondLst>
                              <p:cond delay="1000"/>
                            </p:stCondLst>
                            <p:childTnLst>
                              <p:par>
                                <p:cTn id="16" presetID="18" presetClass="entr" presetSubtype="12" fill="hold" grpId="1" nodeType="afterEffect">
                                  <p:stCondLst>
                                    <p:cond delay="0"/>
                                  </p:stCondLst>
                                  <p:iterate>
                                    <p:tmAbs val="0"/>
                                  </p:iterate>
                                  <p:childTnLst>
                                    <p:set>
                                      <p:cBhvr>
                                        <p:cTn id="17" fill="hold"/>
                                        <p:tgtEl>
                                          <p:spTgt spid="282">
                                            <p:txEl>
                                              <p:pRg st="2" end="2"/>
                                            </p:txEl>
                                          </p:spTgt>
                                        </p:tgtEl>
                                        <p:attrNameLst>
                                          <p:attrName>style.visibility</p:attrName>
                                        </p:attrNameLst>
                                      </p:cBhvr>
                                      <p:to>
                                        <p:strVal val="visible"/>
                                      </p:to>
                                    </p:set>
                                    <p:animEffect transition="in" filter="strips(downLeft)">
                                      <p:cBhvr>
                                        <p:cTn id="18" dur="500"/>
                                        <p:tgtEl>
                                          <p:spTgt spid="282">
                                            <p:txEl>
                                              <p:pRg st="2" end="2"/>
                                            </p:txEl>
                                          </p:spTgt>
                                        </p:tgtEl>
                                      </p:cBhvr>
                                    </p:animEffect>
                                  </p:childTnLst>
                                </p:cTn>
                              </p:par>
                            </p:childTnLst>
                          </p:cTn>
                        </p:par>
                        <p:par>
                          <p:cTn id="19" fill="hold">
                            <p:stCondLst>
                              <p:cond delay="1500"/>
                            </p:stCondLst>
                            <p:childTnLst>
                              <p:par>
                                <p:cTn id="20" presetID="18" presetClass="entr" presetSubtype="12" fill="hold" grpId="1" nodeType="afterEffect">
                                  <p:stCondLst>
                                    <p:cond delay="0"/>
                                  </p:stCondLst>
                                  <p:iterate>
                                    <p:tmAbs val="0"/>
                                  </p:iterate>
                                  <p:childTnLst>
                                    <p:set>
                                      <p:cBhvr>
                                        <p:cTn id="21" fill="hold"/>
                                        <p:tgtEl>
                                          <p:spTgt spid="282">
                                            <p:txEl>
                                              <p:pRg st="3" end="3"/>
                                            </p:txEl>
                                          </p:spTgt>
                                        </p:tgtEl>
                                        <p:attrNameLst>
                                          <p:attrName>style.visibility</p:attrName>
                                        </p:attrNameLst>
                                      </p:cBhvr>
                                      <p:to>
                                        <p:strVal val="visible"/>
                                      </p:to>
                                    </p:set>
                                    <p:animEffect transition="in" filter="strips(downLeft)">
                                      <p:cBhvr>
                                        <p:cTn id="22" dur="500"/>
                                        <p:tgtEl>
                                          <p:spTgt spid="282">
                                            <p:txEl>
                                              <p:pRg st="3" end="3"/>
                                            </p:txEl>
                                          </p:spTgt>
                                        </p:tgtEl>
                                      </p:cBhvr>
                                    </p:animEffect>
                                  </p:childTnLst>
                                </p:cTn>
                              </p:par>
                            </p:childTnLst>
                          </p:cTn>
                        </p:par>
                        <p:par>
                          <p:cTn id="23" fill="hold">
                            <p:stCondLst>
                              <p:cond delay="2000"/>
                            </p:stCondLst>
                            <p:childTnLst>
                              <p:par>
                                <p:cTn id="24" presetID="18" presetClass="entr" presetSubtype="12" fill="hold" grpId="1" nodeType="afterEffect">
                                  <p:stCondLst>
                                    <p:cond delay="0"/>
                                  </p:stCondLst>
                                  <p:iterate>
                                    <p:tmAbs val="0"/>
                                  </p:iterate>
                                  <p:childTnLst>
                                    <p:set>
                                      <p:cBhvr>
                                        <p:cTn id="25" fill="hold"/>
                                        <p:tgtEl>
                                          <p:spTgt spid="282">
                                            <p:txEl>
                                              <p:pRg st="4" end="4"/>
                                            </p:txEl>
                                          </p:spTgt>
                                        </p:tgtEl>
                                        <p:attrNameLst>
                                          <p:attrName>style.visibility</p:attrName>
                                        </p:attrNameLst>
                                      </p:cBhvr>
                                      <p:to>
                                        <p:strVal val="visible"/>
                                      </p:to>
                                    </p:set>
                                    <p:animEffect transition="in" filter="strips(downLeft)">
                                      <p:cBhvr>
                                        <p:cTn id="26" dur="500"/>
                                        <p:tgtEl>
                                          <p:spTgt spid="28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2" nodeType="clickEffect">
                                  <p:stCondLst>
                                    <p:cond delay="0"/>
                                  </p:stCondLst>
                                  <p:iterate>
                                    <p:tmAbs val="0"/>
                                  </p:iterate>
                                  <p:childTnLst>
                                    <p:set>
                                      <p:cBhvr>
                                        <p:cTn id="30" fill="hold"/>
                                        <p:tgtEl>
                                          <p:spTgt spid="284"/>
                                        </p:tgtEl>
                                        <p:attrNameLst>
                                          <p:attrName>style.visibility</p:attrName>
                                        </p:attrNameLst>
                                      </p:cBhvr>
                                      <p:to>
                                        <p:strVal val="visible"/>
                                      </p:to>
                                    </p:set>
                                    <p:anim calcmode="lin" valueType="num">
                                      <p:cBhvr>
                                        <p:cTn id="31" dur="500" fill="hold"/>
                                        <p:tgtEl>
                                          <p:spTgt spid="284"/>
                                        </p:tgtEl>
                                        <p:attrNameLst>
                                          <p:attrName>ppt_x</p:attrName>
                                        </p:attrNameLst>
                                      </p:cBhvr>
                                      <p:tavLst>
                                        <p:tav tm="0">
                                          <p:val>
                                            <p:strVal val="1+#ppt_w/2"/>
                                          </p:val>
                                        </p:tav>
                                        <p:tav tm="100000">
                                          <p:val>
                                            <p:strVal val="#ppt_x"/>
                                          </p:val>
                                        </p:tav>
                                      </p:tavLst>
                                    </p:anim>
                                    <p:anim calcmode="lin" valueType="num">
                                      <p:cBhvr>
                                        <p:cTn id="32" dur="500" fill="hold"/>
                                        <p:tgtEl>
                                          <p:spTgt spid="2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3" nodeType="clickEffect">
                                  <p:stCondLst>
                                    <p:cond delay="0"/>
                                  </p:stCondLst>
                                  <p:iterate>
                                    <p:tmAbs val="0"/>
                                  </p:iterate>
                                  <p:childTnLst>
                                    <p:set>
                                      <p:cBhvr>
                                        <p:cTn id="36" fill="hold"/>
                                        <p:tgtEl>
                                          <p:spTgt spid="283">
                                            <p:bg/>
                                          </p:spTgt>
                                        </p:tgtEl>
                                        <p:attrNameLst>
                                          <p:attrName>style.visibility</p:attrName>
                                        </p:attrNameLst>
                                      </p:cBhvr>
                                      <p:to>
                                        <p:strVal val="visible"/>
                                      </p:to>
                                    </p:set>
                                    <p:animEffect transition="in" filter="strips(downRight)">
                                      <p:cBhvr>
                                        <p:cTn id="37" dur="500"/>
                                        <p:tgtEl>
                                          <p:spTgt spid="283">
                                            <p:bg/>
                                          </p:spTgt>
                                        </p:tgtEl>
                                      </p:cBhvr>
                                    </p:animEffect>
                                  </p:childTnLst>
                                </p:cTn>
                              </p:par>
                              <p:par>
                                <p:cTn id="38" presetID="18" presetClass="entr" presetSubtype="6" fill="hold" grpId="3" nodeType="withEffect">
                                  <p:stCondLst>
                                    <p:cond delay="0"/>
                                  </p:stCondLst>
                                  <p:iterate>
                                    <p:tmAbs val="0"/>
                                  </p:iterate>
                                  <p:childTnLst>
                                    <p:set>
                                      <p:cBhvr>
                                        <p:cTn id="39" fill="hold"/>
                                        <p:tgtEl>
                                          <p:spTgt spid="283">
                                            <p:txEl>
                                              <p:pRg st="0" end="0"/>
                                            </p:txEl>
                                          </p:spTgt>
                                        </p:tgtEl>
                                        <p:attrNameLst>
                                          <p:attrName>style.visibility</p:attrName>
                                        </p:attrNameLst>
                                      </p:cBhvr>
                                      <p:to>
                                        <p:strVal val="visible"/>
                                      </p:to>
                                    </p:set>
                                    <p:animEffect transition="in" filter="strips(downRight)">
                                      <p:cBhvr>
                                        <p:cTn id="40" dur="500"/>
                                        <p:tgtEl>
                                          <p:spTgt spid="283">
                                            <p:txEl>
                                              <p:pRg st="0" end="0"/>
                                            </p:txEl>
                                          </p:spTgt>
                                        </p:tgtEl>
                                      </p:cBhvr>
                                    </p:animEffect>
                                  </p:childTnLst>
                                </p:cTn>
                              </p:par>
                            </p:childTnLst>
                          </p:cTn>
                        </p:par>
                        <p:par>
                          <p:cTn id="41" fill="hold">
                            <p:stCondLst>
                              <p:cond delay="500"/>
                            </p:stCondLst>
                            <p:childTnLst>
                              <p:par>
                                <p:cTn id="42" presetID="18" presetClass="entr" presetSubtype="6" fill="hold" grpId="3" nodeType="afterEffect">
                                  <p:stCondLst>
                                    <p:cond delay="0"/>
                                  </p:stCondLst>
                                  <p:iterate>
                                    <p:tmAbs val="0"/>
                                  </p:iterate>
                                  <p:childTnLst>
                                    <p:set>
                                      <p:cBhvr>
                                        <p:cTn id="43" fill="hold"/>
                                        <p:tgtEl>
                                          <p:spTgt spid="283">
                                            <p:txEl>
                                              <p:pRg st="1" end="1"/>
                                            </p:txEl>
                                          </p:spTgt>
                                        </p:tgtEl>
                                        <p:attrNameLst>
                                          <p:attrName>style.visibility</p:attrName>
                                        </p:attrNameLst>
                                      </p:cBhvr>
                                      <p:to>
                                        <p:strVal val="visible"/>
                                      </p:to>
                                    </p:set>
                                    <p:animEffect transition="in" filter="strips(downRight)">
                                      <p:cBhvr>
                                        <p:cTn id="44" dur="500"/>
                                        <p:tgtEl>
                                          <p:spTgt spid="28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grpId="3" nodeType="clickEffect">
                                  <p:stCondLst>
                                    <p:cond delay="0"/>
                                  </p:stCondLst>
                                  <p:iterate>
                                    <p:tmAbs val="0"/>
                                  </p:iterate>
                                  <p:childTnLst>
                                    <p:set>
                                      <p:cBhvr>
                                        <p:cTn id="48" fill="hold"/>
                                        <p:tgtEl>
                                          <p:spTgt spid="283">
                                            <p:txEl>
                                              <p:pRg st="2" end="2"/>
                                            </p:txEl>
                                          </p:spTgt>
                                        </p:tgtEl>
                                        <p:attrNameLst>
                                          <p:attrName>style.visibility</p:attrName>
                                        </p:attrNameLst>
                                      </p:cBhvr>
                                      <p:to>
                                        <p:strVal val="visible"/>
                                      </p:to>
                                    </p:set>
                                    <p:animEffect transition="in" filter="strips(downRight)">
                                      <p:cBhvr>
                                        <p:cTn id="49" dur="500"/>
                                        <p:tgtEl>
                                          <p:spTgt spid="2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build="p" bldLvl="5" animBg="1" advAuto="0"/>
      <p:bldP spid="283" grpId="3" build="p" bldLvl="5" animBg="1" advAuto="0"/>
      <p:bldP spid="284" grpId="2" animBg="1" advAuto="0"/>
    </p:bldLst>
  </p:timing>
</p:sld>
</file>

<file path=ppt/theme/theme1.xml><?xml version="1.0" encoding="utf-8"?>
<a:theme xmlns:a="http://schemas.openxmlformats.org/drawingml/2006/main"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Arial"/>
        <a:ea typeface="Arial"/>
        <a:cs typeface="Arial"/>
      </a:majorFont>
      <a:minorFont>
        <a:latin typeface="Helvetica"/>
        <a:ea typeface="Helvetica"/>
        <a:cs typeface="Helvetica"/>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Arial"/>
        <a:ea typeface="Arial"/>
        <a:cs typeface="Arial"/>
      </a:majorFont>
      <a:minorFont>
        <a:latin typeface="Helvetica"/>
        <a:ea typeface="Helvetica"/>
        <a:cs typeface="Helvetica"/>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TotalTime>
  <Words>2872</Words>
  <Application>Microsoft Macintosh PowerPoint</Application>
  <PresentationFormat>Presentazione su schermo (4:3)</PresentationFormat>
  <Paragraphs>393</Paragraphs>
  <Slides>61</Slides>
  <Notes>2</Notes>
  <HiddenSlides>0</HiddenSlides>
  <MMClips>0</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61</vt:i4>
      </vt:variant>
    </vt:vector>
  </HeadingPairs>
  <TitlesOfParts>
    <vt:vector size="63" baseType="lpstr">
      <vt:lpstr>Arial</vt:lpstr>
      <vt:lpstr>Struttura predefinita</vt:lpstr>
      <vt:lpstr>Presentazione standard di PowerPoint</vt:lpstr>
      <vt:lpstr>Patologia cellulare: introduzione</vt:lpstr>
      <vt:lpstr>Patologia cellulare: introduzione</vt:lpstr>
      <vt:lpstr>Patologia cellulare: introduzione</vt:lpstr>
      <vt:lpstr>Stages of the cellular response to stress and injurious stimuli   </vt:lpstr>
      <vt:lpstr>Patologia cellulare</vt:lpstr>
      <vt:lpstr>Cellular stress response</vt:lpstr>
      <vt:lpstr>Cellular stress response</vt:lpstr>
      <vt:lpstr>Cellular stress response: protective response</vt:lpstr>
      <vt:lpstr>Cellular stress proteins</vt:lpstr>
      <vt:lpstr>Presentazione standard di PowerPoint</vt:lpstr>
      <vt:lpstr>Hsp 70: cellular lifeguard  </vt:lpstr>
      <vt:lpstr>Modulation of apoptotic pathways by HSPs </vt:lpstr>
      <vt:lpstr>Hsp 70: a role in malignant tumors</vt:lpstr>
      <vt:lpstr>Presentazione standard di PowerPoint</vt:lpstr>
      <vt:lpstr>Presentazione standard di PowerPoint</vt:lpstr>
      <vt:lpstr>Presentazione standard di PowerPoint</vt:lpstr>
      <vt:lpstr>Cellular stress response</vt:lpstr>
      <vt:lpstr>Cellular stress response: death response</vt:lpstr>
      <vt:lpstr>Stages of the cellular response to stress and injurious stimuli   </vt:lpstr>
      <vt:lpstr>Risposte di tipo adattativo: deviazione dall’omeostasi verso un nuovo stato di equilibrio</vt:lpstr>
      <vt:lpstr>Risposte adattative</vt:lpstr>
      <vt:lpstr>Aumento delle esigenze funzionali</vt:lpstr>
      <vt:lpstr>Risposte adattative di cellule e tessuti a variazioni di richieste funzionali</vt:lpstr>
      <vt:lpstr>Esempi di iperplasia-ipertrofia fisiologica</vt:lpstr>
      <vt:lpstr>Presentazione standard di PowerPoint</vt:lpstr>
      <vt:lpstr>Esempi di iperplasia-ipertrofia fisiologica</vt:lpstr>
      <vt:lpstr>Presentazione standard di PowerPoint</vt:lpstr>
      <vt:lpstr>Presentazione standard di PowerPoint</vt:lpstr>
      <vt:lpstr>Presentazione standard di PowerPoint</vt:lpstr>
      <vt:lpstr>Iperplasia endometriale          - terapia estrogenica sostitutiva in menopausa          - neoplasie ovariche secernenti estrogeni</vt:lpstr>
      <vt:lpstr>Presentazione standard di PowerPoint</vt:lpstr>
      <vt:lpstr>Iperplasia endometriale          - terapia estrogenica sostitutiva in menopausa          - neoplasie ovariche secernenti estrogeni</vt:lpstr>
      <vt:lpstr>Presentazione standard di PowerPoint</vt:lpstr>
      <vt:lpstr>Iperplasia endometriale          </vt:lpstr>
      <vt:lpstr>Presentazione standard di PowerPoint</vt:lpstr>
      <vt:lpstr>Presentazione standard di PowerPoint</vt:lpstr>
      <vt:lpstr>Presentazione standard di PowerPoint</vt:lpstr>
      <vt:lpstr>Iperplasia endometriale          </vt:lpstr>
      <vt:lpstr>Ipertrofia del muscolo cardiaco e scheletrico</vt:lpstr>
      <vt:lpstr>Physiological hypertrophy</vt:lpstr>
      <vt:lpstr>Ipertrofia delle cellule muscolari scheletriche</vt:lpstr>
      <vt:lpstr>Myofibrillogenesis: from trophic stimulus to protein synthesis</vt:lpstr>
      <vt:lpstr>Ipertrofia delle cellule muscolari scheletriche</vt:lpstr>
      <vt:lpstr>Myofibrillogenesis: from stretch to protein synthesis: mechanotransduction in skeletal muscle cell</vt:lpstr>
      <vt:lpstr>Presentazione standard di PowerPoint</vt:lpstr>
      <vt:lpstr>Presentazione standard di PowerPoint</vt:lpstr>
      <vt:lpstr>Espressione genica nell’ipertrofia del miocardio</vt:lpstr>
      <vt:lpstr>Pathological hypertrophy</vt:lpstr>
      <vt:lpstr>Risposte adattative di cellule e tessuti a variazioni di richieste funzionali</vt:lpstr>
      <vt:lpstr>ATROFIA:  riduzione delle dimensioni di tessuti ed organi</vt:lpstr>
      <vt:lpstr>ATROFIA  riduzione delle dimensioni di cellule ed organi</vt:lpstr>
      <vt:lpstr>ATROFIA tessutale da ridotta funzione o senescenza</vt:lpstr>
      <vt:lpstr>Atrofia fisiologica del timo</vt:lpstr>
      <vt:lpstr>Atrofia patologica mediata da meccanismi immunitari</vt:lpstr>
      <vt:lpstr>Risposte adattative</vt:lpstr>
      <vt:lpstr>Metaplasia</vt:lpstr>
      <vt:lpstr>Metaplasia</vt:lpstr>
      <vt:lpstr>Esempi di metaplasia</vt:lpstr>
      <vt:lpstr>Esempi di metaplasia</vt:lpstr>
      <vt:lpstr>Schema riassuntivo delle risposte adattative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MACOR PAOLO</cp:lastModifiedBy>
  <cp:revision>27</cp:revision>
  <dcterms:modified xsi:type="dcterms:W3CDTF">2023-03-20T07:01:26Z</dcterms:modified>
</cp:coreProperties>
</file>