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>
      <p:cViewPr varScale="1">
        <p:scale>
          <a:sx n="115" d="100"/>
          <a:sy n="115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ages of the cellular response to stress and injurious stimuli"/>
          <p:cNvSpPr txBox="1">
            <a:spLocks noGrp="1"/>
          </p:cNvSpPr>
          <p:nvPr>
            <p:ph type="title" idx="4294967295"/>
          </p:nvPr>
        </p:nvSpPr>
        <p:spPr>
          <a:xfrm>
            <a:off x="36512" y="-100013"/>
            <a:ext cx="9144001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t>Stages of the cellular response to stress and injurious stimuli   </a:t>
            </a:r>
          </a:p>
        </p:txBody>
      </p:sp>
      <p:sp>
        <p:nvSpPr>
          <p:cNvPr id="46" name="Linea"/>
          <p:cNvSpPr/>
          <p:nvPr/>
        </p:nvSpPr>
        <p:spPr>
          <a:xfrm flipV="1">
            <a:off x="2198276" y="1892595"/>
            <a:ext cx="881886" cy="98683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981075"/>
            <a:ext cx="6192838" cy="578961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Rettangolo"/>
          <p:cNvSpPr/>
          <p:nvPr/>
        </p:nvSpPr>
        <p:spPr>
          <a:xfrm>
            <a:off x="2987675" y="6021387"/>
            <a:ext cx="4655292" cy="719138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Morte cellulare: casi particolari di necrosi"/>
          <p:cNvSpPr txBox="1">
            <a:spLocks noGrp="1"/>
          </p:cNvSpPr>
          <p:nvPr>
            <p:ph type="title" idx="4294967295"/>
          </p:nvPr>
        </p:nvSpPr>
        <p:spPr>
          <a:xfrm>
            <a:off x="-1" y="-26988"/>
            <a:ext cx="9144002" cy="8509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t>Morte cellulare: casi particolari di necrosi</a:t>
            </a:r>
          </a:p>
        </p:txBody>
      </p:sp>
      <p:sp>
        <p:nvSpPr>
          <p:cNvPr id="94" name="necrosi coagulativa “astrutturata”…"/>
          <p:cNvSpPr txBox="1">
            <a:spLocks noGrp="1"/>
          </p:cNvSpPr>
          <p:nvPr>
            <p:ph type="body" idx="4294967295"/>
          </p:nvPr>
        </p:nvSpPr>
        <p:spPr>
          <a:xfrm>
            <a:off x="-36513" y="1989137"/>
            <a:ext cx="9144001" cy="36004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solidFill>
                  <a:srgbClr val="FFFFFF"/>
                </a:solidFill>
              </a:defRPr>
            </a:pPr>
            <a:r>
              <a:t>necrosi </a:t>
            </a:r>
            <a:r>
              <a:rPr>
                <a:solidFill>
                  <a:srgbClr val="FFFF00"/>
                </a:solidFill>
              </a:rPr>
              <a:t>coagulativa “astrutturata”</a:t>
            </a:r>
            <a:r>
              <a:t> </a:t>
            </a:r>
          </a:p>
          <a:p>
            <a:pPr>
              <a:buChar char="•"/>
              <a:defRPr>
                <a:solidFill>
                  <a:srgbClr val="FFFFFF"/>
                </a:solidFill>
              </a:defRPr>
            </a:pPr>
            <a:endParaRPr/>
          </a:p>
          <a:p>
            <a:pPr algn="just">
              <a:buChar char="•"/>
              <a:defRPr>
                <a:solidFill>
                  <a:srgbClr val="FFFFFF"/>
                </a:solidFill>
              </a:defRPr>
            </a:pPr>
            <a:r>
              <a:t>caratteristica della zona centrale dei </a:t>
            </a:r>
            <a:r>
              <a:rPr b="1" u="sng"/>
              <a:t>granulomi tubercolari</a:t>
            </a:r>
            <a:r>
              <a:t>; la consistenza friabile e molle della massa necrotica è dovuta in parte alla componente lipidica della parete dei micobatteri </a:t>
            </a:r>
          </a:p>
        </p:txBody>
      </p:sp>
      <p:sp>
        <p:nvSpPr>
          <p:cNvPr id="95" name="Necrosi CASEOSA"/>
          <p:cNvSpPr txBox="1"/>
          <p:nvPr/>
        </p:nvSpPr>
        <p:spPr>
          <a:xfrm>
            <a:off x="2627312" y="935037"/>
            <a:ext cx="3529013" cy="51077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800"/>
              </a:spcBef>
              <a:defRPr sz="3000">
                <a:solidFill>
                  <a:srgbClr val="0000FF"/>
                </a:solidFill>
              </a:defRPr>
            </a:lvl1pPr>
          </a:lstStyle>
          <a:p>
            <a:r>
              <a:t>Necrosi CASEOSA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2" build="p" animBg="1" advAuto="0"/>
      <p:bldP spid="9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ecrosi CASEOSA"/>
          <p:cNvSpPr txBox="1"/>
          <p:nvPr/>
        </p:nvSpPr>
        <p:spPr>
          <a:xfrm>
            <a:off x="827087" y="188912"/>
            <a:ext cx="3600451" cy="51077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800"/>
              </a:spcBef>
              <a:defRPr sz="3000">
                <a:solidFill>
                  <a:srgbClr val="0000FF"/>
                </a:solidFill>
              </a:defRPr>
            </a:lvl1pPr>
          </a:lstStyle>
          <a:p>
            <a:r>
              <a:t>Necrosi CASEOSA</a:t>
            </a:r>
          </a:p>
        </p:txBody>
      </p:sp>
      <p:pic>
        <p:nvPicPr>
          <p:cNvPr id="99" name="Risultati immagini per lung tubercoloma histology" descr="Risultati immagini per lung tubercoloma histolog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1225550"/>
            <a:ext cx="7062788" cy="5299075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ubercolosi polmonare"/>
          <p:cNvSpPr txBox="1"/>
          <p:nvPr/>
        </p:nvSpPr>
        <p:spPr>
          <a:xfrm>
            <a:off x="5913974" y="5924450"/>
            <a:ext cx="3122078" cy="45611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tubercolosi polmonare</a:t>
            </a:r>
          </a:p>
        </p:txBody>
      </p:sp>
      <p:grpSp>
        <p:nvGrpSpPr>
          <p:cNvPr id="103" name="Raggruppa"/>
          <p:cNvGrpSpPr/>
          <p:nvPr/>
        </p:nvGrpSpPr>
        <p:grpSpPr>
          <a:xfrm>
            <a:off x="5795962" y="44449"/>
            <a:ext cx="3240089" cy="4321176"/>
            <a:chOff x="0" y="0"/>
            <a:chExt cx="3240087" cy="4321175"/>
          </a:xfrm>
        </p:grpSpPr>
        <p:pic>
          <p:nvPicPr>
            <p:cNvPr id="101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526711" y="554377"/>
              <a:ext cx="4293509" cy="3240088"/>
            </a:xfrm>
            <a:prstGeom prst="rect">
              <a:avLst/>
            </a:prstGeom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</p:pic>
        <p:sp>
          <p:nvSpPr>
            <p:cNvPr id="102" name="polmone normale"/>
            <p:cNvSpPr txBox="1"/>
            <p:nvPr/>
          </p:nvSpPr>
          <p:spPr>
            <a:xfrm>
              <a:off x="931" y="-1"/>
              <a:ext cx="3239157" cy="456120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/>
              </a:lvl1pPr>
            </a:lstStyle>
            <a:p>
              <a:r>
                <a:t>polmone normale</a:t>
              </a:r>
            </a:p>
          </p:txBody>
        </p:sp>
      </p:grpSp>
      <p:sp>
        <p:nvSpPr>
          <p:cNvPr id="104" name="Ovale"/>
          <p:cNvSpPr/>
          <p:nvPr/>
        </p:nvSpPr>
        <p:spPr>
          <a:xfrm rot="17888080">
            <a:off x="-18257" y="2267743"/>
            <a:ext cx="3024189" cy="2016126"/>
          </a:xfrm>
          <a:prstGeom prst="ellipse">
            <a:avLst/>
          </a:prstGeom>
          <a:ln w="38100">
            <a:solidFill>
              <a:srgbClr val="000000"/>
            </a:solidFill>
            <a:prstDash val="dash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Ovale"/>
          <p:cNvSpPr/>
          <p:nvPr/>
        </p:nvSpPr>
        <p:spPr>
          <a:xfrm rot="16525748">
            <a:off x="1520031" y="5134768"/>
            <a:ext cx="1282701" cy="1109664"/>
          </a:xfrm>
          <a:prstGeom prst="ellipse">
            <a:avLst/>
          </a:prstGeom>
          <a:ln w="38100">
            <a:solidFill>
              <a:srgbClr val="000000"/>
            </a:solidFill>
            <a:prstDash val="dash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Ovale"/>
          <p:cNvSpPr/>
          <p:nvPr/>
        </p:nvSpPr>
        <p:spPr>
          <a:xfrm rot="16385980">
            <a:off x="3863975" y="2368550"/>
            <a:ext cx="2217738" cy="1385888"/>
          </a:xfrm>
          <a:prstGeom prst="ellipse">
            <a:avLst/>
          </a:prstGeom>
          <a:ln w="38100">
            <a:solidFill>
              <a:srgbClr val="000000"/>
            </a:solidFill>
            <a:prstDash val="dash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Risultati immagini per caseous necrosis histology" descr="Risultati immagini per caseous necrosis histolog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225550"/>
            <a:ext cx="7585076" cy="5299075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Necrosi CASEOSA"/>
          <p:cNvSpPr txBox="1"/>
          <p:nvPr/>
        </p:nvSpPr>
        <p:spPr>
          <a:xfrm>
            <a:off x="827087" y="188912"/>
            <a:ext cx="3600451" cy="51077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800"/>
              </a:spcBef>
              <a:defRPr sz="3000">
                <a:solidFill>
                  <a:srgbClr val="0000FF"/>
                </a:solidFill>
              </a:defRPr>
            </a:lvl1pPr>
          </a:lstStyle>
          <a:p>
            <a:r>
              <a:t>Necrosi CASEOSA</a:t>
            </a:r>
          </a:p>
        </p:txBody>
      </p:sp>
      <p:grpSp>
        <p:nvGrpSpPr>
          <p:cNvPr id="103" name="Raggruppa"/>
          <p:cNvGrpSpPr/>
          <p:nvPr/>
        </p:nvGrpSpPr>
        <p:grpSpPr>
          <a:xfrm>
            <a:off x="5795962" y="44449"/>
            <a:ext cx="3240089" cy="4321176"/>
            <a:chOff x="0" y="0"/>
            <a:chExt cx="3240087" cy="4321175"/>
          </a:xfrm>
        </p:grpSpPr>
        <p:pic>
          <p:nvPicPr>
            <p:cNvPr id="101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526711" y="554377"/>
              <a:ext cx="4293509" cy="3240088"/>
            </a:xfrm>
            <a:prstGeom prst="rect">
              <a:avLst/>
            </a:prstGeom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</p:pic>
        <p:sp>
          <p:nvSpPr>
            <p:cNvPr id="102" name="polmone normale"/>
            <p:cNvSpPr txBox="1"/>
            <p:nvPr/>
          </p:nvSpPr>
          <p:spPr>
            <a:xfrm>
              <a:off x="931" y="-1"/>
              <a:ext cx="3239157" cy="456120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/>
              </a:lvl1pPr>
            </a:lstStyle>
            <a:p>
              <a:r>
                <a:t>polmone normale</a:t>
              </a:r>
            </a:p>
          </p:txBody>
        </p:sp>
      </p:grpSp>
      <p:sp>
        <p:nvSpPr>
          <p:cNvPr id="2" name="tubercolosi polmonare">
            <a:extLst>
              <a:ext uri="{FF2B5EF4-FFF2-40B4-BE49-F238E27FC236}">
                <a16:creationId xmlns:a16="http://schemas.microsoft.com/office/drawing/2014/main" id="{98E98FC9-E826-FACE-E5DB-32642EF7FC8E}"/>
              </a:ext>
            </a:extLst>
          </p:cNvPr>
          <p:cNvSpPr txBox="1"/>
          <p:nvPr/>
        </p:nvSpPr>
        <p:spPr>
          <a:xfrm>
            <a:off x="5913974" y="5924450"/>
            <a:ext cx="3122078" cy="45611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tubercolosi polmonare</a:t>
            </a:r>
          </a:p>
        </p:txBody>
      </p:sp>
    </p:spTree>
    <p:extLst>
      <p:ext uri="{BB962C8B-B14F-4D97-AF65-F5344CB8AC3E}">
        <p14:creationId xmlns:p14="http://schemas.microsoft.com/office/powerpoint/2010/main" val="76221115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Morte cellulare: casi particolari di necrosi"/>
          <p:cNvSpPr txBox="1">
            <a:spLocks noGrp="1"/>
          </p:cNvSpPr>
          <p:nvPr>
            <p:ph type="title" idx="4294967295"/>
          </p:nvPr>
        </p:nvSpPr>
        <p:spPr>
          <a:xfrm>
            <a:off x="-1" y="-171450"/>
            <a:ext cx="9144002" cy="792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t>Morte cellulare: casi particolari di necrosi</a:t>
            </a:r>
          </a:p>
        </p:txBody>
      </p:sp>
      <p:sp>
        <p:nvSpPr>
          <p:cNvPr id="109" name="Zone focali di distruzione lipidica…"/>
          <p:cNvSpPr txBox="1">
            <a:spLocks noGrp="1"/>
          </p:cNvSpPr>
          <p:nvPr>
            <p:ph type="body" sz="quarter" idx="4294967295"/>
          </p:nvPr>
        </p:nvSpPr>
        <p:spPr>
          <a:xfrm>
            <a:off x="-1" y="1557337"/>
            <a:ext cx="9144002" cy="11509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har char="•"/>
              <a:defRPr sz="2800">
                <a:solidFill>
                  <a:srgbClr val="FFFFFF"/>
                </a:solidFill>
              </a:defRPr>
            </a:pPr>
            <a:r>
              <a:t>Zone focali di distruzione lipidica</a:t>
            </a:r>
          </a:p>
          <a:p>
            <a:pPr algn="just">
              <a:spcBef>
                <a:spcPts val="600"/>
              </a:spcBef>
              <a:buChar char="•"/>
              <a:defRPr sz="2800">
                <a:solidFill>
                  <a:srgbClr val="FFFFFF"/>
                </a:solidFill>
              </a:defRPr>
            </a:pPr>
            <a:r>
              <a:t>Es. rilascio di lipasi pancreatiche nella </a:t>
            </a:r>
            <a:r>
              <a:rPr b="1">
                <a:solidFill>
                  <a:srgbClr val="FFFF00"/>
                </a:solidFill>
              </a:rPr>
              <a:t>pancreatite</a:t>
            </a:r>
            <a:r>
              <a:t> </a:t>
            </a:r>
          </a:p>
        </p:txBody>
      </p:sp>
      <p:sp>
        <p:nvSpPr>
          <p:cNvPr id="110" name="STEATONECROSI (necrosi grassa)"/>
          <p:cNvSpPr txBox="1"/>
          <p:nvPr/>
        </p:nvSpPr>
        <p:spPr>
          <a:xfrm>
            <a:off x="1403350" y="719137"/>
            <a:ext cx="6553200" cy="51077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800"/>
              </a:spcBef>
              <a:defRPr sz="3000">
                <a:solidFill>
                  <a:srgbClr val="0000FF"/>
                </a:solidFill>
              </a:defRPr>
            </a:lvl1pPr>
          </a:lstStyle>
          <a:p>
            <a:r>
              <a:t>STEATONECROSI (necrosi grassa)</a:t>
            </a:r>
          </a:p>
        </p:txBody>
      </p:sp>
      <p:sp>
        <p:nvSpPr>
          <p:cNvPr id="111" name="Necrosi di tipo simil-coagulativo che colpisce gli arti inferiori (gangrena secca; ischemia, diabete)…"/>
          <p:cNvSpPr txBox="1"/>
          <p:nvPr/>
        </p:nvSpPr>
        <p:spPr>
          <a:xfrm>
            <a:off x="45719" y="3933825"/>
            <a:ext cx="9052562" cy="2671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pPr>
            <a:r>
              <a:t>Necrosi di tipo simil-coagulativo che colpisce gli </a:t>
            </a:r>
            <a:r>
              <a:rPr>
                <a:solidFill>
                  <a:srgbClr val="FFFF00"/>
                </a:solidFill>
              </a:rPr>
              <a:t>arti inferiori</a:t>
            </a:r>
            <a:r>
              <a:t> (gangrena </a:t>
            </a:r>
            <a:r>
              <a:rPr>
                <a:solidFill>
                  <a:srgbClr val="FFFF00"/>
                </a:solidFill>
              </a:rPr>
              <a:t>secca</a:t>
            </a:r>
            <a:r>
              <a:t>; ischemia, diabete)</a:t>
            </a:r>
          </a:p>
          <a:p>
            <a:pPr marL="342900" indent="-342900" algn="just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pPr>
            <a:r>
              <a:t>In seguito ad infezione batterica può colliquare con formazione di pus (gangrena </a:t>
            </a:r>
            <a:r>
              <a:rPr b="1">
                <a:solidFill>
                  <a:srgbClr val="FFFF00"/>
                </a:solidFill>
              </a:rPr>
              <a:t>umida</a:t>
            </a:r>
            <a:r>
              <a:t>); in presenza di </a:t>
            </a:r>
            <a:r>
              <a:rPr i="1"/>
              <a:t>Clostr. perfrigens, </a:t>
            </a:r>
            <a:r>
              <a:t>produttore di CO</a:t>
            </a:r>
            <a:r>
              <a:rPr baseline="-25000"/>
              <a:t>2</a:t>
            </a:r>
            <a:r>
              <a:t>, diviene g. </a:t>
            </a:r>
            <a:r>
              <a:rPr b="1">
                <a:solidFill>
                  <a:srgbClr val="FFFF00"/>
                </a:solidFill>
              </a:rPr>
              <a:t>gassosa</a:t>
            </a:r>
            <a:r>
              <a:t>) </a:t>
            </a:r>
          </a:p>
        </p:txBody>
      </p:sp>
      <p:sp>
        <p:nvSpPr>
          <p:cNvPr id="112" name="NECROSI GANGRENOSA"/>
          <p:cNvSpPr txBox="1"/>
          <p:nvPr/>
        </p:nvSpPr>
        <p:spPr>
          <a:xfrm>
            <a:off x="2051050" y="3213100"/>
            <a:ext cx="4824413" cy="51077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800"/>
              </a:spcBef>
              <a:defRPr sz="3000">
                <a:solidFill>
                  <a:srgbClr val="0000FF"/>
                </a:solidFill>
              </a:defRPr>
            </a:lvl1pPr>
          </a:lstStyle>
          <a:p>
            <a:r>
              <a:t>NECROSI GANGRENOSA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poptosis"/>
          <p:cNvSpPr txBox="1">
            <a:spLocks noGrp="1"/>
          </p:cNvSpPr>
          <p:nvPr>
            <p:ph type="title" idx="4294967295"/>
          </p:nvPr>
        </p:nvSpPr>
        <p:spPr>
          <a:xfrm>
            <a:off x="395287" y="-28575"/>
            <a:ext cx="8229601" cy="865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t>Apoptosis</a:t>
            </a:r>
          </a:p>
        </p:txBody>
      </p:sp>
      <p:grpSp>
        <p:nvGrpSpPr>
          <p:cNvPr id="118" name="Raggruppa"/>
          <p:cNvGrpSpPr/>
          <p:nvPr/>
        </p:nvGrpSpPr>
        <p:grpSpPr>
          <a:xfrm>
            <a:off x="73025" y="765175"/>
            <a:ext cx="8996363" cy="5759450"/>
            <a:chOff x="0" y="0"/>
            <a:chExt cx="8996362" cy="5759449"/>
          </a:xfrm>
        </p:grpSpPr>
        <p:pic>
          <p:nvPicPr>
            <p:cNvPr id="115" name="Figure F1 " descr="Figure F1 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3986"/>
              <a:ext cx="8996363" cy="5615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6" name="Rettangolo"/>
            <p:cNvSpPr/>
            <p:nvPr/>
          </p:nvSpPr>
          <p:spPr>
            <a:xfrm>
              <a:off x="393700" y="0"/>
              <a:ext cx="1944689" cy="431800"/>
            </a:xfrm>
            <a:prstGeom prst="rect">
              <a:avLst/>
            </a:prstGeom>
            <a:noFill/>
            <a:ln w="5715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" name="Rettangolo"/>
            <p:cNvSpPr/>
            <p:nvPr/>
          </p:nvSpPr>
          <p:spPr>
            <a:xfrm>
              <a:off x="6226174" y="1511299"/>
              <a:ext cx="1944689" cy="431801"/>
            </a:xfrm>
            <a:prstGeom prst="rect">
              <a:avLst/>
            </a:prstGeom>
            <a:noFill/>
            <a:ln w="5715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ue modalità principali di morte cellulare"/>
          <p:cNvSpPr txBox="1">
            <a:spLocks noGrp="1"/>
          </p:cNvSpPr>
          <p:nvPr>
            <p:ph type="title" idx="4294967295"/>
          </p:nvPr>
        </p:nvSpPr>
        <p:spPr>
          <a:xfrm>
            <a:off x="-180975" y="-26988"/>
            <a:ext cx="9505950" cy="6334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t>Due modalità principali di morte cellulare</a:t>
            </a:r>
          </a:p>
        </p:txBody>
      </p:sp>
      <p:sp>
        <p:nvSpPr>
          <p:cNvPr id="121" name="Evento accidentale…"/>
          <p:cNvSpPr txBox="1">
            <a:spLocks noGrp="1"/>
          </p:cNvSpPr>
          <p:nvPr>
            <p:ph type="body" sz="half" idx="4294967295"/>
          </p:nvPr>
        </p:nvSpPr>
        <p:spPr>
          <a:xfrm>
            <a:off x="41275" y="1268412"/>
            <a:ext cx="4098925" cy="54451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9470" indent="-339470" defTabSz="905255">
              <a:spcBef>
                <a:spcPts val="600"/>
              </a:spcBef>
              <a:buChar char="•"/>
              <a:defRPr sz="2574">
                <a:solidFill>
                  <a:srgbClr val="FFFFFF"/>
                </a:solidFill>
              </a:defRPr>
            </a:pPr>
            <a:r>
              <a:t>Evento </a:t>
            </a:r>
            <a:r>
              <a:rPr b="1" u="sng"/>
              <a:t>accidentale</a:t>
            </a:r>
          </a:p>
          <a:p>
            <a:pPr marL="339470" indent="-339470" defTabSz="905255">
              <a:spcBef>
                <a:spcPts val="600"/>
              </a:spcBef>
              <a:buChar char="•"/>
              <a:defRPr sz="989">
                <a:solidFill>
                  <a:srgbClr val="FFFFFF"/>
                </a:solidFill>
              </a:defRPr>
            </a:pPr>
            <a:endParaRPr b="1" u="sng"/>
          </a:p>
          <a:p>
            <a:pPr marL="339470" indent="-339470" defTabSz="905255">
              <a:spcBef>
                <a:spcPts val="600"/>
              </a:spcBef>
              <a:buChar char="•"/>
              <a:defRPr sz="2574" b="1" u="sng">
                <a:solidFill>
                  <a:srgbClr val="FFFFFF"/>
                </a:solidFill>
              </a:defRPr>
            </a:pPr>
            <a:r>
              <a:t>Passivamente</a:t>
            </a:r>
            <a:r>
              <a:rPr u="none"/>
              <a:t> </a:t>
            </a:r>
            <a:r>
              <a:rPr b="0" u="none"/>
              <a:t>subìto dalle cellule</a:t>
            </a:r>
          </a:p>
          <a:p>
            <a:pPr marL="339470" indent="-339470" defTabSz="905255">
              <a:spcBef>
                <a:spcPts val="600"/>
              </a:spcBef>
              <a:buChar char="•"/>
              <a:defRPr sz="989">
                <a:solidFill>
                  <a:srgbClr val="FFFFFF"/>
                </a:solidFill>
              </a:defRPr>
            </a:pPr>
            <a:endParaRPr b="0" u="none"/>
          </a:p>
          <a:p>
            <a:pPr marL="339470" indent="-339470" defTabSz="905255">
              <a:spcBef>
                <a:spcPts val="600"/>
              </a:spcBef>
              <a:buChar char="•"/>
              <a:defRPr sz="2574">
                <a:solidFill>
                  <a:srgbClr val="FFFFFF"/>
                </a:solidFill>
              </a:defRPr>
            </a:pPr>
            <a:r>
              <a:t>Interessa </a:t>
            </a:r>
            <a:r>
              <a:rPr b="1" u="sng"/>
              <a:t>gruppi di cellule</a:t>
            </a:r>
          </a:p>
          <a:p>
            <a:pPr marL="339470" indent="-339470" defTabSz="905255">
              <a:spcBef>
                <a:spcPts val="600"/>
              </a:spcBef>
              <a:buChar char="•"/>
              <a:defRPr sz="989" b="1" u="sng">
                <a:solidFill>
                  <a:srgbClr val="FFFFFF"/>
                </a:solidFill>
              </a:defRPr>
            </a:pPr>
            <a:endParaRPr b="1" u="sng"/>
          </a:p>
          <a:p>
            <a:pPr marL="339470" indent="-339470" defTabSz="905255">
              <a:spcBef>
                <a:spcPts val="600"/>
              </a:spcBef>
              <a:buChar char="•"/>
              <a:defRPr sz="2574">
                <a:solidFill>
                  <a:srgbClr val="FFFFFF"/>
                </a:solidFill>
              </a:defRPr>
            </a:pPr>
            <a:r>
              <a:t>Perdita dell’integrità di membrana</a:t>
            </a:r>
            <a:endParaRPr b="1" u="sng"/>
          </a:p>
          <a:p>
            <a:pPr marL="339470" indent="-339470" defTabSz="905255">
              <a:spcBef>
                <a:spcPts val="600"/>
              </a:spcBef>
              <a:buChar char="•"/>
              <a:defRPr sz="989">
                <a:solidFill>
                  <a:srgbClr val="FFFFFF"/>
                </a:solidFill>
              </a:defRPr>
            </a:pPr>
            <a:endParaRPr b="1" u="sng"/>
          </a:p>
          <a:p>
            <a:pPr marL="339470" indent="-339470" defTabSz="905255">
              <a:spcBef>
                <a:spcPts val="600"/>
              </a:spcBef>
              <a:buChar char="•"/>
              <a:defRPr sz="2574">
                <a:solidFill>
                  <a:srgbClr val="FFFFFF"/>
                </a:solidFill>
              </a:defRPr>
            </a:pPr>
            <a:r>
              <a:t>Digestione enzimatica delle cellule (± rapida)</a:t>
            </a:r>
          </a:p>
          <a:p>
            <a:pPr marL="339470" indent="-339470" defTabSz="905255">
              <a:spcBef>
                <a:spcPts val="600"/>
              </a:spcBef>
              <a:buChar char="•"/>
              <a:defRPr sz="989">
                <a:solidFill>
                  <a:srgbClr val="FFFFFF"/>
                </a:solidFill>
              </a:defRPr>
            </a:pPr>
            <a:endParaRPr/>
          </a:p>
          <a:p>
            <a:pPr marL="339470" indent="-339470" defTabSz="905255">
              <a:spcBef>
                <a:spcPts val="600"/>
              </a:spcBef>
              <a:buChar char="•"/>
              <a:defRPr sz="2574">
                <a:solidFill>
                  <a:srgbClr val="FFFFFF"/>
                </a:solidFill>
              </a:defRPr>
            </a:pPr>
            <a:r>
              <a:t>Reazione infiammatoria</a:t>
            </a:r>
          </a:p>
        </p:txBody>
      </p:sp>
      <p:sp>
        <p:nvSpPr>
          <p:cNvPr id="122" name="Evento programmato…"/>
          <p:cNvSpPr txBox="1"/>
          <p:nvPr/>
        </p:nvSpPr>
        <p:spPr>
          <a:xfrm>
            <a:off x="4760595" y="1268412"/>
            <a:ext cx="4337685" cy="546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marL="339470" indent="-339470" defTabSz="905255">
              <a:spcBef>
                <a:spcPts val="600"/>
              </a:spcBef>
              <a:buSzPct val="100000"/>
              <a:buChar char="•"/>
              <a:defRPr sz="2574">
                <a:solidFill>
                  <a:srgbClr val="FFFF00"/>
                </a:solidFill>
              </a:defRPr>
            </a:pPr>
            <a:r>
              <a:t>Evento </a:t>
            </a:r>
            <a:r>
              <a:rPr b="1" u="sng"/>
              <a:t>programmato</a:t>
            </a:r>
          </a:p>
          <a:p>
            <a:pPr marL="339470" indent="-339470" defTabSz="905255">
              <a:spcBef>
                <a:spcPts val="600"/>
              </a:spcBef>
              <a:buSzPct val="100000"/>
              <a:buChar char="•"/>
              <a:defRPr sz="989">
                <a:solidFill>
                  <a:srgbClr val="FFFF00"/>
                </a:solidFill>
              </a:defRPr>
            </a:pPr>
            <a:endParaRPr b="1" u="sng"/>
          </a:p>
          <a:p>
            <a:pPr marL="339470" indent="-339470" defTabSz="905255">
              <a:spcBef>
                <a:spcPts val="600"/>
              </a:spcBef>
              <a:buSzPct val="100000"/>
              <a:buChar char="•"/>
              <a:defRPr sz="2574" b="1" u="sng">
                <a:solidFill>
                  <a:srgbClr val="FFFF00"/>
                </a:solidFill>
              </a:defRPr>
            </a:pPr>
            <a:r>
              <a:t>Attivamente</a:t>
            </a:r>
            <a:r>
              <a:rPr u="none"/>
              <a:t> </a:t>
            </a:r>
            <a:r>
              <a:rPr b="0" u="none"/>
              <a:t>realizzato dalle cellule</a:t>
            </a:r>
          </a:p>
          <a:p>
            <a:pPr marL="339470" indent="-339470" defTabSz="905255">
              <a:spcBef>
                <a:spcPts val="600"/>
              </a:spcBef>
              <a:buSzPct val="100000"/>
              <a:buChar char="•"/>
              <a:defRPr sz="989">
                <a:solidFill>
                  <a:srgbClr val="FFFF00"/>
                </a:solidFill>
              </a:defRPr>
            </a:pPr>
            <a:endParaRPr b="0" u="none"/>
          </a:p>
          <a:p>
            <a:pPr marL="339470" indent="-339470" defTabSz="905255">
              <a:spcBef>
                <a:spcPts val="600"/>
              </a:spcBef>
              <a:buSzPct val="100000"/>
              <a:buChar char="•"/>
              <a:defRPr sz="2574">
                <a:solidFill>
                  <a:srgbClr val="FFFF00"/>
                </a:solidFill>
              </a:defRPr>
            </a:pPr>
            <a:r>
              <a:t>Può interessare </a:t>
            </a:r>
            <a:r>
              <a:rPr b="1" u="sng"/>
              <a:t>singole cellule</a:t>
            </a:r>
          </a:p>
          <a:p>
            <a:pPr marL="339470" indent="-339470" defTabSz="905255">
              <a:spcBef>
                <a:spcPts val="600"/>
              </a:spcBef>
              <a:buSzPct val="100000"/>
              <a:buChar char="•"/>
              <a:defRPr sz="989" b="1" u="sng">
                <a:solidFill>
                  <a:srgbClr val="FFFF00"/>
                </a:solidFill>
              </a:defRPr>
            </a:pPr>
            <a:endParaRPr b="1" u="sng"/>
          </a:p>
          <a:p>
            <a:pPr marL="339470" indent="-339470" defTabSz="905255">
              <a:spcBef>
                <a:spcPts val="600"/>
              </a:spcBef>
              <a:buSzPct val="100000"/>
              <a:buChar char="•"/>
              <a:defRPr sz="2574">
                <a:solidFill>
                  <a:srgbClr val="FFFF00"/>
                </a:solidFill>
              </a:defRPr>
            </a:pPr>
            <a:r>
              <a:t>Membrana integra ma </a:t>
            </a:r>
            <a:r>
              <a:rPr b="1" u="sng"/>
              <a:t>alterata</a:t>
            </a:r>
          </a:p>
          <a:p>
            <a:pPr marL="339470" indent="-339470" defTabSz="905255">
              <a:spcBef>
                <a:spcPts val="600"/>
              </a:spcBef>
              <a:buSzPct val="100000"/>
              <a:buChar char="•"/>
              <a:defRPr sz="989">
                <a:solidFill>
                  <a:srgbClr val="FFFF00"/>
                </a:solidFill>
              </a:defRPr>
            </a:pPr>
            <a:endParaRPr b="1" u="sng"/>
          </a:p>
          <a:p>
            <a:pPr marL="339470" indent="-339470" defTabSz="905255">
              <a:spcBef>
                <a:spcPts val="600"/>
              </a:spcBef>
              <a:buSzPct val="100000"/>
              <a:buChar char="•"/>
              <a:defRPr sz="2574">
                <a:solidFill>
                  <a:srgbClr val="FFFF00"/>
                </a:solidFill>
              </a:defRPr>
            </a:pPr>
            <a:r>
              <a:t>Rapida eliminazione della cellula (per fagocitosi)</a:t>
            </a:r>
          </a:p>
          <a:p>
            <a:pPr marL="339470" indent="-339470" defTabSz="905255">
              <a:spcBef>
                <a:spcPts val="600"/>
              </a:spcBef>
              <a:buSzPct val="100000"/>
              <a:buChar char="•"/>
              <a:defRPr sz="989">
                <a:solidFill>
                  <a:srgbClr val="FFFF00"/>
                </a:solidFill>
              </a:defRPr>
            </a:pPr>
            <a:endParaRPr/>
          </a:p>
          <a:p>
            <a:pPr marL="339470" indent="-339470" defTabSz="905255">
              <a:spcBef>
                <a:spcPts val="600"/>
              </a:spcBef>
              <a:buSzPct val="100000"/>
              <a:buChar char="•"/>
              <a:defRPr sz="2574">
                <a:solidFill>
                  <a:srgbClr val="FFFF00"/>
                </a:solidFill>
              </a:defRPr>
            </a:pPr>
            <a:r>
              <a:t>Assenza di infiammazione</a:t>
            </a:r>
          </a:p>
        </p:txBody>
      </p:sp>
      <p:sp>
        <p:nvSpPr>
          <p:cNvPr id="123" name="NECROSI"/>
          <p:cNvSpPr txBox="1"/>
          <p:nvPr/>
        </p:nvSpPr>
        <p:spPr>
          <a:xfrm>
            <a:off x="900112" y="620712"/>
            <a:ext cx="2232026" cy="495733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r>
              <a:t>NECROSI</a:t>
            </a:r>
          </a:p>
        </p:txBody>
      </p:sp>
      <p:sp>
        <p:nvSpPr>
          <p:cNvPr id="124" name="APOPTOSI"/>
          <p:cNvSpPr txBox="1"/>
          <p:nvPr/>
        </p:nvSpPr>
        <p:spPr>
          <a:xfrm>
            <a:off x="5724525" y="620712"/>
            <a:ext cx="2376488" cy="495733"/>
          </a:xfrm>
          <a:prstGeom prst="rect">
            <a:avLst/>
          </a:prstGeom>
          <a:ln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FF00"/>
                </a:solidFill>
              </a:defRPr>
            </a:lvl1pPr>
          </a:lstStyle>
          <a:p>
            <a:r>
              <a:t>APOPTOSI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build="p" bldLvl="5" animBg="1" advAuto="0"/>
      <p:bldP spid="122" grpId="2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ecrosis vs apoptosis"/>
          <p:cNvSpPr txBox="1"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FFFF00"/>
                </a:solidFill>
              </a:defRPr>
            </a:pPr>
            <a:r>
              <a:t>Necrosis </a:t>
            </a:r>
            <a:r>
              <a:rPr i="1"/>
              <a:t>vs</a:t>
            </a:r>
            <a:r>
              <a:t> apoptosis</a:t>
            </a:r>
          </a:p>
        </p:txBody>
      </p:sp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16" y="1341437"/>
            <a:ext cx="5184776" cy="5280026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necrosi"/>
          <p:cNvSpPr txBox="1"/>
          <p:nvPr/>
        </p:nvSpPr>
        <p:spPr>
          <a:xfrm>
            <a:off x="1692275" y="836612"/>
            <a:ext cx="2232025" cy="446595"/>
          </a:xfrm>
          <a:prstGeom prst="rect">
            <a:avLst/>
          </a:prstGeom>
          <a:solidFill>
            <a:srgbClr val="66FFFF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r>
              <a:t>necrosi</a:t>
            </a:r>
          </a:p>
        </p:txBody>
      </p:sp>
      <p:sp>
        <p:nvSpPr>
          <p:cNvPr id="129" name="apoptosi"/>
          <p:cNvSpPr txBox="1"/>
          <p:nvPr/>
        </p:nvSpPr>
        <p:spPr>
          <a:xfrm>
            <a:off x="4356100" y="836612"/>
            <a:ext cx="2232025" cy="446595"/>
          </a:xfrm>
          <a:prstGeom prst="rect">
            <a:avLst/>
          </a:prstGeom>
          <a:solidFill>
            <a:srgbClr val="66FFFF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r>
              <a:t>apoptosi</a:t>
            </a:r>
          </a:p>
        </p:txBody>
      </p:sp>
      <p:sp>
        <p:nvSpPr>
          <p:cNvPr id="130" name="Breakdown of plasma membrane, organelles, nucleus…"/>
          <p:cNvSpPr txBox="1"/>
          <p:nvPr/>
        </p:nvSpPr>
        <p:spPr>
          <a:xfrm>
            <a:off x="34925" y="2887662"/>
            <a:ext cx="3673475" cy="14174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Breakdown of plasma membrane, organelles, nucleus</a:t>
            </a:r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t>Leakage of contents</a:t>
            </a:r>
          </a:p>
          <a:p>
            <a:pPr marL="285750" indent="-285750"/>
            <a:endParaRPr b="1"/>
          </a:p>
          <a:p>
            <a:pPr marL="285750" indent="-285750" algn="ctr">
              <a:defRPr b="1">
                <a:solidFill>
                  <a:srgbClr val="FF0000"/>
                </a:solidFill>
              </a:defRPr>
            </a:pPr>
            <a:r>
              <a:t>INFLAMMATION</a:t>
            </a:r>
            <a:r>
              <a:rPr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1" name="Phagocytosis of apoptotic cells and apoptotic bodies…"/>
          <p:cNvSpPr txBox="1"/>
          <p:nvPr/>
        </p:nvSpPr>
        <p:spPr>
          <a:xfrm>
            <a:off x="6227762" y="5373687"/>
            <a:ext cx="2881313" cy="11507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Phagocytosis of apoptotic cells and apoptotic bodies</a:t>
            </a:r>
          </a:p>
          <a:p>
            <a:endParaRPr/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t>NO INFLAMMATION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animBg="1" advAuto="0"/>
      <p:bldP spid="131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isregulation of apoptosis"/>
          <p:cNvSpPr txBox="1">
            <a:spLocks noGrp="1"/>
          </p:cNvSpPr>
          <p:nvPr>
            <p:ph type="title" idx="4294967295"/>
          </p:nvPr>
        </p:nvSpPr>
        <p:spPr>
          <a:xfrm>
            <a:off x="457200" y="115887"/>
            <a:ext cx="8229600" cy="6492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t>Disregulation of apoptosis</a:t>
            </a:r>
          </a:p>
        </p:txBody>
      </p:sp>
      <p:sp>
        <p:nvSpPr>
          <p:cNvPr id="134" name="Examples of diseases associated with DECREASED apoptosis…"/>
          <p:cNvSpPr txBox="1">
            <a:spLocks noGrp="1"/>
          </p:cNvSpPr>
          <p:nvPr>
            <p:ph type="body" idx="4294967295"/>
          </p:nvPr>
        </p:nvSpPr>
        <p:spPr>
          <a:xfrm>
            <a:off x="-1" y="1196975"/>
            <a:ext cx="9144002" cy="48244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lnSpc>
                <a:spcPts val="4100"/>
              </a:lnSpc>
              <a:buSzTx/>
              <a:buNone/>
              <a:defRPr>
                <a:solidFill>
                  <a:srgbClr val="FFFFFF"/>
                </a:solidFill>
              </a:defRPr>
            </a:pPr>
            <a:r>
              <a:t>   Examples of diseases associated with </a:t>
            </a:r>
            <a:r>
              <a:rPr b="1">
                <a:solidFill>
                  <a:srgbClr val="FFFF00"/>
                </a:solidFill>
              </a:rPr>
              <a:t>DECREASED</a:t>
            </a:r>
            <a:r>
              <a:t> apoptosis</a:t>
            </a:r>
          </a:p>
          <a:p>
            <a:pPr algn="just">
              <a:lnSpc>
                <a:spcPct val="60000"/>
              </a:lnSpc>
              <a:spcBef>
                <a:spcPts val="600"/>
              </a:spcBef>
              <a:buSzTx/>
              <a:buNone/>
              <a:defRPr sz="1000">
                <a:solidFill>
                  <a:srgbClr val="FFFFFF"/>
                </a:solidFill>
              </a:defRPr>
            </a:pPr>
            <a:endParaRPr/>
          </a:p>
          <a:p>
            <a:pPr algn="just">
              <a:lnSpc>
                <a:spcPct val="90000"/>
              </a:lnSpc>
              <a:buChar char="•"/>
              <a:defRPr>
                <a:solidFill>
                  <a:srgbClr val="FFFFFF"/>
                </a:solidFill>
              </a:defRPr>
            </a:pPr>
            <a:r>
              <a:t>Developmental abnormalities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1000">
                <a:solidFill>
                  <a:srgbClr val="FFFFFF"/>
                </a:solidFill>
              </a:defRPr>
            </a:pPr>
            <a:endParaRPr/>
          </a:p>
          <a:p>
            <a:pPr algn="just">
              <a:lnSpc>
                <a:spcPct val="90000"/>
              </a:lnSpc>
              <a:buChar char="•"/>
              <a:defRPr>
                <a:solidFill>
                  <a:srgbClr val="FFFFFF"/>
                </a:solidFill>
              </a:defRPr>
            </a:pPr>
            <a:r>
              <a:t>Cancer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1000">
                <a:solidFill>
                  <a:srgbClr val="FFFFFF"/>
                </a:solidFill>
              </a:defRPr>
            </a:pPr>
            <a:endParaRPr/>
          </a:p>
          <a:p>
            <a:pPr algn="just">
              <a:lnSpc>
                <a:spcPct val="90000"/>
              </a:lnSpc>
              <a:buChar char="•"/>
              <a:defRPr>
                <a:solidFill>
                  <a:srgbClr val="FFFFFF"/>
                </a:solidFill>
              </a:defRPr>
            </a:pPr>
            <a:r>
              <a:t>Viral infections</a:t>
            </a:r>
            <a:r>
              <a:rPr sz="3000"/>
              <a:t> (</a:t>
            </a:r>
            <a:r>
              <a:rPr sz="2800">
                <a:solidFill>
                  <a:srgbClr val="00FF00"/>
                </a:solidFill>
              </a:rPr>
              <a:t>expression of Bcl-2-like molecules, inhibition of death receptor activation or caspase activity</a:t>
            </a:r>
            <a:r>
              <a:rPr sz="2800"/>
              <a:t>)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1000">
                <a:solidFill>
                  <a:srgbClr val="00FF00"/>
                </a:solidFill>
              </a:defRPr>
            </a:pPr>
            <a:endParaRPr sz="2800"/>
          </a:p>
          <a:p>
            <a:pPr algn="just">
              <a:lnSpc>
                <a:spcPct val="90000"/>
              </a:lnSpc>
              <a:buChar char="•"/>
              <a:defRPr>
                <a:solidFill>
                  <a:srgbClr val="FFFFFF"/>
                </a:solidFill>
              </a:defRPr>
            </a:pPr>
            <a:r>
              <a:t>Autoimmune disorders </a:t>
            </a:r>
            <a:r>
              <a:rPr sz="2800">
                <a:solidFill>
                  <a:srgbClr val="00FF00"/>
                </a:solidFill>
              </a:rPr>
              <a:t>(defects in Fas pathway)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Developmental abnormalities"/>
          <p:cNvSpPr txBox="1">
            <a:spLocks noGrp="1"/>
          </p:cNvSpPr>
          <p:nvPr>
            <p:ph type="title" idx="4294967295"/>
          </p:nvPr>
        </p:nvSpPr>
        <p:spPr>
          <a:xfrm>
            <a:off x="457200" y="-100013"/>
            <a:ext cx="8229600" cy="693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t>Developmental abnormalities</a:t>
            </a:r>
          </a:p>
        </p:txBody>
      </p:sp>
      <p:pic>
        <p:nvPicPr>
          <p:cNvPr id="13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620712"/>
            <a:ext cx="3270251" cy="3671888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pic>
        <p:nvPicPr>
          <p:cNvPr id="138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3068637"/>
            <a:ext cx="3744913" cy="3744913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sp>
        <p:nvSpPr>
          <p:cNvPr id="139" name="the glowing green dots are apoptotic cells"/>
          <p:cNvSpPr txBox="1"/>
          <p:nvPr/>
        </p:nvSpPr>
        <p:spPr>
          <a:xfrm>
            <a:off x="34925" y="6443662"/>
            <a:ext cx="4392613" cy="3693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dirty="0"/>
              <a:t>the glowing </a:t>
            </a:r>
            <a:r>
              <a:rPr lang="it-IT" dirty="0" err="1"/>
              <a:t>yellow</a:t>
            </a:r>
            <a:r>
              <a:rPr dirty="0"/>
              <a:t> dots are apoptotic cells</a:t>
            </a:r>
          </a:p>
        </p:txBody>
      </p:sp>
      <p:sp>
        <p:nvSpPr>
          <p:cNvPr id="140" name="6 weeks"/>
          <p:cNvSpPr txBox="1"/>
          <p:nvPr/>
        </p:nvSpPr>
        <p:spPr>
          <a:xfrm>
            <a:off x="396987" y="404812"/>
            <a:ext cx="942751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r>
              <a:t>6 weeks</a:t>
            </a:r>
          </a:p>
        </p:txBody>
      </p:sp>
      <p:grpSp>
        <p:nvGrpSpPr>
          <p:cNvPr id="143" name="Raggruppa"/>
          <p:cNvGrpSpPr/>
          <p:nvPr/>
        </p:nvGrpSpPr>
        <p:grpSpPr>
          <a:xfrm>
            <a:off x="5364162" y="549274"/>
            <a:ext cx="3522664" cy="3743326"/>
            <a:chOff x="0" y="0"/>
            <a:chExt cx="3522662" cy="3743324"/>
          </a:xfrm>
        </p:grpSpPr>
        <p:pic>
          <p:nvPicPr>
            <p:cNvPr id="141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594"/>
              <a:ext cx="3516964" cy="3742731"/>
            </a:xfrm>
            <a:prstGeom prst="rect">
              <a:avLst/>
            </a:prstGeom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</p:pic>
        <p:sp>
          <p:nvSpPr>
            <p:cNvPr id="142" name="8 weeks"/>
            <p:cNvSpPr txBox="1"/>
            <p:nvPr/>
          </p:nvSpPr>
          <p:spPr>
            <a:xfrm>
              <a:off x="1944687" y="-1"/>
              <a:ext cx="1577976" cy="35066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t>8 weeks</a:t>
              </a:r>
            </a:p>
          </p:txBody>
        </p:sp>
      </p:grpSp>
      <p:grpSp>
        <p:nvGrpSpPr>
          <p:cNvPr id="147" name="Raggruppa"/>
          <p:cNvGrpSpPr/>
          <p:nvPr/>
        </p:nvGrpSpPr>
        <p:grpSpPr>
          <a:xfrm>
            <a:off x="5516562" y="3824287"/>
            <a:ext cx="3592513" cy="2992845"/>
            <a:chOff x="0" y="0"/>
            <a:chExt cx="3592512" cy="2992843"/>
          </a:xfrm>
        </p:grpSpPr>
        <p:pic>
          <p:nvPicPr>
            <p:cNvPr id="144" name="image.png" descr="im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592513" cy="2989263"/>
            </a:xfrm>
            <a:prstGeom prst="rect">
              <a:avLst/>
            </a:prstGeom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</p:pic>
        <p:sp>
          <p:nvSpPr>
            <p:cNvPr id="145" name="sindattilia"/>
            <p:cNvSpPr txBox="1"/>
            <p:nvPr/>
          </p:nvSpPr>
          <p:spPr>
            <a:xfrm>
              <a:off x="33337" y="2589038"/>
              <a:ext cx="1191628" cy="403806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r>
                <a:t>sindattilia</a:t>
              </a:r>
            </a:p>
          </p:txBody>
        </p:sp>
        <p:sp>
          <p:nvSpPr>
            <p:cNvPr id="146" name="Forma"/>
            <p:cNvSpPr/>
            <p:nvPr/>
          </p:nvSpPr>
          <p:spPr>
            <a:xfrm rot="10800000">
              <a:off x="1990725" y="2125662"/>
              <a:ext cx="90488" cy="7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366"/>
                  </a:moveTo>
                  <a:lnTo>
                    <a:pt x="5400" y="20366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20366"/>
                  </a:lnTo>
                  <a:lnTo>
                    <a:pt x="21600" y="20366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  <p:bldP spid="147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sregulation of apoptosis"/>
          <p:cNvSpPr txBox="1"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649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t>Disregulation of apoptosis</a:t>
            </a:r>
          </a:p>
        </p:txBody>
      </p:sp>
      <p:sp>
        <p:nvSpPr>
          <p:cNvPr id="150" name="Examples of diseases associated with INCREASED apoptosis…"/>
          <p:cNvSpPr txBox="1">
            <a:spLocks noGrp="1"/>
          </p:cNvSpPr>
          <p:nvPr>
            <p:ph type="body" idx="4294967295"/>
          </p:nvPr>
        </p:nvSpPr>
        <p:spPr>
          <a:xfrm>
            <a:off x="0" y="765174"/>
            <a:ext cx="9251950" cy="58340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tabLst>
                <a:tab pos="254000" algn="l"/>
              </a:tabLst>
              <a:defRPr sz="2800">
                <a:solidFill>
                  <a:srgbClr val="FFFFFF"/>
                </a:solidFill>
              </a:defRPr>
            </a:pPr>
            <a:r>
              <a:t>   </a:t>
            </a:r>
            <a:r>
              <a:rPr sz="3000"/>
              <a:t>Examples of diseases associated with </a:t>
            </a:r>
            <a:r>
              <a:rPr sz="3000" b="1">
                <a:solidFill>
                  <a:srgbClr val="FFFF00"/>
                </a:solidFill>
              </a:rPr>
              <a:t>INCREASED</a:t>
            </a:r>
            <a:r>
              <a:rPr sz="3000"/>
              <a:t> apoptosis</a:t>
            </a:r>
          </a:p>
          <a:p>
            <a:pPr>
              <a:lnSpc>
                <a:spcPct val="60000"/>
              </a:lnSpc>
              <a:spcBef>
                <a:spcPts val="600"/>
              </a:spcBef>
              <a:buSzTx/>
              <a:buNone/>
              <a:tabLst>
                <a:tab pos="254000" algn="l"/>
              </a:tabLst>
              <a:defRPr sz="1000">
                <a:solidFill>
                  <a:srgbClr val="FFFFFF"/>
                </a:solidFill>
              </a:defRPr>
            </a:pPr>
            <a:endParaRPr sz="3000"/>
          </a:p>
          <a:p>
            <a:pPr>
              <a:lnSpc>
                <a:spcPct val="120000"/>
              </a:lnSpc>
              <a:buChar char="•"/>
              <a:tabLst>
                <a:tab pos="254000" algn="l"/>
              </a:tabLst>
              <a:defRPr sz="3000">
                <a:solidFill>
                  <a:srgbClr val="FFFFFF"/>
                </a:solidFill>
              </a:defRPr>
            </a:pPr>
            <a:r>
              <a:t>Senile atrophy (various body tissues)</a:t>
            </a:r>
          </a:p>
          <a:p>
            <a:pPr>
              <a:lnSpc>
                <a:spcPct val="120000"/>
              </a:lnSpc>
              <a:buChar char="•"/>
              <a:tabLst>
                <a:tab pos="254000" algn="l"/>
              </a:tabLst>
              <a:defRPr sz="3000">
                <a:solidFill>
                  <a:srgbClr val="FFFFFF"/>
                </a:solidFill>
              </a:defRPr>
            </a:pPr>
            <a:r>
              <a:t>Viral infections (HIV, HBV, HCV)</a:t>
            </a:r>
          </a:p>
          <a:p>
            <a:pPr>
              <a:lnSpc>
                <a:spcPct val="120000"/>
              </a:lnSpc>
              <a:spcBef>
                <a:spcPts val="600"/>
              </a:spcBef>
              <a:buChar char="•"/>
              <a:tabLst>
                <a:tab pos="254000" algn="l"/>
              </a:tabLst>
              <a:defRPr sz="1000">
                <a:solidFill>
                  <a:srgbClr val="FFFF00"/>
                </a:solidFill>
              </a:defRPr>
            </a:pPr>
            <a:endParaRPr/>
          </a:p>
          <a:p>
            <a:pPr>
              <a:lnSpc>
                <a:spcPct val="120000"/>
              </a:lnSpc>
              <a:buChar char="•"/>
              <a:tabLst>
                <a:tab pos="254000" algn="l"/>
              </a:tabLst>
              <a:defRPr sz="3000">
                <a:solidFill>
                  <a:srgbClr val="FFFF00"/>
                </a:solidFill>
              </a:defRPr>
            </a:pPr>
            <a:r>
              <a:t>Neurodegenerative disorders</a:t>
            </a:r>
            <a:r>
              <a:rPr>
                <a:solidFill>
                  <a:srgbClr val="FFFFFF"/>
                </a:solidFill>
              </a:rPr>
              <a:t>:</a:t>
            </a:r>
            <a:r>
              <a:t> </a:t>
            </a:r>
            <a:r>
              <a:rPr>
                <a:solidFill>
                  <a:srgbClr val="FFFFFF"/>
                </a:solidFill>
              </a:rPr>
              <a:t>(Alzheimer disease) </a:t>
            </a:r>
          </a:p>
          <a:p>
            <a:pPr marL="0" lvl="1" indent="15240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254000" algn="l"/>
              </a:tabLst>
              <a:defRPr sz="2600">
                <a:solidFill>
                  <a:srgbClr val="FFFFFF"/>
                </a:solidFill>
              </a:defRPr>
            </a:pPr>
            <a:r>
              <a:t>Major causes of increased apoptosis in AD:</a:t>
            </a:r>
          </a:p>
          <a:p>
            <a:pPr marL="1524000" lvl="1" indent="-358775">
              <a:lnSpc>
                <a:spcPct val="120000"/>
              </a:lnSpc>
              <a:spcBef>
                <a:spcPts val="0"/>
              </a:spcBef>
              <a:tabLst>
                <a:tab pos="254000" algn="l"/>
              </a:tabLst>
              <a:defRPr sz="2600">
                <a:solidFill>
                  <a:srgbClr val="FFFFFF"/>
                </a:solidFill>
              </a:defRPr>
            </a:pPr>
            <a:r>
              <a:t>accumulation of misfolded protein</a:t>
            </a:r>
          </a:p>
          <a:p>
            <a:pPr marL="1524000" lvl="1" indent="-358775">
              <a:lnSpc>
                <a:spcPct val="120000"/>
              </a:lnSpc>
              <a:spcBef>
                <a:spcPts val="0"/>
              </a:spcBef>
              <a:tabLst>
                <a:tab pos="254000" algn="l"/>
              </a:tabLst>
              <a:defRPr sz="2600">
                <a:solidFill>
                  <a:srgbClr val="FFFFFF"/>
                </a:solidFill>
              </a:defRPr>
            </a:pPr>
            <a:r>
              <a:t>reduced energy availability</a:t>
            </a:r>
          </a:p>
          <a:p>
            <a:pPr marL="1524000" lvl="1" indent="-358775">
              <a:lnSpc>
                <a:spcPct val="120000"/>
              </a:lnSpc>
              <a:spcBef>
                <a:spcPts val="0"/>
              </a:spcBef>
              <a:tabLst>
                <a:tab pos="254000" algn="l"/>
              </a:tabLst>
              <a:defRPr sz="2600">
                <a:solidFill>
                  <a:srgbClr val="FFFFFF"/>
                </a:solidFill>
              </a:defRPr>
            </a:pPr>
            <a:r>
              <a:t>increased oxidative stress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orte cellulare: omicidio o suicidio?"/>
          <p:cNvSpPr txBox="1">
            <a:spLocks noGrp="1"/>
          </p:cNvSpPr>
          <p:nvPr>
            <p:ph type="title" idx="4294967295"/>
          </p:nvPr>
        </p:nvSpPr>
        <p:spPr>
          <a:xfrm>
            <a:off x="-1" y="44450"/>
            <a:ext cx="9144002" cy="86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t>Morte cellulare: omicidio o suicidio?</a:t>
            </a:r>
          </a:p>
        </p:txBody>
      </p:sp>
      <p:sp>
        <p:nvSpPr>
          <p:cNvPr id="51" name="È la cessazione delle funzioni organizzate e coordinate della cellula…"/>
          <p:cNvSpPr txBox="1">
            <a:spLocks noGrp="1"/>
          </p:cNvSpPr>
          <p:nvPr>
            <p:ph type="body" idx="4294967295"/>
          </p:nvPr>
        </p:nvSpPr>
        <p:spPr>
          <a:xfrm>
            <a:off x="-1" y="1052512"/>
            <a:ext cx="9144002" cy="51133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har char="•"/>
              <a:defRPr>
                <a:solidFill>
                  <a:srgbClr val="FFFFFF"/>
                </a:solidFill>
              </a:defRPr>
            </a:pPr>
            <a:r>
              <a:t>È la cessazione delle funzioni organizzate e coordinate della cellula</a:t>
            </a:r>
          </a:p>
          <a:p>
            <a:pPr algn="just">
              <a:buChar char="•"/>
              <a:defRPr sz="2400">
                <a:solidFill>
                  <a:srgbClr val="FFFFFF"/>
                </a:solidFill>
              </a:defRPr>
            </a:pPr>
            <a:endParaRPr/>
          </a:p>
          <a:p>
            <a:pPr algn="just">
              <a:buChar char="•"/>
              <a:defRPr>
                <a:solidFill>
                  <a:srgbClr val="FFFFFF"/>
                </a:solidFill>
              </a:defRPr>
            </a:pPr>
            <a:r>
              <a:t>Si verifica quando</a:t>
            </a:r>
          </a:p>
          <a:p>
            <a:pPr marL="971550" lvl="1" indent="-514350" algn="just">
              <a:spcBef>
                <a:spcPts val="0"/>
              </a:spcBef>
              <a:buAutoNum type="arabicPeriod"/>
              <a:defRPr sz="2800">
                <a:solidFill>
                  <a:srgbClr val="FFFFFF"/>
                </a:solidFill>
              </a:defRPr>
            </a:pPr>
            <a:r>
              <a:t>un agente patogeno agisce provocando lesioni (</a:t>
            </a:r>
            <a:r>
              <a:rPr u="sng"/>
              <a:t>danni </a:t>
            </a:r>
            <a:r>
              <a:rPr u="sng">
                <a:solidFill>
                  <a:srgbClr val="FFFF00"/>
                </a:solidFill>
              </a:rPr>
              <a:t>irreversibili</a:t>
            </a:r>
            <a:r>
              <a:rPr u="sng"/>
              <a:t> metabolici e/o strutturali</a:t>
            </a:r>
            <a:r>
              <a:t>) tali da impedire alla cellula di sopravvivere</a:t>
            </a:r>
          </a:p>
          <a:p>
            <a:pPr marL="971550" lvl="1" indent="-514350" algn="just">
              <a:spcBef>
                <a:spcPts val="0"/>
              </a:spcBef>
              <a:buAutoNum type="arabicPeriod"/>
              <a:defRPr sz="2800">
                <a:solidFill>
                  <a:srgbClr val="FFFFFF"/>
                </a:solidFill>
              </a:defRPr>
            </a:pPr>
            <a:endParaRPr/>
          </a:p>
          <a:p>
            <a:pPr marL="971550" lvl="1" indent="-514350" algn="just">
              <a:spcBef>
                <a:spcPts val="0"/>
              </a:spcBef>
              <a:buAutoNum type="arabicPeriod" startAt="2"/>
              <a:defRPr sz="2800">
                <a:solidFill>
                  <a:srgbClr val="FFFFFF"/>
                </a:solidFill>
              </a:defRPr>
            </a:pPr>
            <a:r>
              <a:t>la cellula, in particolari situazioni, attiva </a:t>
            </a:r>
            <a:r>
              <a:rPr>
                <a:solidFill>
                  <a:srgbClr val="FFFF00"/>
                </a:solidFill>
              </a:rPr>
              <a:t>autonomamente</a:t>
            </a:r>
            <a:r>
              <a:t> un processo di </a:t>
            </a:r>
            <a:r>
              <a:rPr u="sng"/>
              <a:t>autodistruzione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Morte cellulare: necrosi"/>
          <p:cNvSpPr txBox="1">
            <a:spLocks noGrp="1"/>
          </p:cNvSpPr>
          <p:nvPr>
            <p:ph type="title" idx="4294967295"/>
          </p:nvPr>
        </p:nvSpPr>
        <p:spPr>
          <a:xfrm>
            <a:off x="179387" y="-161925"/>
            <a:ext cx="8229601" cy="9985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t>	Morte cellulare: necrosi</a:t>
            </a:r>
          </a:p>
        </p:txBody>
      </p:sp>
      <p:sp>
        <p:nvSpPr>
          <p:cNvPr id="54" name="Manifestazione morfologica del processo di morte cellulare causata da un accumulo di lesioni biochimiche…"/>
          <p:cNvSpPr txBox="1">
            <a:spLocks noGrp="1"/>
          </p:cNvSpPr>
          <p:nvPr>
            <p:ph type="body" idx="4294967295"/>
          </p:nvPr>
        </p:nvSpPr>
        <p:spPr>
          <a:xfrm>
            <a:off x="107950" y="692150"/>
            <a:ext cx="8964613" cy="38991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38912" indent="-438912" algn="just" defTabSz="658368">
              <a:spcBef>
                <a:spcPts val="400"/>
              </a:spcBef>
              <a:buChar char="•"/>
              <a:defRPr sz="2016">
                <a:solidFill>
                  <a:srgbClr val="FFFFFF"/>
                </a:solidFill>
              </a:defRPr>
            </a:pPr>
            <a:r>
              <a:t>Manifestazione </a:t>
            </a:r>
            <a:r>
              <a:rPr u="sng"/>
              <a:t>morfologica</a:t>
            </a:r>
            <a:r>
              <a:t> del processo di morte cellulare causata da un </a:t>
            </a:r>
            <a:r>
              <a:rPr b="1">
                <a:solidFill>
                  <a:srgbClr val="FFFF00"/>
                </a:solidFill>
              </a:rPr>
              <a:t>accumulo di lesioni biochimiche</a:t>
            </a:r>
          </a:p>
          <a:p>
            <a:pPr marL="438912" indent="-438912" algn="just" defTabSz="658368">
              <a:spcBef>
                <a:spcPts val="500"/>
              </a:spcBef>
              <a:buChar char="•"/>
              <a:defRPr sz="720" b="1">
                <a:solidFill>
                  <a:srgbClr val="FFFFFF"/>
                </a:solidFill>
              </a:defRPr>
            </a:pPr>
            <a:endParaRPr b="1">
              <a:solidFill>
                <a:srgbClr val="FFFF00"/>
              </a:solidFill>
            </a:endParaRPr>
          </a:p>
          <a:p>
            <a:pPr marL="438912" indent="-438912" algn="just" defTabSz="658368">
              <a:spcBef>
                <a:spcPts val="400"/>
              </a:spcBef>
              <a:buChar char="•"/>
              <a:defRPr sz="2016">
                <a:solidFill>
                  <a:srgbClr val="FFFFFF"/>
                </a:solidFill>
              </a:defRPr>
            </a:pPr>
            <a:r>
              <a:t>Due fenomeni principali:</a:t>
            </a:r>
          </a:p>
          <a:p>
            <a:pPr marL="274320" lvl="3" indent="713232" algn="just" defTabSz="658368">
              <a:spcBef>
                <a:spcPts val="0"/>
              </a:spcBef>
              <a:buSzTx/>
              <a:buNone/>
              <a:defRPr sz="720">
                <a:solidFill>
                  <a:srgbClr val="FFFFFF"/>
                </a:solidFill>
              </a:defRPr>
            </a:pPr>
            <a:endParaRPr/>
          </a:p>
          <a:p>
            <a:pPr marL="1261872" lvl="3" indent="-274320" algn="just" defTabSz="658368">
              <a:spcBef>
                <a:spcPts val="0"/>
              </a:spcBef>
              <a:buAutoNum type="arabicPeriod"/>
              <a:defRPr sz="2016">
                <a:solidFill>
                  <a:srgbClr val="FFFFFF"/>
                </a:solidFill>
              </a:defRPr>
            </a:pPr>
            <a:r>
              <a:t>Denaturazione delle proteine</a:t>
            </a:r>
          </a:p>
          <a:p>
            <a:pPr marL="1261872" lvl="3" indent="-274320" algn="just" defTabSz="658368">
              <a:spcBef>
                <a:spcPts val="0"/>
              </a:spcBef>
              <a:buAutoNum type="arabicPeriod"/>
              <a:defRPr sz="720">
                <a:solidFill>
                  <a:srgbClr val="FFFFFF"/>
                </a:solidFill>
              </a:defRPr>
            </a:pPr>
            <a:endParaRPr/>
          </a:p>
          <a:p>
            <a:pPr marL="1261872" lvl="3" indent="-274320" algn="just" defTabSz="658368">
              <a:spcBef>
                <a:spcPts val="0"/>
              </a:spcBef>
              <a:buAutoNum type="arabicPeriod" startAt="2"/>
              <a:defRPr sz="2016">
                <a:solidFill>
                  <a:srgbClr val="FFFFFF"/>
                </a:solidFill>
              </a:defRPr>
            </a:pPr>
            <a:r>
              <a:t>Digestione enzimatica della cellula</a:t>
            </a:r>
          </a:p>
          <a:p>
            <a:pPr marL="1261872" lvl="3" indent="-274320" algn="just" defTabSz="658368">
              <a:spcBef>
                <a:spcPts val="0"/>
              </a:spcBef>
              <a:buAutoNum type="arabicPeriod" startAt="2"/>
              <a:defRPr sz="2016">
                <a:solidFill>
                  <a:srgbClr val="FFFFFF"/>
                </a:solidFill>
              </a:defRPr>
            </a:pPr>
            <a:endParaRPr/>
          </a:p>
          <a:p>
            <a:pPr marL="1261872" lvl="3" indent="-274320" algn="just" defTabSz="658368">
              <a:spcBef>
                <a:spcPts val="0"/>
              </a:spcBef>
              <a:buAutoNum type="arabicPeriod" startAt="4"/>
              <a:defRPr sz="2016">
                <a:solidFill>
                  <a:srgbClr val="FFFFFF"/>
                </a:solidFill>
              </a:defRPr>
            </a:pPr>
            <a:endParaRPr/>
          </a:p>
          <a:p>
            <a:pPr marL="1261872" lvl="3" indent="-274320" algn="just" defTabSz="658368">
              <a:spcBef>
                <a:spcPts val="0"/>
              </a:spcBef>
              <a:buAutoNum type="arabicPeriod" startAt="5"/>
              <a:defRPr sz="2016">
                <a:solidFill>
                  <a:srgbClr val="FFFFFF"/>
                </a:solidFill>
              </a:defRPr>
            </a:pPr>
            <a:endParaRPr/>
          </a:p>
          <a:p>
            <a:pPr marL="1261872" lvl="3" indent="-274320" algn="just" defTabSz="658368">
              <a:spcBef>
                <a:spcPts val="0"/>
              </a:spcBef>
              <a:buAutoNum type="arabicPeriod" startAt="6"/>
              <a:defRPr sz="2016">
                <a:solidFill>
                  <a:srgbClr val="FFFFFF"/>
                </a:solidFill>
              </a:defRPr>
            </a:pPr>
            <a:endParaRPr/>
          </a:p>
          <a:p>
            <a:pPr marL="1261872" lvl="3" indent="-274320" algn="just" defTabSz="658368">
              <a:spcBef>
                <a:spcPts val="0"/>
              </a:spcBef>
              <a:buFont typeface="Arial"/>
              <a:buChar char="•"/>
              <a:defRPr sz="720">
                <a:solidFill>
                  <a:srgbClr val="FFFFFF"/>
                </a:solidFill>
              </a:defRPr>
            </a:pPr>
            <a:endParaRPr/>
          </a:p>
          <a:p>
            <a:pPr marL="1261872" lvl="3" indent="-274320" algn="just" defTabSz="658368">
              <a:spcBef>
                <a:spcPts val="0"/>
              </a:spcBef>
              <a:buFont typeface="Arial"/>
              <a:buChar char="•"/>
              <a:defRPr sz="2016">
                <a:solidFill>
                  <a:srgbClr val="FFFFFF"/>
                </a:solidFill>
              </a:defRPr>
            </a:pPr>
            <a:r>
              <a:t>In ogni caso il risultato è la </a:t>
            </a:r>
            <a:r>
              <a:rPr u="sng">
                <a:solidFill>
                  <a:srgbClr val="FFFF00"/>
                </a:solidFill>
              </a:rPr>
              <a:t>perdita</a:t>
            </a:r>
            <a:r>
              <a:rPr>
                <a:solidFill>
                  <a:srgbClr val="FFFF00"/>
                </a:solidFill>
              </a:rPr>
              <a:t> di una porzione discreta di tessuto</a:t>
            </a:r>
          </a:p>
        </p:txBody>
      </p:sp>
      <p:sp>
        <p:nvSpPr>
          <p:cNvPr id="55" name="Il prevalere, anche temporale, di uno dei due fenomeni consente di distinguere tipi morfologici diversi di necrosi"/>
          <p:cNvSpPr txBox="1"/>
          <p:nvPr/>
        </p:nvSpPr>
        <p:spPr>
          <a:xfrm>
            <a:off x="107950" y="2843259"/>
            <a:ext cx="8964613" cy="8775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500"/>
              </a:spcBef>
              <a:defRPr sz="2600"/>
            </a:pPr>
            <a:r>
              <a:t>Il prevalere, anche temporale, di uno dei due fenomeni consente di distinguere </a:t>
            </a:r>
            <a:r>
              <a:rPr b="1"/>
              <a:t>tipi morfologici diversi</a:t>
            </a:r>
            <a:r>
              <a:t> di necrosi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1" build="p" bldLvl="5" animBg="1" advAuto="0"/>
      <p:bldP spid="55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orte cellulare: necrosi"/>
          <p:cNvSpPr txBox="1"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8509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t>Morte cellulare: necrosi</a:t>
            </a:r>
          </a:p>
        </p:txBody>
      </p:sp>
      <p:sp>
        <p:nvSpPr>
          <p:cNvPr id="58" name="perdita del nucleo, iniziale conservazione della forma e dei profili cellulari con mantenimento dell’architettura tissutale (es: necrosi ischemica da mancato apporto sanguigno)…"/>
          <p:cNvSpPr txBox="1">
            <a:spLocks noGrp="1"/>
          </p:cNvSpPr>
          <p:nvPr>
            <p:ph type="body" idx="4294967295"/>
          </p:nvPr>
        </p:nvSpPr>
        <p:spPr>
          <a:xfrm>
            <a:off x="250825" y="1700212"/>
            <a:ext cx="8713788" cy="47529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har char="•"/>
              <a:defRPr>
                <a:solidFill>
                  <a:srgbClr val="FFFFFF"/>
                </a:solidFill>
              </a:defRPr>
            </a:pPr>
            <a:r>
              <a:t>perdita del nucleo, </a:t>
            </a:r>
            <a:r>
              <a:rPr b="1">
                <a:solidFill>
                  <a:srgbClr val="FFFF00"/>
                </a:solidFill>
              </a:rPr>
              <a:t>iniziale</a:t>
            </a:r>
            <a:r>
              <a:t> conservazione della </a:t>
            </a:r>
            <a:r>
              <a:rPr>
                <a:solidFill>
                  <a:srgbClr val="FFFF00"/>
                </a:solidFill>
              </a:rPr>
              <a:t>forma</a:t>
            </a:r>
            <a:r>
              <a:t> e dei </a:t>
            </a:r>
            <a:r>
              <a:rPr>
                <a:solidFill>
                  <a:srgbClr val="FFFF00"/>
                </a:solidFill>
              </a:rPr>
              <a:t>profili cellulari</a:t>
            </a:r>
            <a:r>
              <a:t> con mantenimento dell’architettura tissutale (es: </a:t>
            </a:r>
            <a:r>
              <a:rPr>
                <a:solidFill>
                  <a:srgbClr val="FFFF00"/>
                </a:solidFill>
              </a:rPr>
              <a:t>necrosi ischemica </a:t>
            </a:r>
            <a:r>
              <a:t>da mancato apporto sanguigno)</a:t>
            </a:r>
          </a:p>
          <a:p>
            <a:pPr algn="just">
              <a:lnSpc>
                <a:spcPct val="90000"/>
              </a:lnSpc>
              <a:buChar char="•"/>
              <a:defRPr sz="2000">
                <a:solidFill>
                  <a:srgbClr val="FFFFFF"/>
                </a:solidFill>
              </a:defRPr>
            </a:pPr>
            <a:endParaRPr/>
          </a:p>
          <a:p>
            <a:pPr algn="just">
              <a:lnSpc>
                <a:spcPct val="90000"/>
              </a:lnSpc>
              <a:buChar char="•"/>
              <a:defRPr>
                <a:solidFill>
                  <a:srgbClr val="FFFFFF"/>
                </a:solidFill>
              </a:defRPr>
            </a:pPr>
            <a:r>
              <a:t>i processi di </a:t>
            </a:r>
            <a:r>
              <a:rPr u="sng"/>
              <a:t>denaturazione</a:t>
            </a:r>
            <a:r>
              <a:t> prevalgono </a:t>
            </a:r>
            <a:r>
              <a:rPr b="1"/>
              <a:t>inizialmente</a:t>
            </a:r>
            <a:r>
              <a:t> su quelli di digestione enzimatica: blocco della proteolisi per denaturazione degli enzimi proteolitici</a:t>
            </a:r>
          </a:p>
        </p:txBody>
      </p:sp>
      <p:sp>
        <p:nvSpPr>
          <p:cNvPr id="59" name="Necrosi COAGULATIVA"/>
          <p:cNvSpPr txBox="1"/>
          <p:nvPr/>
        </p:nvSpPr>
        <p:spPr>
          <a:xfrm>
            <a:off x="2266950" y="863600"/>
            <a:ext cx="4537075" cy="51077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800"/>
              </a:spcBef>
              <a:defRPr sz="3000">
                <a:solidFill>
                  <a:srgbClr val="0000FF"/>
                </a:solidFill>
              </a:defRPr>
            </a:lvl1pPr>
          </a:lstStyle>
          <a:p>
            <a:r>
              <a:t>Necrosi COAGULATIVA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Necrosi COAGULATIVA"/>
          <p:cNvSpPr txBox="1"/>
          <p:nvPr/>
        </p:nvSpPr>
        <p:spPr>
          <a:xfrm>
            <a:off x="2122487" y="142875"/>
            <a:ext cx="4537076" cy="51077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800"/>
              </a:spcBef>
              <a:defRPr sz="3000">
                <a:solidFill>
                  <a:srgbClr val="0000FF"/>
                </a:solidFill>
              </a:defRPr>
            </a:lvl1pPr>
          </a:lstStyle>
          <a:p>
            <a:r>
              <a:t>Necrosi COAGULATIVA</a:t>
            </a:r>
          </a:p>
        </p:txBody>
      </p:sp>
      <p:pic>
        <p:nvPicPr>
          <p:cNvPr id="62" name="RENAL060" descr="RENAL0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3" y="1469342"/>
            <a:ext cx="5322073" cy="397578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3" name="Tabella"/>
          <p:cNvGraphicFramePr/>
          <p:nvPr/>
        </p:nvGraphicFramePr>
        <p:xfrm>
          <a:off x="250825" y="5297487"/>
          <a:ext cx="8713788" cy="1371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7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just">
                        <a:defRPr sz="2800"/>
                      </a:pPr>
                      <a:r>
                        <a:t>Examples of </a:t>
                      </a:r>
                      <a:r>
                        <a:rPr b="1">
                          <a:solidFill>
                            <a:srgbClr val="FF0000"/>
                          </a:solidFill>
                        </a:rPr>
                        <a:t>coagulative necrosis:</a:t>
                      </a:r>
                      <a:r>
                        <a:t> typical pattern with </a:t>
                      </a:r>
                      <a:r>
                        <a:rPr b="1"/>
                        <a:t>ischemia</a:t>
                      </a:r>
                      <a:r>
                        <a:t> and </a:t>
                      </a:r>
                      <a:r>
                        <a:rPr b="1"/>
                        <a:t>infarction</a:t>
                      </a:r>
                      <a:r>
                        <a:t> (loss of blood supply and resultant tissue anoxia). 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" name="Ovale"/>
          <p:cNvSpPr/>
          <p:nvPr/>
        </p:nvSpPr>
        <p:spPr>
          <a:xfrm rot="18925862">
            <a:off x="1295400" y="1674812"/>
            <a:ext cx="1781175" cy="2527301"/>
          </a:xfrm>
          <a:prstGeom prst="ellipse">
            <a:avLst/>
          </a:prstGeom>
          <a:ln w="28575">
            <a:solidFill>
              <a:srgbClr val="FFFFFF"/>
            </a:solidFill>
            <a:prstDash val="dash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rene"/>
          <p:cNvSpPr txBox="1"/>
          <p:nvPr/>
        </p:nvSpPr>
        <p:spPr>
          <a:xfrm>
            <a:off x="2169795" y="904875"/>
            <a:ext cx="1132523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FFFF00"/>
                </a:solidFill>
              </a:defRPr>
            </a:lvl1pPr>
          </a:lstStyle>
          <a:p>
            <a:r>
              <a:t>rene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41437"/>
            <a:ext cx="4067175" cy="304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zona midollare: necrosi ischemica"/>
          <p:cNvSpPr txBox="1"/>
          <p:nvPr/>
        </p:nvSpPr>
        <p:spPr>
          <a:xfrm>
            <a:off x="4211637" y="879475"/>
            <a:ext cx="4859338" cy="44976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r>
              <a:t>zona midollare: necrosi ischemica </a:t>
            </a:r>
          </a:p>
        </p:txBody>
      </p:sp>
      <p:pic>
        <p:nvPicPr>
          <p:cNvPr id="69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804862"/>
            <a:ext cx="3863975" cy="255270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ezioni trasversali di tubuli nella zona midollare normale"/>
          <p:cNvSpPr txBox="1"/>
          <p:nvPr/>
        </p:nvSpPr>
        <p:spPr>
          <a:xfrm>
            <a:off x="36512" y="3284537"/>
            <a:ext cx="3887788" cy="75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200"/>
            </a:pPr>
            <a:r>
              <a:t>sezioni trasversali di tubuli nella zona midollare </a:t>
            </a:r>
            <a:r>
              <a:rPr b="1"/>
              <a:t>normale</a:t>
            </a:r>
          </a:p>
        </p:txBody>
      </p:sp>
      <p:sp>
        <p:nvSpPr>
          <p:cNvPr id="71" name="IP07"/>
          <p:cNvSpPr txBox="1"/>
          <p:nvPr/>
        </p:nvSpPr>
        <p:spPr>
          <a:xfrm>
            <a:off x="323850" y="249237"/>
            <a:ext cx="358775" cy="19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ts val="500"/>
              </a:spcBef>
              <a:defRPr sz="900" b="1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IP07</a:t>
            </a:r>
          </a:p>
        </p:txBody>
      </p:sp>
      <p:sp>
        <p:nvSpPr>
          <p:cNvPr id="72" name="Necrosi COAGULATIVA nel rene"/>
          <p:cNvSpPr txBox="1"/>
          <p:nvPr/>
        </p:nvSpPr>
        <p:spPr>
          <a:xfrm>
            <a:off x="1619250" y="142875"/>
            <a:ext cx="5762625" cy="51077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800"/>
              </a:spcBef>
              <a:defRPr sz="3000">
                <a:solidFill>
                  <a:srgbClr val="0000FF"/>
                </a:solidFill>
              </a:defRPr>
            </a:pPr>
            <a:r>
              <a:t>Necrosi COAGULATIVA nel </a:t>
            </a:r>
            <a:r>
              <a:rPr b="1"/>
              <a:t>rene</a:t>
            </a:r>
          </a:p>
        </p:txBody>
      </p:sp>
      <p:pic>
        <p:nvPicPr>
          <p:cNvPr id="73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0" y="2708275"/>
            <a:ext cx="5381625" cy="4033838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La necrosi è accompagnata da una risposta infiammatoria acuta"/>
          <p:cNvSpPr txBox="1"/>
          <p:nvPr/>
        </p:nvSpPr>
        <p:spPr>
          <a:xfrm>
            <a:off x="3708400" y="5949950"/>
            <a:ext cx="5400675" cy="7676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300"/>
              </a:spcBef>
              <a:defRPr sz="2300"/>
            </a:pPr>
            <a:r>
              <a:t>La necrosi è accompagnata da una </a:t>
            </a:r>
            <a:r>
              <a:rPr b="1"/>
              <a:t>risposta infiammatoria acuta</a:t>
            </a:r>
          </a:p>
        </p:txBody>
      </p:sp>
      <p:sp>
        <p:nvSpPr>
          <p:cNvPr id="75" name="neutrofili"/>
          <p:cNvSpPr txBox="1"/>
          <p:nvPr/>
        </p:nvSpPr>
        <p:spPr>
          <a:xfrm>
            <a:off x="7380287" y="2795587"/>
            <a:ext cx="1655763" cy="48703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500"/>
              </a:spcBef>
              <a:defRPr sz="2600" b="1"/>
            </a:lvl1pPr>
          </a:lstStyle>
          <a:p>
            <a:r>
              <a:t>neutrofili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animBg="1" advAuto="0"/>
      <p:bldP spid="68" grpId="2" animBg="1" advAuto="0"/>
      <p:bldP spid="73" grpId="5" animBg="1" advAuto="0"/>
      <p:bldP spid="74" grpId="3" animBg="1" advAuto="0"/>
      <p:bldP spid="75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Morte cellulare: necrosi"/>
          <p:cNvSpPr txBox="1">
            <a:spLocks noGrp="1"/>
          </p:cNvSpPr>
          <p:nvPr>
            <p:ph type="title" idx="4294967295"/>
          </p:nvPr>
        </p:nvSpPr>
        <p:spPr>
          <a:xfrm>
            <a:off x="457200" y="-100013"/>
            <a:ext cx="8229600" cy="8509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t>Morte cellulare: necrosi</a:t>
            </a:r>
          </a:p>
        </p:txBody>
      </p:sp>
      <p:sp>
        <p:nvSpPr>
          <p:cNvPr id="78" name="Predominano dall’inizio i fenomeni di auto- ed etero-lisi operati da enzimi idrolitici…"/>
          <p:cNvSpPr txBox="1">
            <a:spLocks noGrp="1"/>
          </p:cNvSpPr>
          <p:nvPr>
            <p:ph type="body" idx="4294967295"/>
          </p:nvPr>
        </p:nvSpPr>
        <p:spPr>
          <a:xfrm>
            <a:off x="-1" y="1728787"/>
            <a:ext cx="9144002" cy="48688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har char="•"/>
              <a:defRPr>
                <a:solidFill>
                  <a:srgbClr val="FFFFFF"/>
                </a:solidFill>
              </a:defRPr>
            </a:pPr>
            <a:r>
              <a:rPr dirty="0" err="1"/>
              <a:t>Predominano</a:t>
            </a:r>
            <a:r>
              <a:rPr dirty="0"/>
              <a:t> </a:t>
            </a:r>
            <a:r>
              <a:rPr dirty="0" err="1"/>
              <a:t>dall’inizio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fenomeni</a:t>
            </a:r>
            <a:r>
              <a:rPr dirty="0"/>
              <a:t> di </a:t>
            </a:r>
            <a:r>
              <a:rPr u="sng" dirty="0"/>
              <a:t>auto- ed </a:t>
            </a:r>
            <a:r>
              <a:rPr u="sng" dirty="0" err="1"/>
              <a:t>etero-lisi</a:t>
            </a:r>
            <a:r>
              <a:rPr dirty="0"/>
              <a:t> </a:t>
            </a:r>
            <a:r>
              <a:rPr dirty="0" err="1"/>
              <a:t>operati</a:t>
            </a:r>
            <a:r>
              <a:rPr dirty="0"/>
              <a:t> da </a:t>
            </a:r>
            <a:r>
              <a:rPr dirty="0" err="1"/>
              <a:t>enzimi</a:t>
            </a:r>
            <a:r>
              <a:rPr dirty="0"/>
              <a:t> </a:t>
            </a:r>
            <a:r>
              <a:rPr dirty="0" err="1"/>
              <a:t>idrolitici</a:t>
            </a:r>
            <a:endParaRPr dirty="0"/>
          </a:p>
          <a:p>
            <a:pPr algn="just">
              <a:lnSpc>
                <a:spcPct val="90000"/>
              </a:lnSpc>
              <a:buChar char="•"/>
              <a:defRPr sz="1000">
                <a:solidFill>
                  <a:srgbClr val="FFFFFF"/>
                </a:solidFill>
              </a:defRPr>
            </a:pPr>
            <a:endParaRPr dirty="0"/>
          </a:p>
          <a:p>
            <a:pPr algn="just">
              <a:lnSpc>
                <a:spcPct val="90000"/>
              </a:lnSpc>
              <a:buChar char="•"/>
              <a:defRPr>
                <a:solidFill>
                  <a:srgbClr val="FFFFFF"/>
                </a:solidFill>
              </a:defRPr>
            </a:pPr>
            <a:r>
              <a:rPr dirty="0"/>
              <a:t>Es.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b="1" i="1" dirty="0" err="1">
                <a:solidFill>
                  <a:srgbClr val="FFFF00"/>
                </a:solidFill>
              </a:rPr>
              <a:t>ascesso</a:t>
            </a:r>
            <a:r>
              <a:rPr b="1" i="1" dirty="0">
                <a:solidFill>
                  <a:srgbClr val="FFFF00"/>
                </a:solidFill>
              </a:rPr>
              <a:t>* </a:t>
            </a:r>
            <a:r>
              <a:rPr dirty="0"/>
              <a:t>: </a:t>
            </a:r>
            <a:r>
              <a:rPr dirty="0" err="1"/>
              <a:t>enzimi</a:t>
            </a:r>
            <a:r>
              <a:rPr dirty="0"/>
              <a:t> di </a:t>
            </a:r>
            <a:r>
              <a:rPr dirty="0" err="1"/>
              <a:t>origine</a:t>
            </a:r>
            <a:r>
              <a:rPr dirty="0"/>
              <a:t> </a:t>
            </a:r>
            <a:r>
              <a:rPr u="sng" dirty="0" err="1"/>
              <a:t>leucocitaria</a:t>
            </a:r>
            <a:r>
              <a:rPr dirty="0"/>
              <a:t> e </a:t>
            </a:r>
            <a:r>
              <a:rPr u="sng" dirty="0" err="1"/>
              <a:t>batterica</a:t>
            </a:r>
            <a:r>
              <a:rPr dirty="0"/>
              <a:t> </a:t>
            </a:r>
            <a:r>
              <a:rPr dirty="0" err="1"/>
              <a:t>concorrono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digestione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cellule </a:t>
            </a:r>
            <a:r>
              <a:rPr dirty="0" err="1"/>
              <a:t>tissutali</a:t>
            </a:r>
            <a:r>
              <a:rPr dirty="0"/>
              <a:t> </a:t>
            </a:r>
            <a:r>
              <a:rPr dirty="0" err="1"/>
              <a:t>morte</a:t>
            </a:r>
            <a:r>
              <a:rPr dirty="0"/>
              <a:t>; auto-</a:t>
            </a:r>
            <a:r>
              <a:rPr dirty="0" err="1"/>
              <a:t>lisi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neutrofili</a:t>
            </a:r>
            <a:r>
              <a:rPr dirty="0"/>
              <a:t>, </a:t>
            </a:r>
            <a:r>
              <a:rPr dirty="0" err="1"/>
              <a:t>formazione</a:t>
            </a:r>
            <a:r>
              <a:rPr dirty="0"/>
              <a:t> del </a:t>
            </a:r>
            <a:r>
              <a:rPr u="sng" dirty="0"/>
              <a:t>pus</a:t>
            </a:r>
          </a:p>
          <a:p>
            <a:pPr algn="just">
              <a:lnSpc>
                <a:spcPct val="90000"/>
              </a:lnSpc>
              <a:buChar char="•"/>
              <a:defRPr u="sng">
                <a:solidFill>
                  <a:srgbClr val="FFFFFF"/>
                </a:solidFill>
              </a:defRPr>
            </a:pPr>
            <a:endParaRPr u="sng" dirty="0"/>
          </a:p>
          <a:p>
            <a:pPr marL="0" indent="0" algn="just">
              <a:lnSpc>
                <a:spcPct val="90000"/>
              </a:lnSpc>
              <a:buNone/>
              <a:defRPr>
                <a:solidFill>
                  <a:srgbClr val="FFFFFF"/>
                </a:solidFill>
              </a:defRPr>
            </a:pPr>
            <a:r>
              <a:rPr dirty="0"/>
              <a:t>* </a:t>
            </a:r>
            <a:r>
              <a:rPr u="sng" dirty="0" err="1"/>
              <a:t>Ascesso</a:t>
            </a:r>
            <a:r>
              <a:rPr dirty="0"/>
              <a:t>: </a:t>
            </a:r>
            <a:r>
              <a:rPr dirty="0" err="1"/>
              <a:t>definisce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raccolta</a:t>
            </a:r>
            <a:r>
              <a:rPr dirty="0"/>
              <a:t> di pus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cavità</a:t>
            </a:r>
            <a:r>
              <a:rPr dirty="0"/>
              <a:t> </a:t>
            </a:r>
            <a:r>
              <a:rPr b="1" dirty="0" err="1">
                <a:solidFill>
                  <a:srgbClr val="FFFF00"/>
                </a:solidFill>
              </a:rPr>
              <a:t>neoformata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79" name="Necrosi COLLIQUATIVA"/>
          <p:cNvSpPr txBox="1"/>
          <p:nvPr/>
        </p:nvSpPr>
        <p:spPr>
          <a:xfrm>
            <a:off x="2266950" y="836612"/>
            <a:ext cx="4752975" cy="51077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800"/>
              </a:spcBef>
              <a:defRPr sz="3000">
                <a:solidFill>
                  <a:srgbClr val="0000FF"/>
                </a:solidFill>
              </a:defRPr>
            </a:lvl1pPr>
          </a:lstStyle>
          <a:p>
            <a:r>
              <a:t>Necrosi COLLIQUATIVA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ecrosi COLLIQUATIVA: ascesso cutaneo"/>
          <p:cNvSpPr txBox="1"/>
          <p:nvPr/>
        </p:nvSpPr>
        <p:spPr>
          <a:xfrm>
            <a:off x="755650" y="188912"/>
            <a:ext cx="7488238" cy="51077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800"/>
              </a:spcBef>
              <a:defRPr sz="3000">
                <a:solidFill>
                  <a:srgbClr val="0000FF"/>
                </a:solidFill>
              </a:defRPr>
            </a:pPr>
            <a:r>
              <a:t>Necrosi COLLIQUATIVA: ascesso </a:t>
            </a:r>
            <a:r>
              <a:rPr b="1"/>
              <a:t>cutaneo</a:t>
            </a:r>
          </a:p>
        </p:txBody>
      </p:sp>
      <p:pic>
        <p:nvPicPr>
          <p:cNvPr id="82" name="SKIN%20ABSCESS" descr="SKIN%20ABSC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75" y="2349500"/>
            <a:ext cx="5168900" cy="4319588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Causa più frequente: infezioni da cocchi piogeni…"/>
          <p:cNvSpPr txBox="1"/>
          <p:nvPr/>
        </p:nvSpPr>
        <p:spPr>
          <a:xfrm>
            <a:off x="153670" y="1054100"/>
            <a:ext cx="8693785" cy="1105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600"/>
              </a:spcBef>
              <a:defRPr sz="2800">
                <a:solidFill>
                  <a:srgbClr val="FFFFFF"/>
                </a:solidFill>
              </a:defRPr>
            </a:pPr>
            <a:r>
              <a:t>Causa più frequente: infezioni da cocchi piogeni</a:t>
            </a:r>
          </a:p>
          <a:p>
            <a:pPr algn="just">
              <a:spcBef>
                <a:spcPts val="1600"/>
              </a:spcBef>
              <a:defRPr sz="2800">
                <a:solidFill>
                  <a:srgbClr val="FFFFFF"/>
                </a:solidFill>
              </a:defRPr>
            </a:pPr>
            <a:r>
              <a:t>- infezioni da </a:t>
            </a:r>
            <a:r>
              <a:rPr i="1"/>
              <a:t>Staphylococcus epidermidis</a:t>
            </a:r>
          </a:p>
        </p:txBody>
      </p:sp>
      <p:grpSp>
        <p:nvGrpSpPr>
          <p:cNvPr id="86" name="Raggruppa"/>
          <p:cNvGrpSpPr/>
          <p:nvPr/>
        </p:nvGrpSpPr>
        <p:grpSpPr>
          <a:xfrm>
            <a:off x="-109667" y="3429000"/>
            <a:ext cx="5221418" cy="3456977"/>
            <a:chOff x="0" y="0"/>
            <a:chExt cx="5221416" cy="3456976"/>
          </a:xfrm>
        </p:grpSpPr>
        <p:pic>
          <p:nvPicPr>
            <p:cNvPr id="84" name="Risultati immagini per cutaneous abscess histology" descr="Risultati immagini per cutaneous abscess histolog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591" y="0"/>
              <a:ext cx="5076826" cy="3384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" name="Ovale"/>
            <p:cNvSpPr/>
            <p:nvPr/>
          </p:nvSpPr>
          <p:spPr>
            <a:xfrm rot="19867864">
              <a:off x="374779" y="571500"/>
              <a:ext cx="2960688" cy="2314576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2" animBg="1" advAuto="0"/>
      <p:bldP spid="83" grpId="1" animBg="1" advAuto="0"/>
      <p:bldP spid="86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62" y="1558925"/>
            <a:ext cx="6791326" cy="5254625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Necrosi COLLIQUATIVA: ascesso cerebrale"/>
          <p:cNvSpPr txBox="1">
            <a:spLocks noGrp="1"/>
          </p:cNvSpPr>
          <p:nvPr>
            <p:ph type="title" idx="4294967295"/>
          </p:nvPr>
        </p:nvSpPr>
        <p:spPr>
          <a:xfrm>
            <a:off x="1258887" y="188912"/>
            <a:ext cx="6769101" cy="647701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>
              <a:spcBef>
                <a:spcPts val="1500"/>
              </a:spcBef>
              <a:defRPr sz="2600">
                <a:solidFill>
                  <a:srgbClr val="0000FF"/>
                </a:solidFill>
              </a:defRPr>
            </a:pPr>
            <a:r>
              <a:t>Necrosi COLLIQUATIVA: ascesso </a:t>
            </a:r>
            <a:r>
              <a:rPr b="1"/>
              <a:t>cerebrale</a:t>
            </a:r>
          </a:p>
        </p:txBody>
      </p:sp>
      <p:sp>
        <p:nvSpPr>
          <p:cNvPr id="90" name="Ovale"/>
          <p:cNvSpPr/>
          <p:nvPr/>
        </p:nvSpPr>
        <p:spPr>
          <a:xfrm>
            <a:off x="5629275" y="4005262"/>
            <a:ext cx="2374900" cy="172720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1" name="Patogeno coinvolto: Neisseria meningitidis"/>
          <p:cNvSpPr txBox="1"/>
          <p:nvPr/>
        </p:nvSpPr>
        <p:spPr>
          <a:xfrm>
            <a:off x="1161732" y="962025"/>
            <a:ext cx="678518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Patogeno coinvolto: </a:t>
            </a:r>
            <a:r>
              <a:rPr i="1"/>
              <a:t>Neisseria meningitidis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00002A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632</Words>
  <Application>Microsoft Macintosh PowerPoint</Application>
  <PresentationFormat>Presentazione su schermo (4:3)</PresentationFormat>
  <Paragraphs>129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Arial</vt:lpstr>
      <vt:lpstr>Garamond</vt:lpstr>
      <vt:lpstr>Struttura predefinita</vt:lpstr>
      <vt:lpstr>Stages of the cellular response to stress and injurious stimuli   </vt:lpstr>
      <vt:lpstr>Morte cellulare: omicidio o suicidio?</vt:lpstr>
      <vt:lpstr> Morte cellulare: necrosi</vt:lpstr>
      <vt:lpstr>Morte cellulare: necrosi</vt:lpstr>
      <vt:lpstr>Presentazione standard di PowerPoint</vt:lpstr>
      <vt:lpstr>Presentazione standard di PowerPoint</vt:lpstr>
      <vt:lpstr>Morte cellulare: necrosi</vt:lpstr>
      <vt:lpstr>Presentazione standard di PowerPoint</vt:lpstr>
      <vt:lpstr>Necrosi COLLIQUATIVA: ascesso cerebrale</vt:lpstr>
      <vt:lpstr>Morte cellulare: casi particolari di necrosi</vt:lpstr>
      <vt:lpstr>Presentazione standard di PowerPoint</vt:lpstr>
      <vt:lpstr>Presentazione standard di PowerPoint</vt:lpstr>
      <vt:lpstr>Morte cellulare: casi particolari di necrosi</vt:lpstr>
      <vt:lpstr>Apoptosis</vt:lpstr>
      <vt:lpstr>Due modalità principali di morte cellulare</vt:lpstr>
      <vt:lpstr>Necrosis vs apoptosis</vt:lpstr>
      <vt:lpstr>Disregulation of apoptosis</vt:lpstr>
      <vt:lpstr>Developmental abnormalities</vt:lpstr>
      <vt:lpstr>Disregulation of apoptosis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Stages of the cellular response to stress and injurious stimuli   </dc:title>
  <cp:lastModifiedBy>MACOR PAOLO</cp:lastModifiedBy>
  <cp:revision>9</cp:revision>
  <dcterms:modified xsi:type="dcterms:W3CDTF">2023-03-27T06:21:11Z</dcterms:modified>
</cp:coreProperties>
</file>