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51"/>
  </p:notesMasterIdLst>
  <p:handoutMasterIdLst>
    <p:handoutMasterId r:id="rId52"/>
  </p:handoutMasterIdLst>
  <p:sldIdLst>
    <p:sldId id="426" r:id="rId3"/>
    <p:sldId id="427" r:id="rId4"/>
    <p:sldId id="428" r:id="rId5"/>
    <p:sldId id="429" r:id="rId6"/>
    <p:sldId id="430" r:id="rId7"/>
    <p:sldId id="431" r:id="rId8"/>
    <p:sldId id="432" r:id="rId9"/>
    <p:sldId id="434" r:id="rId10"/>
    <p:sldId id="435" r:id="rId11"/>
    <p:sldId id="436" r:id="rId12"/>
    <p:sldId id="437" r:id="rId13"/>
    <p:sldId id="438" r:id="rId14"/>
    <p:sldId id="439" r:id="rId15"/>
    <p:sldId id="440" r:id="rId16"/>
    <p:sldId id="441" r:id="rId17"/>
    <p:sldId id="442" r:id="rId18"/>
    <p:sldId id="443" r:id="rId19"/>
    <p:sldId id="444" r:id="rId20"/>
    <p:sldId id="445" r:id="rId21"/>
    <p:sldId id="446" r:id="rId22"/>
    <p:sldId id="447" r:id="rId23"/>
    <p:sldId id="448" r:id="rId24"/>
    <p:sldId id="449" r:id="rId25"/>
    <p:sldId id="450" r:id="rId26"/>
    <p:sldId id="451" r:id="rId27"/>
    <p:sldId id="483" r:id="rId28"/>
    <p:sldId id="487" r:id="rId29"/>
    <p:sldId id="484" r:id="rId30"/>
    <p:sldId id="486"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0" r:id="rId5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FFFF"/>
    <a:srgbClr val="FF66CC"/>
    <a:srgbClr val="B77513"/>
    <a:srgbClr val="CCECFF"/>
    <a:srgbClr val="FFCC66"/>
    <a:srgbClr val="99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7" autoAdjust="0"/>
    <p:restoredTop sz="91244" autoAdjust="0"/>
  </p:normalViewPr>
  <p:slideViewPr>
    <p:cSldViewPr snapToGrid="0">
      <p:cViewPr varScale="1">
        <p:scale>
          <a:sx n="73" d="100"/>
          <a:sy n="73" d="100"/>
        </p:scale>
        <p:origin x="1372" y="56"/>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4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56.wmf"/><Relationship Id="rId5" Type="http://schemas.openxmlformats.org/officeDocument/2006/relationships/image" Target="../media/image81.wmf"/><Relationship Id="rId4"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AA44EEBB-316D-4652-A96A-FAFFBB3EFD07}" type="datetimeFigureOut">
              <a:rPr lang="en-US"/>
              <a:pPr>
                <a:defRPr/>
              </a:pPr>
              <a:t>3/28/2023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D9CE33F3-FA65-4487-A852-D574F070C8B2}" type="slidenum">
              <a:rPr lang="en-US"/>
              <a:pPr>
                <a:defRPr/>
              </a:pPr>
              <a:t>‹N›</a:t>
            </a:fld>
            <a:endParaRPr lang="en-US"/>
          </a:p>
        </p:txBody>
      </p:sp>
    </p:spTree>
    <p:extLst>
      <p:ext uri="{BB962C8B-B14F-4D97-AF65-F5344CB8AC3E}">
        <p14:creationId xmlns:p14="http://schemas.microsoft.com/office/powerpoint/2010/main" val="53025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BEE5CBB8-6D00-4BF9-B1AD-1CF416F6D62D}" type="datetimeFigureOut">
              <a:rPr lang="en-US"/>
              <a:pPr>
                <a:defRPr/>
              </a:pPr>
              <a:t>3/28/2023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marL="0" marR="0" lvl="0" indent="0" algn="l" defTabSz="966612" rtl="0" eaLnBrk="0" fontAlgn="base" latinLnBrk="0" hangingPunct="0">
              <a:lnSpc>
                <a:spcPct val="100000"/>
              </a:lnSpc>
              <a:spcBef>
                <a:spcPct val="30000"/>
              </a:spcBef>
              <a:spcAft>
                <a:spcPct val="0"/>
              </a:spcAft>
              <a:buClrTx/>
              <a:buSzTx/>
              <a:buFontTx/>
              <a:buNone/>
              <a:tabLst/>
              <a:defRPr/>
            </a:pPr>
            <a:r>
              <a:rPr lang="en-US" b="1" u="sng" dirty="0"/>
              <a:t>Trainer Notes:</a:t>
            </a:r>
          </a:p>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1269C058-4577-42A1-B360-321A5B2BDD34}" type="slidenum">
              <a:rPr lang="en-US"/>
              <a:pPr>
                <a:defRPr/>
              </a:pPr>
              <a:t>‹N›</a:t>
            </a:fld>
            <a:endParaRPr lang="en-US"/>
          </a:p>
        </p:txBody>
      </p:sp>
    </p:spTree>
    <p:extLst>
      <p:ext uri="{BB962C8B-B14F-4D97-AF65-F5344CB8AC3E}">
        <p14:creationId xmlns:p14="http://schemas.microsoft.com/office/powerpoint/2010/main" val="303533812"/>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a:t>
            </a:fld>
            <a:endParaRPr lang="en-US"/>
          </a:p>
        </p:txBody>
      </p:sp>
    </p:spTree>
    <p:extLst>
      <p:ext uri="{BB962C8B-B14F-4D97-AF65-F5344CB8AC3E}">
        <p14:creationId xmlns:p14="http://schemas.microsoft.com/office/powerpoint/2010/main" val="185795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91432" tIns="45716" rIns="91432" bIns="45716"/>
          <a:lstStyle/>
          <a:p>
            <a:fld id="{9C97DE53-F1CC-4D5B-9D24-9DF6F7AEBDFF}" type="slidenum">
              <a:rPr lang="en-US"/>
              <a:pPr/>
              <a:t>10</a:t>
            </a:fld>
            <a:endParaRPr lang="en-US"/>
          </a:p>
        </p:txBody>
      </p:sp>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lIns="91432" tIns="45716" rIns="91432" bIns="45716"/>
          <a:lstStyle/>
          <a:p>
            <a:pPr defTabSz="966612">
              <a:defRPr/>
            </a:pPr>
            <a:r>
              <a:rPr lang="en-US" b="1" u="sng" dirty="0"/>
              <a:t>Trainer Notes:</a:t>
            </a:r>
          </a:p>
          <a:p>
            <a:r>
              <a:rPr lang="en-US" dirty="0"/>
              <a:t>Optional additional examples</a:t>
            </a:r>
            <a:r>
              <a:rPr lang="en-US" baseline="0" dirty="0"/>
              <a:t> of properties that change as a result of the nanoscale size of the object.</a:t>
            </a:r>
          </a:p>
          <a:p>
            <a:endParaRPr lang="en-US" baseline="0" dirty="0"/>
          </a:p>
          <a:p>
            <a:r>
              <a:rPr lang="en-US" baseline="0" dirty="0"/>
              <a:t>LEFT: The form of iron oxide known as magnetite exhibits size-dependent magnetism. The magnetic strength of a permanent magnet does not change with the magnet’s size at the </a:t>
            </a:r>
            <a:r>
              <a:rPr lang="en-US" baseline="0" dirty="0" err="1"/>
              <a:t>macroscale</a:t>
            </a:r>
            <a:r>
              <a:rPr lang="en-US" baseline="0" dirty="0"/>
              <a:t>. But tiny magnets can actually exhibit larger magnetic fields than bigger magnets. The figure shows a parameter associated with magnetic field strength H plotted against particle diameter D. Note that as the magnet gets smaller the field strength goes up until it reaches a maximum. </a:t>
            </a:r>
          </a:p>
          <a:p>
            <a:endParaRPr lang="en-US" baseline="0" dirty="0"/>
          </a:p>
          <a:p>
            <a:r>
              <a:rPr lang="en-US" baseline="0" dirty="0"/>
              <a:t>[This is called </a:t>
            </a:r>
            <a:r>
              <a:rPr lang="en-US" baseline="0" dirty="0" err="1"/>
              <a:t>superparamagnetism</a:t>
            </a:r>
            <a:r>
              <a:rPr lang="en-US" baseline="0" dirty="0"/>
              <a:t> and can be explained by the fact that at a certain size, within the nanoscale, the material can form a single crystal (or domain) in which all the magnetic moments are aligned in the same direction. In larger magnets, multiple “domains” are present with slightly misaligned magnetic fields, which weakens the overall field strength. An analogy is the difference in power between a tug-of-war team that is all pulling straight back vs. one in which some of the members are pulling the rope off to one side or the other. The overall pulling power of the team is weakened if all members are not pulling in the same direction.]</a:t>
            </a:r>
            <a:endParaRPr lang="en-US" dirty="0"/>
          </a:p>
        </p:txBody>
      </p:sp>
    </p:spTree>
    <p:extLst>
      <p:ext uri="{BB962C8B-B14F-4D97-AF65-F5344CB8AC3E}">
        <p14:creationId xmlns:p14="http://schemas.microsoft.com/office/powerpoint/2010/main" val="155235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a:t>Trainer Notes:</a:t>
            </a:r>
          </a:p>
          <a:p>
            <a:r>
              <a:rPr lang="en-US" dirty="0"/>
              <a:t>TOP: Novel</a:t>
            </a:r>
            <a:r>
              <a:rPr lang="en-US" baseline="0" dirty="0"/>
              <a:t> </a:t>
            </a:r>
            <a:r>
              <a:rPr lang="en-US" dirty="0"/>
              <a:t>materials</a:t>
            </a:r>
            <a:r>
              <a:rPr lang="en-US" baseline="0" dirty="0"/>
              <a:t> can be made just by taking elements in the periodic table and combining them to form objects within the nanoscale range. There is incredible </a:t>
            </a:r>
            <a:r>
              <a:rPr lang="en-US" i="1" baseline="0" dirty="0"/>
              <a:t>chemical</a:t>
            </a:r>
            <a:r>
              <a:rPr lang="en-US" i="0" baseline="0" dirty="0"/>
              <a:t> </a:t>
            </a:r>
            <a:r>
              <a:rPr lang="en-US" i="1" baseline="0" dirty="0"/>
              <a:t>diversity</a:t>
            </a:r>
            <a:r>
              <a:rPr lang="en-US" i="0" baseline="0" dirty="0"/>
              <a:t> among nanomaterials.</a:t>
            </a:r>
            <a:endParaRPr lang="en-US" dirty="0"/>
          </a:p>
          <a:p>
            <a:endParaRPr lang="en-US" dirty="0"/>
          </a:p>
          <a:p>
            <a:r>
              <a:rPr lang="en-US" dirty="0"/>
              <a:t>MIDDLE: Note the wide variety</a:t>
            </a:r>
            <a:r>
              <a:rPr lang="en-US" baseline="0" dirty="0"/>
              <a:t> of different shapes of the objects shown in the middle image (and that the color was added to the microscope images for visual appeal). Now reveal that each one of those objects has exactly the same chemical formula: </a:t>
            </a:r>
            <a:r>
              <a:rPr lang="en-US" baseline="0" dirty="0" err="1"/>
              <a:t>ZnO</a:t>
            </a:r>
            <a:r>
              <a:rPr lang="en-US" baseline="0" dirty="0"/>
              <a:t>. </a:t>
            </a:r>
            <a:r>
              <a:rPr lang="en-US" baseline="0" dirty="0" err="1"/>
              <a:t>Nanoscientists</a:t>
            </a:r>
            <a:r>
              <a:rPr lang="en-US" baseline="0" dirty="0"/>
              <a:t> and engineers can take the same substance and shape it into many different types of nanoscale objects. There is great </a:t>
            </a:r>
            <a:r>
              <a:rPr lang="en-US" i="1" baseline="0" dirty="0"/>
              <a:t>structural diversity</a:t>
            </a:r>
            <a:r>
              <a:rPr lang="en-US" i="0" baseline="0" dirty="0"/>
              <a:t> among nanomaterials.</a:t>
            </a:r>
            <a:endParaRPr lang="en-US" dirty="0"/>
          </a:p>
          <a:p>
            <a:pPr defTabSz="966612">
              <a:defRPr/>
            </a:pPr>
            <a:endParaRPr lang="en-US" dirty="0"/>
          </a:p>
          <a:p>
            <a:pPr defTabSz="966612">
              <a:defRPr/>
            </a:pPr>
            <a:r>
              <a:rPr lang="en-US" dirty="0"/>
              <a:t>BOTTOM:</a:t>
            </a:r>
            <a:r>
              <a:rPr lang="en-US" baseline="0" dirty="0"/>
              <a:t> Manufacturers often change the surface of a </a:t>
            </a:r>
            <a:r>
              <a:rPr lang="en-US" baseline="0" dirty="0" err="1"/>
              <a:t>nanoparticle</a:t>
            </a:r>
            <a:r>
              <a:rPr lang="en-US" baseline="0" dirty="0"/>
              <a:t> during product formulation to achieve the desired </a:t>
            </a:r>
            <a:r>
              <a:rPr lang="en-US" baseline="0" dirty="0" err="1"/>
              <a:t>dispersability</a:t>
            </a:r>
            <a:r>
              <a:rPr lang="en-US" baseline="0" dirty="0"/>
              <a:t>, stability or activity. These surface modifications may impact the properties to such an extent that the surface-treated particle is, for all purposes, an entirely different substance than the non-treated particle.</a:t>
            </a:r>
          </a:p>
          <a:p>
            <a:pPr defTabSz="966612">
              <a:defRPr/>
            </a:pPr>
            <a:br>
              <a:rPr lang="en-US" dirty="0"/>
            </a:br>
            <a:r>
              <a:rPr lang="en-US" sz="1300" dirty="0"/>
              <a:t>Image credits: (top) http://</a:t>
            </a:r>
            <a:r>
              <a:rPr lang="en-US" dirty="0"/>
              <a:t>facstaff.gpc.edu; (middle left) K. </a:t>
            </a:r>
            <a:r>
              <a:rPr lang="en-US" dirty="0" err="1"/>
              <a:t>Molhave</a:t>
            </a:r>
            <a:r>
              <a:rPr lang="en-US" dirty="0"/>
              <a:t>, </a:t>
            </a:r>
            <a:r>
              <a:rPr lang="en-US" dirty="0" err="1"/>
              <a:t>Opensource</a:t>
            </a:r>
            <a:r>
              <a:rPr lang="en-US" dirty="0"/>
              <a:t> Handbook of Nanoscience and Nanotechnology, (middle right) </a:t>
            </a:r>
            <a:r>
              <a:rPr lang="en-US" sz="1300" dirty="0" err="1"/>
              <a:t>Zhong</a:t>
            </a:r>
            <a:r>
              <a:rPr lang="en-US" sz="1300" dirty="0"/>
              <a:t> Lin Wang, (bottom) CBEN, Rice University</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11</a:t>
            </a:fld>
            <a:endParaRPr lang="en-US"/>
          </a:p>
        </p:txBody>
      </p:sp>
    </p:spTree>
    <p:extLst>
      <p:ext uri="{BB962C8B-B14F-4D97-AF65-F5344CB8AC3E}">
        <p14:creationId xmlns:p14="http://schemas.microsoft.com/office/powerpoint/2010/main" val="35061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612">
              <a:defRPr/>
            </a:pPr>
            <a:r>
              <a:rPr lang="en-US" b="1" u="sng" dirty="0"/>
              <a:t>Trainer Notes:</a:t>
            </a:r>
          </a:p>
          <a:p>
            <a:r>
              <a:rPr lang="en-US" dirty="0"/>
              <a:t>One</a:t>
            </a:r>
            <a:r>
              <a:rPr lang="en-US" baseline="0" dirty="0"/>
              <a:t> way to categorize nanomaterials is by their chemical composition. Many of the most commercially important nanomaterials can be categorized into one of the five classes listed here.</a:t>
            </a:r>
          </a:p>
          <a:p>
            <a:endParaRPr lang="en-US" b="1" baseline="0" dirty="0"/>
          </a:p>
          <a:p>
            <a:pPr defTabSz="966612">
              <a:defRPr/>
            </a:pPr>
            <a:r>
              <a:rPr lang="en-US" b="1" baseline="0" dirty="0"/>
              <a:t>Fullerenes, Nanotubes; </a:t>
            </a:r>
            <a:r>
              <a:rPr lang="en-US" b="1" baseline="0" dirty="0" err="1"/>
              <a:t>Nanowires</a:t>
            </a:r>
            <a:r>
              <a:rPr lang="en-US" b="1" baseline="0" dirty="0"/>
              <a:t>: </a:t>
            </a:r>
            <a:r>
              <a:rPr lang="en-US" b="0" baseline="0" dirty="0"/>
              <a:t>Most materials in this class are made from carbon. These include the family of compounds derived from the C</a:t>
            </a:r>
            <a:r>
              <a:rPr lang="en-US" b="0" baseline="-25000" dirty="0"/>
              <a:t>60</a:t>
            </a:r>
            <a:r>
              <a:rPr lang="en-US" b="0" baseline="0" dirty="0"/>
              <a:t> molecule known as buckminsterfullerene or buckyball, as well as the class of materials known as nanotubes. Nanotubes are simply elongated versions of the buckyball and can exist in single-walled, double-walled or multi-walled </a:t>
            </a:r>
            <a:r>
              <a:rPr lang="en-US" b="0" baseline="0"/>
              <a:t>configurations.</a:t>
            </a:r>
            <a:endParaRPr lang="en-US" b="0" baseline="0" dirty="0"/>
          </a:p>
          <a:p>
            <a:pPr defTabSz="966612">
              <a:defRPr/>
            </a:pPr>
            <a:endParaRPr lang="en-US" b="0" baseline="0" dirty="0"/>
          </a:p>
          <a:p>
            <a:pPr defTabSz="966612">
              <a:defRPr/>
            </a:pPr>
            <a:r>
              <a:rPr lang="en-US" b="1" baseline="0" dirty="0"/>
              <a:t>Metals:</a:t>
            </a:r>
            <a:r>
              <a:rPr lang="en-US" b="0" baseline="0" dirty="0"/>
              <a:t> There are many examples of </a:t>
            </a:r>
            <a:r>
              <a:rPr lang="en-US" b="0" baseline="0" dirty="0" err="1"/>
              <a:t>nanometals</a:t>
            </a:r>
            <a:r>
              <a:rPr lang="en-US" b="0" baseline="0" dirty="0"/>
              <a:t> in use today. The most commercially relevant is likely to be </a:t>
            </a:r>
            <a:r>
              <a:rPr lang="en-US" b="0" baseline="0" dirty="0" err="1"/>
              <a:t>nanosilver</a:t>
            </a:r>
            <a:r>
              <a:rPr lang="en-US" b="0" baseline="0" dirty="0"/>
              <a:t>, which is prized for its potent and broad-spectrum antimicrobial properties. </a:t>
            </a:r>
            <a:r>
              <a:rPr lang="en-US" b="0" baseline="0" dirty="0" err="1"/>
              <a:t>Nanosilver</a:t>
            </a:r>
            <a:r>
              <a:rPr lang="en-US" b="0" baseline="0" dirty="0"/>
              <a:t> is used in a number of consumer products ranging from spray disinfectants to toothpaste and teddy bears, as well as in many medical applications such as wound dressings and catheters. </a:t>
            </a:r>
            <a:r>
              <a:rPr lang="en-US" b="0" baseline="0" dirty="0" err="1"/>
              <a:t>Nanosilver</a:t>
            </a:r>
            <a:r>
              <a:rPr lang="en-US" b="0" baseline="0" dirty="0"/>
              <a:t> is even being researched for use in animal feed to reduce the need for conventional antibiotics</a:t>
            </a:r>
          </a:p>
          <a:p>
            <a:pPr defTabSz="966612">
              <a:defRPr/>
            </a:pPr>
            <a:endParaRPr lang="en-US" b="0" baseline="0" dirty="0"/>
          </a:p>
          <a:p>
            <a:pPr defTabSz="966612">
              <a:defRPr/>
            </a:pPr>
            <a:r>
              <a:rPr lang="en-US" b="1" baseline="0" dirty="0"/>
              <a:t>Ceramics: </a:t>
            </a:r>
            <a:r>
              <a:rPr lang="en-US" b="0" baseline="0" dirty="0"/>
              <a:t>Another very broad class of materials that includes titanium dioxide, which is used in sunscreens and to coat so-called “self-cleaning glass”, as well as cerium oxide, which is a fuel additive that promotes greater fuel efficiency.</a:t>
            </a:r>
          </a:p>
          <a:p>
            <a:pPr defTabSz="966612">
              <a:defRPr/>
            </a:pPr>
            <a:endParaRPr lang="en-US" b="0" baseline="0" dirty="0"/>
          </a:p>
          <a:p>
            <a:pPr defTabSz="966612">
              <a:defRPr/>
            </a:pPr>
            <a:r>
              <a:rPr lang="en-US" b="1" baseline="0" dirty="0"/>
              <a:t>Semiconductors (Quantum Dots):</a:t>
            </a:r>
            <a:r>
              <a:rPr lang="en-US" b="0" baseline="0" dirty="0"/>
              <a:t> These exhibit very bright photoluminescence and can be used as medical imaging agents. Unlike conventional dyes, quantum dots do not degrade quickly and have much brighter luminescence, thus enhancing the signal in a medical image. Their surfaces can be modified to direct them to specific cells in the body, including cancer cells which can aid in disease detection.</a:t>
            </a:r>
          </a:p>
          <a:p>
            <a:pPr defTabSz="966612">
              <a:defRPr/>
            </a:pPr>
            <a:endParaRPr lang="en-US" b="0" baseline="0" dirty="0"/>
          </a:p>
          <a:p>
            <a:pPr defTabSz="966612">
              <a:defRPr/>
            </a:pPr>
            <a:r>
              <a:rPr lang="en-US" b="1" dirty="0"/>
              <a:t>Polymeric:</a:t>
            </a:r>
            <a:r>
              <a:rPr lang="en-US" b="0" dirty="0"/>
              <a:t> Polymeric nanoparticles</a:t>
            </a:r>
            <a:r>
              <a:rPr lang="en-US" b="0" baseline="0" dirty="0"/>
              <a:t> are small beads made from polymeric hydrocarbons. They can serve as containers for drug molecules and can be designed to deliver the drug to the precise location via surface modification with biomarkers that target a certain type of cell, for example. Polymeric nanoparticles are also used in the cosmetics industry to encapsulate active ingredients and potentially deliver them beneath the epidermis.</a:t>
            </a:r>
            <a:endParaRPr lang="en-US" b="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13</a:t>
            </a:fld>
            <a:endParaRPr lang="en-US"/>
          </a:p>
        </p:txBody>
      </p:sp>
    </p:spTree>
    <p:extLst>
      <p:ext uri="{BB962C8B-B14F-4D97-AF65-F5344CB8AC3E}">
        <p14:creationId xmlns:p14="http://schemas.microsoft.com/office/powerpoint/2010/main" val="90877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lIns="91432" tIns="45716" rIns="91432" bIns="45716">
            <a:normAutofit/>
          </a:bodyPr>
          <a:lstStyle/>
          <a:p>
            <a:pPr marL="241611" indent="-241611" defTabSz="966440" fontAlgn="auto">
              <a:lnSpc>
                <a:spcPct val="90000"/>
              </a:lnSpc>
              <a:spcBef>
                <a:spcPts val="0"/>
              </a:spcBef>
              <a:spcAft>
                <a:spcPts val="634"/>
              </a:spcAft>
              <a:defRPr/>
            </a:pPr>
            <a:r>
              <a:rPr lang="en-US" b="1" u="sng" dirty="0"/>
              <a:t>Trainer Notes:</a:t>
            </a:r>
          </a:p>
          <a:p>
            <a:pPr indent="-241611" defTabSz="966440" fontAlgn="auto">
              <a:lnSpc>
                <a:spcPct val="90000"/>
              </a:lnSpc>
              <a:spcBef>
                <a:spcPts val="0"/>
              </a:spcBef>
              <a:spcAft>
                <a:spcPts val="634"/>
              </a:spcAft>
              <a:defRPr/>
            </a:pPr>
            <a:r>
              <a:rPr lang="en-US" dirty="0"/>
              <a:t>The novelty of certain</a:t>
            </a:r>
            <a:r>
              <a:rPr lang="en-US" baseline="0" dirty="0"/>
              <a:t> nanomaterials may be a double-edged sword. Society supports the development of novel nanoscale materials because of their different physical and chemical properties. But this novelty could result in unwanted impacts on humans or the natural environment. As we’re developing technologies to solve one problem we should ensure we are not contributing to another. </a:t>
            </a:r>
          </a:p>
          <a:p>
            <a:pPr indent="-241611" defTabSz="966440" fontAlgn="auto">
              <a:lnSpc>
                <a:spcPct val="90000"/>
              </a:lnSpc>
              <a:spcBef>
                <a:spcPts val="0"/>
              </a:spcBef>
              <a:spcAft>
                <a:spcPts val="634"/>
              </a:spcAft>
              <a:defRPr/>
            </a:pPr>
            <a:endParaRPr lang="en-US" dirty="0"/>
          </a:p>
          <a:p>
            <a:pPr indent="-241611" defTabSz="966440" fontAlgn="auto">
              <a:lnSpc>
                <a:spcPct val="90000"/>
              </a:lnSpc>
              <a:spcBef>
                <a:spcPts val="0"/>
              </a:spcBef>
              <a:spcAft>
                <a:spcPts val="634"/>
              </a:spcAft>
              <a:defRPr/>
            </a:pPr>
            <a:r>
              <a:rPr lang="en-US" dirty="0"/>
              <a:t>There is a growing body of information about</a:t>
            </a:r>
            <a:r>
              <a:rPr lang="en-US" baseline="0" dirty="0"/>
              <a:t> nanomaterial toxicity that must be considered in designing and implementing a safe workplace. That’s where we’re going next.</a:t>
            </a:r>
          </a:p>
          <a:p>
            <a:pPr indent="-241611" defTabSz="966440" fontAlgn="auto">
              <a:lnSpc>
                <a:spcPct val="90000"/>
              </a:lnSpc>
              <a:spcBef>
                <a:spcPts val="0"/>
              </a:spcBef>
              <a:spcAft>
                <a:spcPts val="634"/>
              </a:spcAft>
              <a:defRPr/>
            </a:pPr>
            <a:endParaRPr lang="en-US" dirty="0"/>
          </a:p>
          <a:p>
            <a:pPr marL="241611" indent="-241611" defTabSz="966440" fontAlgn="auto">
              <a:lnSpc>
                <a:spcPct val="90000"/>
              </a:lnSpc>
              <a:spcBef>
                <a:spcPts val="0"/>
              </a:spcBef>
              <a:spcAft>
                <a:spcPts val="634"/>
              </a:spcAft>
              <a:defRPr/>
            </a:pPr>
            <a:r>
              <a:rPr lang="en-US" dirty="0"/>
              <a:t>Image Credit:</a:t>
            </a:r>
            <a:r>
              <a:rPr lang="en-US" baseline="0" dirty="0"/>
              <a:t> Scale-Microsoft Clipart</a:t>
            </a:r>
            <a:endParaRPr lang="en-US" dirty="0"/>
          </a:p>
        </p:txBody>
      </p:sp>
      <p:sp>
        <p:nvSpPr>
          <p:cNvPr id="6" name="Slide Image Placeholder 5"/>
          <p:cNvSpPr>
            <a:spLocks noGrp="1" noRot="1" noChangeAspect="1"/>
          </p:cNvSpPr>
          <p:nvPr>
            <p:ph type="sldImg"/>
          </p:nvPr>
        </p:nvSpPr>
        <p:spPr>
          <a:xfrm>
            <a:off x="593725" y="484188"/>
            <a:ext cx="3303588" cy="2476500"/>
          </a:xfrm>
        </p:spPr>
      </p:sp>
    </p:spTree>
    <p:extLst>
      <p:ext uri="{BB962C8B-B14F-4D97-AF65-F5344CB8AC3E}">
        <p14:creationId xmlns:p14="http://schemas.microsoft.com/office/powerpoint/2010/main" val="284725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extLst>
      <p:ext uri="{BB962C8B-B14F-4D97-AF65-F5344CB8AC3E}">
        <p14:creationId xmlns:p14="http://schemas.microsoft.com/office/powerpoint/2010/main" val="215758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a:t>
            </a:fld>
            <a:endParaRPr lang="en-US"/>
          </a:p>
        </p:txBody>
      </p:sp>
    </p:spTree>
    <p:extLst>
      <p:ext uri="{BB962C8B-B14F-4D97-AF65-F5344CB8AC3E}">
        <p14:creationId xmlns:p14="http://schemas.microsoft.com/office/powerpoint/2010/main" val="2915805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4</a:t>
            </a:fld>
            <a:endParaRPr lang="en-US"/>
          </a:p>
        </p:txBody>
      </p:sp>
    </p:spTree>
    <p:extLst>
      <p:ext uri="{BB962C8B-B14F-4D97-AF65-F5344CB8AC3E}">
        <p14:creationId xmlns:p14="http://schemas.microsoft.com/office/powerpoint/2010/main" val="159078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a:t>
            </a:fld>
            <a:endParaRPr lang="en-US"/>
          </a:p>
        </p:txBody>
      </p:sp>
    </p:spTree>
    <p:extLst>
      <p:ext uri="{BB962C8B-B14F-4D97-AF65-F5344CB8AC3E}">
        <p14:creationId xmlns:p14="http://schemas.microsoft.com/office/powerpoint/2010/main" val="145098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a:t>
            </a:fld>
            <a:endParaRPr lang="en-US"/>
          </a:p>
        </p:txBody>
      </p:sp>
    </p:spTree>
    <p:extLst>
      <p:ext uri="{BB962C8B-B14F-4D97-AF65-F5344CB8AC3E}">
        <p14:creationId xmlns:p14="http://schemas.microsoft.com/office/powerpoint/2010/main" val="406403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extLst>
      <p:ext uri="{BB962C8B-B14F-4D97-AF65-F5344CB8AC3E}">
        <p14:creationId xmlns:p14="http://schemas.microsoft.com/office/powerpoint/2010/main" val="5828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fld id="{A51B1859-DD47-4FC4-B1DF-1223FF4D455F}" type="slidenum">
              <a:rPr lang="en-US" altLang="it-IT" sz="1200"/>
              <a:pPr/>
              <a:t>8</a:t>
            </a:fld>
            <a:endParaRPr lang="en-US" altLang="it-IT"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it-IT" altLang="it-IT"/>
          </a:p>
        </p:txBody>
      </p:sp>
    </p:spTree>
    <p:extLst>
      <p:ext uri="{BB962C8B-B14F-4D97-AF65-F5344CB8AC3E}">
        <p14:creationId xmlns:p14="http://schemas.microsoft.com/office/powerpoint/2010/main" val="170627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1" u="sng" dirty="0"/>
              <a:t>Trainer Notes:</a:t>
            </a:r>
          </a:p>
          <a:p>
            <a:r>
              <a:rPr lang="en-US" dirty="0"/>
              <a:t>This</a:t>
            </a:r>
            <a:r>
              <a:rPr lang="en-US" baseline="0" dirty="0"/>
              <a:t> is a partial list of some of the physical and chemical properties that can change for a given nanomaterial. Not all of these changes will be relevant for every </a:t>
            </a:r>
            <a:r>
              <a:rPr lang="en-US" baseline="0" dirty="0" err="1"/>
              <a:t>nanoparticle</a:t>
            </a:r>
            <a:r>
              <a:rPr lang="en-US" baseline="0" dirty="0"/>
              <a:t>; each will have its own set of variable properties.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9</a:t>
            </a:fld>
            <a:endParaRPr lang="en-US"/>
          </a:p>
        </p:txBody>
      </p:sp>
    </p:spTree>
    <p:extLst>
      <p:ext uri="{BB962C8B-B14F-4D97-AF65-F5344CB8AC3E}">
        <p14:creationId xmlns:p14="http://schemas.microsoft.com/office/powerpoint/2010/main" val="29252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8392" y="2600325"/>
            <a:ext cx="6400800" cy="2286000"/>
          </a:xfrm>
          <a:solidFill>
            <a:schemeClr val="bg2">
              <a:alpha val="60000"/>
            </a:schemeClr>
          </a:solidFill>
        </p:spPr>
        <p:txBody>
          <a:bodyPr anchor="t"/>
          <a:lstStyle>
            <a:lvl1pPr algn="l">
              <a:lnSpc>
                <a:spcPts val="4500"/>
              </a:lnSpc>
              <a:buNone/>
              <a:defRPr sz="4000" b="1" cap="all"/>
            </a:lvl1pPr>
            <a:extLst/>
          </a:lstStyle>
          <a:p>
            <a:r>
              <a:rPr lang="en-US" dirty="0"/>
              <a:t>Click to edit Master title style</a:t>
            </a:r>
          </a:p>
        </p:txBody>
      </p:sp>
      <p:sp>
        <p:nvSpPr>
          <p:cNvPr id="3" name="Text Placeholder 2"/>
          <p:cNvSpPr>
            <a:spLocks noGrp="1"/>
          </p:cNvSpPr>
          <p:nvPr>
            <p:ph type="body" idx="1"/>
          </p:nvPr>
        </p:nvSpPr>
        <p:spPr>
          <a:xfrm>
            <a:off x="2578392" y="1066800"/>
            <a:ext cx="6400800"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p>
            <a:r>
              <a:rPr lang="en-US" dirty="0"/>
              <a:t>Click to edit Master title style</a:t>
            </a:r>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9"/>
          <p:cNvSpPr>
            <a:spLocks noGrp="1"/>
          </p:cNvSpPr>
          <p:nvPr>
            <p:ph type="ftr" sz="quarter" idx="10"/>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0" name="Slide Number Placeholder 9"/>
          <p:cNvSpPr>
            <a:spLocks noGrp="1"/>
          </p:cNvSpPr>
          <p:nvPr>
            <p:ph type="sldNum" sz="quarter" idx="11"/>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p>
            <a:r>
              <a:rPr lang="en-US"/>
              <a:t>Click to edit Master title style</a:t>
            </a:r>
          </a:p>
        </p:txBody>
      </p:sp>
      <p:sp>
        <p:nvSpPr>
          <p:cNvPr id="5"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6"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a:t>Click to edit Master title style</a:t>
            </a:r>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8"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9"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9"/>
          <p:cNvSpPr>
            <a:spLocks noGrp="1"/>
          </p:cNvSpPr>
          <p:nvPr>
            <p:ph type="ftr" sz="quarter" idx="3"/>
          </p:nvPr>
        </p:nvSpPr>
        <p:spPr>
          <a:xfrm>
            <a:off x="5540189"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7" name="Slide Number Placeholder 9"/>
          <p:cNvSpPr>
            <a:spLocks noGrp="1"/>
          </p:cNvSpPr>
          <p:nvPr>
            <p:ph type="sldNum" sz="quarter" idx="4"/>
          </p:nvPr>
        </p:nvSpPr>
        <p:spPr>
          <a:xfrm>
            <a:off x="8438964" y="6400800"/>
            <a:ext cx="457200" cy="327212"/>
          </a:xfrm>
          <a:prstGeom prst="rect">
            <a:avLst/>
          </a:prstGeom>
        </p:spPr>
        <p:txBody>
          <a:bodyPr/>
          <a:lstStyle>
            <a:lvl1pPr>
              <a:defRPr sz="1400" b="1">
                <a:solidFill>
                  <a:schemeClr val="accent2">
                    <a:lumMod val="50000"/>
                  </a:schemeClr>
                </a:solidFill>
              </a:defRPr>
            </a:lvl1pPr>
            <a:extLst/>
          </a:lstStyle>
          <a:p>
            <a:pPr>
              <a:defRPr/>
            </a:pPr>
            <a:fld id="{A5B96567-BFE0-47FD-90FD-A9064614BBFE}" type="slidenum">
              <a:rPr lang="en-US" smtClean="0"/>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p>
            <a:r>
              <a:rPr lang="en-US" dirty="0"/>
              <a:t>Click to edit Master title style</a:t>
            </a:r>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ooter Placeholder 19"/>
          <p:cNvSpPr>
            <a:spLocks noGrp="1"/>
          </p:cNvSpPr>
          <p:nvPr>
            <p:ph type="ftr" sz="quarter" idx="3"/>
          </p:nvPr>
        </p:nvSpPr>
        <p:spPr>
          <a:xfrm>
            <a:off x="5634318" y="6400800"/>
            <a:ext cx="2895600" cy="327212"/>
          </a:xfrm>
          <a:prstGeom prst="rect">
            <a:avLst/>
          </a:prstGeom>
        </p:spPr>
        <p:txBody>
          <a:bodyPr/>
          <a:lstStyle>
            <a:lvl1pPr>
              <a:defRPr sz="1200">
                <a:solidFill>
                  <a:schemeClr val="bg2">
                    <a:shade val="50000"/>
                    <a:satMod val="200000"/>
                  </a:schemeClr>
                </a:solidFill>
              </a:defRPr>
            </a:lvl1pPr>
            <a:extLst/>
          </a:lstStyle>
          <a:p>
            <a:pPr>
              <a:defRPr/>
            </a:pPr>
            <a:endParaRPr lang="en-US" dirty="0"/>
          </a:p>
        </p:txBody>
      </p:sp>
      <p:sp>
        <p:nvSpPr>
          <p:cNvPr id="11" name="Slide Number Placeholder 9"/>
          <p:cNvSpPr>
            <a:spLocks noGrp="1"/>
          </p:cNvSpPr>
          <p:nvPr>
            <p:ph type="sldNum" sz="quarter" idx="4"/>
          </p:nvPr>
        </p:nvSpPr>
        <p:spPr>
          <a:xfrm>
            <a:off x="8533093" y="6400800"/>
            <a:ext cx="457200" cy="327212"/>
          </a:xfrm>
          <a:prstGeom prst="rect">
            <a:avLst/>
          </a:prstGeom>
        </p:spPr>
        <p:txBody>
          <a:bodyPr/>
          <a:lstStyle>
            <a:lvl1pPr>
              <a:defRPr sz="1400" b="1">
                <a:solidFill>
                  <a:schemeClr val="accent2">
                    <a:lumMod val="50000"/>
                  </a:schemeClr>
                </a:solidFill>
              </a:defRPr>
            </a:lvl1pPr>
            <a:extLst/>
          </a:lstStyle>
          <a:p>
            <a:pPr algn="r">
              <a:defRPr/>
            </a:pPr>
            <a:fld id="{A5B96567-BFE0-47FD-90FD-A9064614BBFE}" type="slidenum">
              <a:rPr lang="en-US" smtClean="0"/>
              <a:pPr algn="r">
                <a:defRPr/>
              </a:pPr>
              <a:t>‹N›</a:t>
            </a:fld>
            <a:endParaRPr lang="en-US" dirty="0"/>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5.png"/><Relationship Id="rId12"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5.png"/><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4.wmf"/></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8.wmf"/><Relationship Id="rId5" Type="http://schemas.openxmlformats.org/officeDocument/2006/relationships/oleObject" Target="../embeddings/oleObject10.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52.wmf"/><Relationship Id="rId5" Type="http://schemas.openxmlformats.org/officeDocument/2006/relationships/oleObject" Target="../embeddings/oleObject14.bin"/><Relationship Id="rId10" Type="http://schemas.openxmlformats.org/officeDocument/2006/relationships/image" Target="../media/image53.wmf"/><Relationship Id="rId4" Type="http://schemas.openxmlformats.org/officeDocument/2006/relationships/image" Target="../media/image51.wmf"/><Relationship Id="rId9"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22.bin"/><Relationship Id="rId18" Type="http://schemas.openxmlformats.org/officeDocument/2006/relationships/image" Target="../media/image60.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57.wmf"/><Relationship Id="rId17" Type="http://schemas.openxmlformats.org/officeDocument/2006/relationships/oleObject" Target="../embeddings/oleObject24.bin"/><Relationship Id="rId2" Type="http://schemas.openxmlformats.org/officeDocument/2006/relationships/slideLayout" Target="../slideLayouts/slideLayout6.xml"/><Relationship Id="rId16" Type="http://schemas.openxmlformats.org/officeDocument/2006/relationships/image" Target="../media/image59.wmf"/><Relationship Id="rId1" Type="http://schemas.openxmlformats.org/officeDocument/2006/relationships/vmlDrawing" Target="../drawings/vmlDrawing7.vml"/><Relationship Id="rId6" Type="http://schemas.openxmlformats.org/officeDocument/2006/relationships/image" Target="../media/image5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20.bin"/><Relationship Id="rId14" Type="http://schemas.openxmlformats.org/officeDocument/2006/relationships/image" Target="../media/image58.wmf"/></Relationships>
</file>

<file path=ppt/slides/_rels/slide43.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62.wmf"/><Relationship Id="rId5" Type="http://schemas.openxmlformats.org/officeDocument/2006/relationships/oleObject" Target="../embeddings/oleObject26.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69.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66.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32.bin"/></Relationships>
</file>

<file path=ppt/slides/_rels/slide45.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71.wmf"/><Relationship Id="rId5" Type="http://schemas.openxmlformats.org/officeDocument/2006/relationships/oleObject" Target="../embeddings/oleObject35.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73.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75.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41.bin"/></Relationships>
</file>

<file path=ppt/slides/_rels/slide47.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81.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78.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80.wmf"/><Relationship Id="rId4" Type="http://schemas.openxmlformats.org/officeDocument/2006/relationships/image" Target="../media/image56.wmf"/><Relationship Id="rId9"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86.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83.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51.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97526" y="982742"/>
            <a:ext cx="7469579" cy="5909310"/>
          </a:xfrm>
          <a:prstGeom prst="rect">
            <a:avLst/>
          </a:prstGeom>
        </p:spPr>
        <p:txBody>
          <a:bodyPr wrap="square">
            <a:spAutoFit/>
          </a:bodyPr>
          <a:lstStyle/>
          <a:p>
            <a:r>
              <a:rPr lang="en-US" dirty="0"/>
              <a:t>A </a:t>
            </a:r>
            <a:r>
              <a:rPr lang="en-US" dirty="0">
                <a:solidFill>
                  <a:srgbClr val="0070C0"/>
                </a:solidFill>
              </a:rPr>
              <a:t>nanocomposite</a:t>
            </a:r>
            <a:r>
              <a:rPr lang="en-US" dirty="0"/>
              <a:t> is a solid containing at least one physically or chemically distinct region, or collection of regions, having at least one dimension in the nanoscale. </a:t>
            </a:r>
          </a:p>
          <a:p>
            <a:r>
              <a:rPr lang="en-US" dirty="0"/>
              <a:t>The use of </a:t>
            </a:r>
            <a:r>
              <a:rPr lang="en-US" dirty="0" err="1"/>
              <a:t>nano</a:t>
            </a:r>
            <a:r>
              <a:rPr lang="en-US" dirty="0"/>
              <a:t> building blocks can allow to design and create new materials with unprecedented flexibility and improvement in their physical properties. In the broadest sense this definition can include porous media, colloids, gels and copolymers, but is more usually taken to mean the solid combination of a bulk matrix and </a:t>
            </a:r>
            <a:r>
              <a:rPr lang="en-US" dirty="0" err="1"/>
              <a:t>nano</a:t>
            </a:r>
            <a:r>
              <a:rPr lang="en-US" dirty="0"/>
              <a:t>-dimensional phase(s) differing in properties due to dissimilarities in structure and chemistry. </a:t>
            </a:r>
          </a:p>
          <a:p>
            <a:endParaRPr lang="en-US" dirty="0"/>
          </a:p>
          <a:p>
            <a:endParaRPr lang="en-US" dirty="0"/>
          </a:p>
          <a:p>
            <a:endParaRPr lang="en-US" dirty="0"/>
          </a:p>
          <a:p>
            <a:endParaRPr lang="en-US" dirty="0"/>
          </a:p>
          <a:p>
            <a:endParaRPr lang="en-US" dirty="0"/>
          </a:p>
          <a:p>
            <a:endParaRPr lang="en-US" dirty="0"/>
          </a:p>
          <a:p>
            <a:endParaRPr lang="en-US" dirty="0"/>
          </a:p>
          <a:p>
            <a:r>
              <a:rPr lang="en-US" dirty="0"/>
              <a:t>The mechanical, electrical, thermal, optical, electrochemical, catalytic properties of the nanocomposite will differ markedly from that of the component materials.  </a:t>
            </a:r>
            <a:r>
              <a:rPr lang="en-US" dirty="0">
                <a:solidFill>
                  <a:srgbClr val="0070C0"/>
                </a:solidFill>
              </a:rPr>
              <a:t>SINERGIC EFFECT</a:t>
            </a:r>
          </a:p>
          <a:p>
            <a:endParaRPr lang="en-US" dirty="0"/>
          </a:p>
        </p:txBody>
      </p:sp>
      <p:sp>
        <p:nvSpPr>
          <p:cNvPr id="26" name="Rectangle 2"/>
          <p:cNvSpPr>
            <a:spLocks noGrp="1" noChangeArrowheads="1"/>
          </p:cNvSpPr>
          <p:nvPr>
            <p:ph type="title"/>
          </p:nvPr>
        </p:nvSpPr>
        <p:spPr>
          <a:xfrm>
            <a:off x="658906" y="-34112"/>
            <a:ext cx="8275544" cy="1143000"/>
          </a:xfrm>
        </p:spPr>
        <p:txBody>
          <a:bodyPr>
            <a:normAutofit fontScale="90000"/>
          </a:bodyPr>
          <a:lstStyle/>
          <a:p>
            <a:r>
              <a:rPr lang="it-IT" b="1" dirty="0" err="1"/>
              <a:t>Nanomaterials</a:t>
            </a:r>
            <a:r>
              <a:rPr lang="it-IT" b="1" dirty="0"/>
              <a:t>: </a:t>
            </a:r>
            <a:r>
              <a:rPr lang="it-IT" b="1" dirty="0" err="1"/>
              <a:t>Nanocomposites</a:t>
            </a:r>
            <a:endParaRPr lang="it-IT" b="1" dirty="0"/>
          </a:p>
        </p:txBody>
      </p:sp>
      <p:pic>
        <p:nvPicPr>
          <p:cNvPr id="54274" name="Picture 2" descr="https://science.sciencemag.org/content/sci/341/6147/771/F2.medi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5" y="3798890"/>
            <a:ext cx="4191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3841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632012" y="230778"/>
            <a:ext cx="8301676" cy="756194"/>
          </a:xfrm>
        </p:spPr>
        <p:txBody>
          <a:bodyPr>
            <a:normAutofit fontScale="90000"/>
          </a:bodyPr>
          <a:lstStyle/>
          <a:p>
            <a:r>
              <a:rPr lang="en-US" sz="4000" dirty="0"/>
              <a:t>Some Other Size-Dependent Properties</a:t>
            </a:r>
          </a:p>
        </p:txBody>
      </p:sp>
      <p:grpSp>
        <p:nvGrpSpPr>
          <p:cNvPr id="2" name="Group 4"/>
          <p:cNvGrpSpPr>
            <a:grpSpLocks/>
          </p:cNvGrpSpPr>
          <p:nvPr/>
        </p:nvGrpSpPr>
        <p:grpSpPr bwMode="auto">
          <a:xfrm>
            <a:off x="2088589" y="1328738"/>
            <a:ext cx="2380677" cy="1866395"/>
            <a:chOff x="418" y="603"/>
            <a:chExt cx="1608" cy="1539"/>
          </a:xfrm>
        </p:grpSpPr>
        <p:graphicFrame>
          <p:nvGraphicFramePr>
            <p:cNvPr id="1022981" name="Object 5"/>
            <p:cNvGraphicFramePr>
              <a:graphicFrameLocks noChangeAspect="1"/>
            </p:cNvGraphicFramePr>
            <p:nvPr/>
          </p:nvGraphicFramePr>
          <p:xfrm>
            <a:off x="432" y="890"/>
            <a:ext cx="1547" cy="1252"/>
          </p:xfrm>
          <a:graphic>
            <a:graphicData uri="http://schemas.openxmlformats.org/presentationml/2006/ole">
              <mc:AlternateContent xmlns:mc="http://schemas.openxmlformats.org/markup-compatibility/2006">
                <mc:Choice xmlns:v="urn:schemas-microsoft-com:vml" Requires="v">
                  <p:oleObj spid="_x0000_s1071" name="Image" r:id="rId4" imgW="868317" imgH="699834" progId="">
                    <p:embed/>
                  </p:oleObj>
                </mc:Choice>
                <mc:Fallback>
                  <p:oleObj name="Image" r:id="rId4" imgW="868317" imgH="699834" progId="">
                    <p:embed/>
                    <p:pic>
                      <p:nvPicPr>
                        <p:cNvPr id="1022981" name="Object 5"/>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432" y="890"/>
                          <a:ext cx="1547" cy="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2982" name="Text Box 6"/>
            <p:cNvSpPr txBox="1">
              <a:spLocks noChangeArrowheads="1"/>
            </p:cNvSpPr>
            <p:nvPr/>
          </p:nvSpPr>
          <p:spPr bwMode="auto">
            <a:xfrm>
              <a:off x="418" y="603"/>
              <a:ext cx="1608" cy="272"/>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sz="1600" b="0">
                  <a:solidFill>
                    <a:schemeClr val="tx1"/>
                  </a:solidFill>
                  <a:latin typeface="Tahoma" pitchFamily="34" charset="0"/>
                </a:rPr>
                <a:t>Fe</a:t>
              </a:r>
              <a:r>
                <a:rPr lang="en-US" sz="1600" b="0" baseline="-25000">
                  <a:solidFill>
                    <a:schemeClr val="tx1"/>
                  </a:solidFill>
                  <a:latin typeface="Tahoma" pitchFamily="34" charset="0"/>
                </a:rPr>
                <a:t>3</a:t>
              </a:r>
              <a:r>
                <a:rPr lang="en-US" sz="1600" b="0">
                  <a:solidFill>
                    <a:schemeClr val="tx1"/>
                  </a:solidFill>
                  <a:latin typeface="Tahoma" pitchFamily="34" charset="0"/>
                </a:rPr>
                <a:t>O</a:t>
              </a:r>
              <a:r>
                <a:rPr lang="en-US" sz="1600" b="0" baseline="-25000">
                  <a:solidFill>
                    <a:schemeClr val="tx1"/>
                  </a:solidFill>
                  <a:latin typeface="Tahoma" pitchFamily="34" charset="0"/>
                </a:rPr>
                <a:t>4</a:t>
              </a:r>
              <a:r>
                <a:rPr lang="en-US" sz="1600" b="0">
                  <a:solidFill>
                    <a:schemeClr val="tx1"/>
                  </a:solidFill>
                  <a:latin typeface="Tahoma" pitchFamily="34" charset="0"/>
                </a:rPr>
                <a:t>, Magnetite (4 nm)</a:t>
              </a:r>
            </a:p>
          </p:txBody>
        </p:sp>
      </p:grpSp>
      <p:grpSp>
        <p:nvGrpSpPr>
          <p:cNvPr id="3" name="Group 7"/>
          <p:cNvGrpSpPr>
            <a:grpSpLocks/>
          </p:cNvGrpSpPr>
          <p:nvPr/>
        </p:nvGrpSpPr>
        <p:grpSpPr bwMode="auto">
          <a:xfrm>
            <a:off x="2083253" y="3594104"/>
            <a:ext cx="2286001" cy="2392365"/>
            <a:chOff x="458" y="2437"/>
            <a:chExt cx="1440" cy="1507"/>
          </a:xfrm>
        </p:grpSpPr>
        <p:graphicFrame>
          <p:nvGraphicFramePr>
            <p:cNvPr id="1022984" name="Object 8"/>
            <p:cNvGraphicFramePr>
              <a:graphicFrameLocks noChangeAspect="1"/>
            </p:cNvGraphicFramePr>
            <p:nvPr/>
          </p:nvGraphicFramePr>
          <p:xfrm>
            <a:off x="458" y="2437"/>
            <a:ext cx="1440" cy="1034"/>
          </p:xfrm>
          <a:graphic>
            <a:graphicData uri="http://schemas.openxmlformats.org/presentationml/2006/ole">
              <mc:AlternateContent xmlns:mc="http://schemas.openxmlformats.org/markup-compatibility/2006">
                <mc:Choice xmlns:v="urn:schemas-microsoft-com:vml" Requires="v">
                  <p:oleObj spid="_x0000_s1072" name="Photo Editor Photo" r:id="rId6" imgW="1843810" imgH="1325995" progId="">
                    <p:embed/>
                  </p:oleObj>
                </mc:Choice>
                <mc:Fallback>
                  <p:oleObj name="Photo Editor Photo" r:id="rId6" imgW="1843810" imgH="1325995" progId="">
                    <p:embed/>
                    <p:pic>
                      <p:nvPicPr>
                        <p:cNvPr id="102298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 y="2437"/>
                          <a:ext cx="1440" cy="1034"/>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2985" name="Text Box 9"/>
            <p:cNvSpPr txBox="1">
              <a:spLocks noChangeArrowheads="1"/>
            </p:cNvSpPr>
            <p:nvPr/>
          </p:nvSpPr>
          <p:spPr bwMode="auto">
            <a:xfrm>
              <a:off x="573" y="3731"/>
              <a:ext cx="1210" cy="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hangingPunct="0">
                <a:lnSpc>
                  <a:spcPct val="100000"/>
                </a:lnSpc>
                <a:spcBef>
                  <a:spcPct val="0"/>
                </a:spcBef>
              </a:pPr>
              <a:r>
                <a:rPr lang="en-US" sz="1600" dirty="0">
                  <a:solidFill>
                    <a:schemeClr val="bg1"/>
                  </a:solidFill>
                  <a:latin typeface="Tahoma" pitchFamily="34" charset="0"/>
                </a:rPr>
                <a:t>Magnetism</a:t>
              </a:r>
            </a:p>
          </p:txBody>
        </p:sp>
      </p:grpSp>
      <p:grpSp>
        <p:nvGrpSpPr>
          <p:cNvPr id="4" name="Group 10"/>
          <p:cNvGrpSpPr>
            <a:grpSpLocks/>
          </p:cNvGrpSpPr>
          <p:nvPr/>
        </p:nvGrpSpPr>
        <p:grpSpPr bwMode="auto">
          <a:xfrm>
            <a:off x="5409520" y="3617914"/>
            <a:ext cx="2209800" cy="2370138"/>
            <a:chOff x="3900" y="2452"/>
            <a:chExt cx="1392" cy="1493"/>
          </a:xfrm>
        </p:grpSpPr>
        <p:grpSp>
          <p:nvGrpSpPr>
            <p:cNvPr id="5" name="Group 11"/>
            <p:cNvGrpSpPr>
              <a:grpSpLocks/>
            </p:cNvGrpSpPr>
            <p:nvPr/>
          </p:nvGrpSpPr>
          <p:grpSpPr bwMode="auto">
            <a:xfrm>
              <a:off x="3900" y="2452"/>
              <a:ext cx="1392" cy="1056"/>
              <a:chOff x="765" y="1421"/>
              <a:chExt cx="2883" cy="1379"/>
            </a:xfrm>
          </p:grpSpPr>
          <p:graphicFrame>
            <p:nvGraphicFramePr>
              <p:cNvPr id="1022988" name="Object 12"/>
              <p:cNvGraphicFramePr>
                <a:graphicFrameLocks noChangeAspect="1"/>
              </p:cNvGraphicFramePr>
              <p:nvPr/>
            </p:nvGraphicFramePr>
            <p:xfrm>
              <a:off x="768" y="2112"/>
              <a:ext cx="2880" cy="688"/>
            </p:xfrm>
            <a:graphic>
              <a:graphicData uri="http://schemas.openxmlformats.org/presentationml/2006/ole">
                <mc:AlternateContent xmlns:mc="http://schemas.openxmlformats.org/markup-compatibility/2006">
                  <mc:Choice xmlns:v="urn:schemas-microsoft-com:vml" Requires="v">
                    <p:oleObj spid="_x0000_s1073" name="Image" r:id="rId8" imgW="25092063" imgH="5993651" progId="">
                      <p:embed/>
                    </p:oleObj>
                  </mc:Choice>
                  <mc:Fallback>
                    <p:oleObj name="Image" r:id="rId8" imgW="25092063" imgH="5993651" progId="">
                      <p:embed/>
                      <p:pic>
                        <p:nvPicPr>
                          <p:cNvPr id="102298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 y="2112"/>
                            <a:ext cx="2880"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2989" name="Object 13"/>
              <p:cNvGraphicFramePr>
                <a:graphicFrameLocks noChangeAspect="1"/>
              </p:cNvGraphicFramePr>
              <p:nvPr/>
            </p:nvGraphicFramePr>
            <p:xfrm>
              <a:off x="765" y="1421"/>
              <a:ext cx="2880" cy="688"/>
            </p:xfrm>
            <a:graphic>
              <a:graphicData uri="http://schemas.openxmlformats.org/presentationml/2006/ole">
                <mc:AlternateContent xmlns:mc="http://schemas.openxmlformats.org/markup-compatibility/2006">
                  <mc:Choice xmlns:v="urn:schemas-microsoft-com:vml" Requires="v">
                    <p:oleObj spid="_x0000_s1074" name="Image" r:id="rId10" imgW="25092063" imgH="5993651" progId="">
                      <p:embed/>
                    </p:oleObj>
                  </mc:Choice>
                  <mc:Fallback>
                    <p:oleObj name="Image" r:id="rId10" imgW="25092063" imgH="5993651" progId="">
                      <p:embed/>
                      <p:pic>
                        <p:nvPicPr>
                          <p:cNvPr id="102298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 y="1421"/>
                            <a:ext cx="2880"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2990" name="Text Box 14"/>
            <p:cNvSpPr txBox="1">
              <a:spLocks noChangeArrowheads="1"/>
            </p:cNvSpPr>
            <p:nvPr/>
          </p:nvSpPr>
          <p:spPr bwMode="auto">
            <a:xfrm>
              <a:off x="4070" y="3732"/>
              <a:ext cx="1152" cy="2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eaLnBrk="0" hangingPunct="0">
                <a:lnSpc>
                  <a:spcPct val="100000"/>
                </a:lnSpc>
                <a:spcBef>
                  <a:spcPct val="0"/>
                </a:spcBef>
              </a:pPr>
              <a:r>
                <a:rPr lang="en-US" sz="1600" dirty="0">
                  <a:solidFill>
                    <a:schemeClr val="bg1"/>
                  </a:solidFill>
                  <a:latin typeface="Tahoma" pitchFamily="34" charset="0"/>
                </a:rPr>
                <a:t>Emission</a:t>
              </a:r>
            </a:p>
          </p:txBody>
        </p:sp>
      </p:grpSp>
      <p:grpSp>
        <p:nvGrpSpPr>
          <p:cNvPr id="6" name="Group 15"/>
          <p:cNvGrpSpPr>
            <a:grpSpLocks/>
          </p:cNvGrpSpPr>
          <p:nvPr/>
        </p:nvGrpSpPr>
        <p:grpSpPr bwMode="auto">
          <a:xfrm>
            <a:off x="5662613" y="1384753"/>
            <a:ext cx="1673199" cy="1818035"/>
            <a:chOff x="3842" y="603"/>
            <a:chExt cx="1244" cy="1512"/>
          </a:xfrm>
        </p:grpSpPr>
        <p:sp>
          <p:nvSpPr>
            <p:cNvPr id="1022992" name="Text Box 16"/>
            <p:cNvSpPr txBox="1">
              <a:spLocks noChangeArrowheads="1"/>
            </p:cNvSpPr>
            <p:nvPr/>
          </p:nvSpPr>
          <p:spPr bwMode="auto">
            <a:xfrm>
              <a:off x="4031" y="603"/>
              <a:ext cx="978" cy="279"/>
            </a:xfrm>
            <a:prstGeom prst="rect">
              <a:avLst/>
            </a:prstGeom>
            <a:noFill/>
            <a:ln w="9525">
              <a:noFill/>
              <a:miter lim="800000"/>
              <a:headEnd/>
              <a:tailEnd/>
            </a:ln>
            <a:effectLst/>
          </p:spPr>
          <p:txBody>
            <a:bodyPr wrap="none">
              <a:spAutoFit/>
            </a:bodyPr>
            <a:lstStyle/>
            <a:p>
              <a:pPr eaLnBrk="0" hangingPunct="0">
                <a:lnSpc>
                  <a:spcPct val="100000"/>
                </a:lnSpc>
                <a:spcBef>
                  <a:spcPct val="0"/>
                </a:spcBef>
              </a:pPr>
              <a:r>
                <a:rPr lang="en-US" sz="1600" b="0" dirty="0">
                  <a:solidFill>
                    <a:schemeClr val="tx1"/>
                  </a:solidFill>
                  <a:latin typeface="Tahoma" pitchFamily="34" charset="0"/>
                </a:rPr>
                <a:t>CdSe (8 nm)</a:t>
              </a:r>
            </a:p>
          </p:txBody>
        </p:sp>
        <p:graphicFrame>
          <p:nvGraphicFramePr>
            <p:cNvPr id="1022993" name="Object 17"/>
            <p:cNvGraphicFramePr>
              <a:graphicFrameLocks noChangeAspect="1"/>
            </p:cNvGraphicFramePr>
            <p:nvPr/>
          </p:nvGraphicFramePr>
          <p:xfrm>
            <a:off x="3842" y="860"/>
            <a:ext cx="1244" cy="1255"/>
          </p:xfrm>
          <a:graphic>
            <a:graphicData uri="http://schemas.openxmlformats.org/presentationml/2006/ole">
              <mc:AlternateContent xmlns:mc="http://schemas.openxmlformats.org/markup-compatibility/2006">
                <mc:Choice xmlns:v="urn:schemas-microsoft-com:vml" Requires="v">
                  <p:oleObj spid="_x0000_s1075" name="Image" r:id="rId12" imgW="2361905" imgH="2361905" progId="">
                    <p:embed/>
                  </p:oleObj>
                </mc:Choice>
                <mc:Fallback>
                  <p:oleObj name="Image" r:id="rId12" imgW="2361905" imgH="2361905" progId="">
                    <p:embed/>
                    <p:pic>
                      <p:nvPicPr>
                        <p:cNvPr id="1022993" name="Object 17"/>
                        <p:cNvPicPr>
                          <a:picLocks noChangeAspect="1" noChangeArrowheads="1"/>
                        </p:cNvPicPr>
                        <p:nvPr/>
                      </p:nvPicPr>
                      <p:blipFill>
                        <a:blip r:embed="rId13">
                          <a:extLst>
                            <a:ext uri="{28A0092B-C50C-407E-A947-70E740481C1C}">
                              <a14:useLocalDpi xmlns:a14="http://schemas.microsoft.com/office/drawing/2010/main" val="0"/>
                            </a:ext>
                          </a:extLst>
                        </a:blip>
                        <a:srcRect l="7742" t="19357" r="54201" b="38715"/>
                        <a:stretch>
                          <a:fillRect/>
                        </a:stretch>
                      </p:blipFill>
                      <p:spPr bwMode="auto">
                        <a:xfrm>
                          <a:off x="3842" y="860"/>
                          <a:ext cx="1244" cy="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785321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Nanomaterials Exhibit Diversity in…</a:t>
            </a:r>
          </a:p>
        </p:txBody>
      </p:sp>
      <p:sp>
        <p:nvSpPr>
          <p:cNvPr id="5" name="Content Placeholder 4"/>
          <p:cNvSpPr>
            <a:spLocks noGrp="1"/>
          </p:cNvSpPr>
          <p:nvPr>
            <p:ph sz="half" idx="2"/>
          </p:nvPr>
        </p:nvSpPr>
        <p:spPr>
          <a:xfrm>
            <a:off x="890650" y="3352805"/>
            <a:ext cx="5786727" cy="1737360"/>
          </a:xfrm>
        </p:spPr>
        <p:txBody>
          <a:bodyPr anchor="ctr" anchorCtr="0"/>
          <a:lstStyle/>
          <a:p>
            <a:pPr>
              <a:buNone/>
            </a:pPr>
            <a:r>
              <a:rPr lang="en-US" dirty="0"/>
              <a:t>Form or shape</a:t>
            </a:r>
          </a:p>
        </p:txBody>
      </p:sp>
      <p:pic>
        <p:nvPicPr>
          <p:cNvPr id="6" name="Picture 15"/>
          <p:cNvPicPr>
            <a:picLocks noChangeAspect="1" noChangeArrowheads="1"/>
          </p:cNvPicPr>
          <p:nvPr/>
        </p:nvPicPr>
        <p:blipFill>
          <a:blip r:embed="rId3" cstate="print"/>
          <a:srcRect/>
          <a:stretch>
            <a:fillRect/>
          </a:stretch>
        </p:blipFill>
        <p:spPr bwMode="auto">
          <a:xfrm>
            <a:off x="6448321" y="3398525"/>
            <a:ext cx="1970662" cy="1645920"/>
          </a:xfrm>
          <a:prstGeom prst="rect">
            <a:avLst/>
          </a:prstGeom>
          <a:noFill/>
          <a:ln w="9525" algn="ctr">
            <a:noFill/>
            <a:miter lim="800000"/>
            <a:headEnd/>
            <a:tailEnd/>
          </a:ln>
          <a:effectLst/>
        </p:spPr>
      </p:pic>
      <p:sp>
        <p:nvSpPr>
          <p:cNvPr id="9" name="Content Placeholder 4"/>
          <p:cNvSpPr>
            <a:spLocks noGrp="1"/>
          </p:cNvSpPr>
          <p:nvPr>
            <p:ph sz="half" idx="2"/>
          </p:nvPr>
        </p:nvSpPr>
        <p:spPr>
          <a:xfrm>
            <a:off x="890650" y="1393249"/>
            <a:ext cx="4753574" cy="1737360"/>
          </a:xfrm>
        </p:spPr>
        <p:txBody>
          <a:bodyPr anchor="ctr" anchorCtr="0"/>
          <a:lstStyle/>
          <a:p>
            <a:pPr>
              <a:buNone/>
            </a:pPr>
            <a:r>
              <a:rPr lang="en-US" dirty="0"/>
              <a:t>Chemical composition</a:t>
            </a:r>
          </a:p>
        </p:txBody>
      </p:sp>
      <p:sp>
        <p:nvSpPr>
          <p:cNvPr id="10" name="Content Placeholder 4"/>
          <p:cNvSpPr>
            <a:spLocks noGrp="1"/>
          </p:cNvSpPr>
          <p:nvPr>
            <p:ph sz="half" idx="2"/>
          </p:nvPr>
        </p:nvSpPr>
        <p:spPr>
          <a:xfrm>
            <a:off x="890650" y="4864499"/>
            <a:ext cx="5786727" cy="1737360"/>
          </a:xfrm>
        </p:spPr>
        <p:txBody>
          <a:bodyPr anchor="ctr" anchorCtr="0"/>
          <a:lstStyle/>
          <a:p>
            <a:pPr>
              <a:buNone/>
            </a:pPr>
            <a:r>
              <a:rPr lang="en-US" dirty="0"/>
              <a:t>Surface treatments</a:t>
            </a:r>
          </a:p>
        </p:txBody>
      </p:sp>
      <p:pic>
        <p:nvPicPr>
          <p:cNvPr id="64516" name="Picture 4"/>
          <p:cNvPicPr>
            <a:picLocks noChangeAspect="1" noChangeArrowheads="1"/>
          </p:cNvPicPr>
          <p:nvPr/>
        </p:nvPicPr>
        <p:blipFill>
          <a:blip r:embed="rId4" cstate="print"/>
          <a:srcRect/>
          <a:stretch>
            <a:fillRect/>
          </a:stretch>
        </p:blipFill>
        <p:spPr bwMode="auto">
          <a:xfrm>
            <a:off x="4666999" y="1353793"/>
            <a:ext cx="2651760" cy="1816273"/>
          </a:xfrm>
          <a:prstGeom prst="rect">
            <a:avLst/>
          </a:prstGeom>
          <a:noFill/>
          <a:ln w="9525">
            <a:noFill/>
            <a:miter lim="800000"/>
            <a:headEnd/>
            <a:tailEnd/>
          </a:ln>
        </p:spPr>
      </p:pic>
      <p:pic>
        <p:nvPicPr>
          <p:cNvPr id="12" name="Picture 11" descr="800px-Nanostructure_geometries.jpg"/>
          <p:cNvPicPr>
            <a:picLocks noChangeAspect="1"/>
          </p:cNvPicPr>
          <p:nvPr/>
        </p:nvPicPr>
        <p:blipFill>
          <a:blip r:embed="rId5" cstate="print"/>
          <a:stretch>
            <a:fillRect/>
          </a:stretch>
        </p:blipFill>
        <p:spPr>
          <a:xfrm>
            <a:off x="3676650" y="3357849"/>
            <a:ext cx="2286000" cy="1708784"/>
          </a:xfrm>
          <a:prstGeom prst="rect">
            <a:avLst/>
          </a:prstGeom>
        </p:spPr>
      </p:pic>
      <p:pic>
        <p:nvPicPr>
          <p:cNvPr id="14" name="Picture 13" descr="800px-Nanostructure_geometries.jpg"/>
          <p:cNvPicPr>
            <a:picLocks noChangeAspect="1"/>
          </p:cNvPicPr>
          <p:nvPr/>
        </p:nvPicPr>
        <p:blipFill>
          <a:blip r:embed="rId5" cstate="print"/>
          <a:stretch>
            <a:fillRect/>
          </a:stretch>
        </p:blipFill>
        <p:spPr>
          <a:xfrm>
            <a:off x="744478" y="381000"/>
            <a:ext cx="8018522" cy="5993844"/>
          </a:xfrm>
          <a:prstGeom prst="rect">
            <a:avLst/>
          </a:prstGeom>
        </p:spPr>
      </p:pic>
      <p:pic>
        <p:nvPicPr>
          <p:cNvPr id="15" name="Picture 15" descr="misel"/>
          <p:cNvPicPr>
            <a:picLocks noChangeAspect="1" noChangeArrowheads="1"/>
          </p:cNvPicPr>
          <p:nvPr/>
        </p:nvPicPr>
        <p:blipFill>
          <a:blip r:embed="rId6" cstate="print"/>
          <a:srcRect/>
          <a:stretch>
            <a:fillRect/>
          </a:stretch>
        </p:blipFill>
        <p:spPr bwMode="auto">
          <a:xfrm>
            <a:off x="4708526" y="5175302"/>
            <a:ext cx="1520824" cy="1395308"/>
          </a:xfrm>
          <a:prstGeom prst="rect">
            <a:avLst/>
          </a:prstGeom>
          <a:noFill/>
        </p:spPr>
      </p:pic>
    </p:spTree>
    <p:extLst>
      <p:ext uri="{BB962C8B-B14F-4D97-AF65-F5344CB8AC3E}">
        <p14:creationId xmlns:p14="http://schemas.microsoft.com/office/powerpoint/2010/main" val="193576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a:bodyPr>
          <a:lstStyle/>
          <a:p>
            <a:r>
              <a:rPr lang="en-US" cap="small" dirty="0"/>
              <a:t>Major classes of nanomaterials and their benefits</a:t>
            </a:r>
          </a:p>
        </p:txBody>
      </p:sp>
    </p:spTree>
    <p:extLst>
      <p:ext uri="{BB962C8B-B14F-4D97-AF65-F5344CB8AC3E}">
        <p14:creationId xmlns:p14="http://schemas.microsoft.com/office/powerpoint/2010/main" val="236571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Classes of Nanomaterials and Sample Applications</a:t>
            </a:r>
          </a:p>
        </p:txBody>
      </p:sp>
      <p:graphicFrame>
        <p:nvGraphicFramePr>
          <p:cNvPr id="4" name="Group 3"/>
          <p:cNvGraphicFramePr>
            <a:graphicFrameLocks/>
          </p:cNvGraphicFramePr>
          <p:nvPr/>
        </p:nvGraphicFramePr>
        <p:xfrm>
          <a:off x="623447" y="1584838"/>
          <a:ext cx="8247420" cy="3555683"/>
        </p:xfrm>
        <a:graphic>
          <a:graphicData uri="http://schemas.openxmlformats.org/drawingml/2006/table">
            <a:tbl>
              <a:tblPr firstRow="1">
                <a:tableStyleId>{10A1B5D5-9B99-4C35-A422-299274C87663}</a:tableStyleId>
              </a:tblPr>
              <a:tblGrid>
                <a:gridCol w="2749140">
                  <a:extLst>
                    <a:ext uri="{9D8B030D-6E8A-4147-A177-3AD203B41FA5}">
                      <a16:colId xmlns:a16="http://schemas.microsoft.com/office/drawing/2014/main" val="20000"/>
                    </a:ext>
                  </a:extLst>
                </a:gridCol>
                <a:gridCol w="2749140">
                  <a:extLst>
                    <a:ext uri="{9D8B030D-6E8A-4147-A177-3AD203B41FA5}">
                      <a16:colId xmlns:a16="http://schemas.microsoft.com/office/drawing/2014/main" val="20001"/>
                    </a:ext>
                  </a:extLst>
                </a:gridCol>
                <a:gridCol w="2749140">
                  <a:extLst>
                    <a:ext uri="{9D8B030D-6E8A-4147-A177-3AD203B41FA5}">
                      <a16:colId xmlns:a16="http://schemas.microsoft.com/office/drawing/2014/main" val="20002"/>
                    </a:ext>
                  </a:extLst>
                </a:gridCol>
              </a:tblGrid>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Category</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a:ln>
                            <a:noFill/>
                          </a:ln>
                          <a:solidFill>
                            <a:schemeClr val="lt1"/>
                          </a:solidFill>
                          <a:effectLst/>
                          <a:latin typeface="+mn-lt"/>
                        </a:rPr>
                        <a:t>Chemical Composition</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Product example</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0"/>
                  </a:ext>
                </a:extLst>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Fullerenes, Nanotubes; </a:t>
                      </a:r>
                      <a:r>
                        <a:rPr kumimoji="0" lang="en-US" sz="1800" u="none" strike="noStrike" cap="none" normalizeH="0" baseline="0" dirty="0" err="1">
                          <a:ln>
                            <a:noFill/>
                          </a:ln>
                          <a:effectLst/>
                        </a:rPr>
                        <a:t>Nanowires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carbon, boron nitrides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Anti-static fabrics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Metals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silver, gold, iron, copper</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Anti-microbial wound dressings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Ceramics (metal oxides)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titanium dioxide, zinc oxide, cerium oxide</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Sunscreen filters, self-cleaning glass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3"/>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Semiconductors (Quantum dots)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cadmium </a:t>
                      </a:r>
                      <a:r>
                        <a:rPr kumimoji="0" lang="en-US" sz="1800" u="none" strike="noStrike" cap="none" normalizeH="0" baseline="0" dirty="0" err="1">
                          <a:ln>
                            <a:noFill/>
                          </a:ln>
                          <a:effectLst/>
                        </a:rPr>
                        <a:t>selenide</a:t>
                      </a:r>
                      <a:r>
                        <a:rPr kumimoji="0" lang="en-US" sz="1800" u="none" strike="noStrike" cap="none" normalizeH="0" baseline="0" dirty="0">
                          <a:ln>
                            <a:noFill/>
                          </a:ln>
                          <a:effectLst/>
                        </a:rPr>
                        <a:t>, cadmium telluride</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u="none" strike="noStrike" cap="none" normalizeH="0" baseline="0" dirty="0">
                          <a:ln>
                            <a:noFill/>
                          </a:ln>
                          <a:effectLst/>
                        </a:rPr>
                        <a:t>Medical imaging agents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Polymeric</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hydrocarbon polymers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Drug delivery devices</a:t>
                      </a:r>
                      <a:endParaRPr kumimoji="0" lang="en-US" sz="1800" b="1"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5"/>
                  </a:ext>
                </a:extLst>
              </a:tr>
            </a:tbl>
          </a:graphicData>
        </a:graphic>
      </p:graphicFrame>
      <p:sp>
        <p:nvSpPr>
          <p:cNvPr id="5" name="Slide Number Placeholder 8"/>
          <p:cNvSpPr>
            <a:spLocks noGrp="1"/>
          </p:cNvSpPr>
          <p:nvPr>
            <p:ph type="sldNum" sz="quarter" idx="4"/>
          </p:nvPr>
        </p:nvSpPr>
        <p:spPr>
          <a:xfrm>
            <a:off x="8371823" y="6400800"/>
            <a:ext cx="638827" cy="457200"/>
          </a:xfrm>
        </p:spPr>
        <p:txBody>
          <a:bodyPr/>
          <a:lstStyle/>
          <a:p>
            <a:pPr algn="r">
              <a:defRPr/>
            </a:pPr>
            <a:r>
              <a:rPr lang="en-US" dirty="0"/>
              <a:t>1-</a:t>
            </a:r>
            <a:fld id="{A5B96567-BFE0-47FD-90FD-A9064614BBFE}" type="slidenum">
              <a:rPr lang="en-US" smtClean="0"/>
              <a:pPr algn="r">
                <a:defRPr/>
              </a:pPr>
              <a:t>13</a:t>
            </a:fld>
            <a:endParaRPr lang="en-US" dirty="0"/>
          </a:p>
        </p:txBody>
      </p:sp>
      <p:pic>
        <p:nvPicPr>
          <p:cNvPr id="6" name="Picture 5" descr="bucky_RiceUniversity.tiff"/>
          <p:cNvPicPr>
            <a:picLocks noChangeAspect="1"/>
          </p:cNvPicPr>
          <p:nvPr/>
        </p:nvPicPr>
        <p:blipFill>
          <a:blip r:embed="rId3" cstate="print"/>
          <a:stretch>
            <a:fillRect/>
          </a:stretch>
        </p:blipFill>
        <p:spPr>
          <a:xfrm>
            <a:off x="662460" y="5397961"/>
            <a:ext cx="1244551" cy="1215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251" name="Picture 3" descr="C:\Documents and Settings\kk\My Documents\My Pictures\Good Images--Use Freely\nanotube5.jpg"/>
          <p:cNvPicPr>
            <a:picLocks noChangeAspect="1" noChangeArrowheads="1"/>
          </p:cNvPicPr>
          <p:nvPr/>
        </p:nvPicPr>
        <p:blipFill>
          <a:blip r:embed="rId4" cstate="print"/>
          <a:srcRect l="48845"/>
          <a:stretch>
            <a:fillRect/>
          </a:stretch>
        </p:blipFill>
        <p:spPr bwMode="auto">
          <a:xfrm rot="6953568">
            <a:off x="2694426" y="5018795"/>
            <a:ext cx="734494" cy="1974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252" name="Picture 4" descr="C:\Documents and Settings\kk\My Documents\My Pictures\Good Images--Use Freely\nanorust.gif"/>
          <p:cNvPicPr>
            <a:picLocks noChangeAspect="1" noChangeArrowheads="1"/>
          </p:cNvPicPr>
          <p:nvPr/>
        </p:nvPicPr>
        <p:blipFill>
          <a:blip r:embed="rId5" cstate="print"/>
          <a:srcRect l="44956" t="61327" r="2982" b="1816"/>
          <a:stretch>
            <a:fillRect/>
          </a:stretch>
        </p:blipFill>
        <p:spPr bwMode="auto">
          <a:xfrm>
            <a:off x="4255424" y="5426518"/>
            <a:ext cx="1091276" cy="11588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3253" name="Picture 5" descr="C:\Documents and Settings\kk\My Documents\My Pictures\Good Images--Use Freely\Nanocrystal.jpg"/>
          <p:cNvPicPr>
            <a:picLocks noChangeAspect="1" noChangeArrowheads="1"/>
          </p:cNvPicPr>
          <p:nvPr/>
        </p:nvPicPr>
        <p:blipFill>
          <a:blip r:embed="rId6" cstate="print"/>
          <a:srcRect l="5399" t="2928" r="7852"/>
          <a:stretch>
            <a:fillRect/>
          </a:stretch>
        </p:blipFill>
        <p:spPr bwMode="auto">
          <a:xfrm>
            <a:off x="5537200" y="5446122"/>
            <a:ext cx="1134878" cy="1119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NiosomeALOK.JPG"/>
          <p:cNvPicPr>
            <a:picLocks noChangeAspect="1"/>
          </p:cNvPicPr>
          <p:nvPr/>
        </p:nvPicPr>
        <p:blipFill>
          <a:blip r:embed="rId7" cstate="print"/>
          <a:stretch>
            <a:fillRect/>
          </a:stretch>
        </p:blipFill>
        <p:spPr>
          <a:xfrm>
            <a:off x="6815652" y="5405063"/>
            <a:ext cx="1856759" cy="1201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9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Autofit/>
          </a:bodyPr>
          <a:lstStyle/>
          <a:p>
            <a:r>
              <a:rPr lang="en-US" dirty="0"/>
              <a:t>Balancing the Benefits and Risks</a:t>
            </a:r>
          </a:p>
        </p:txBody>
      </p:sp>
      <p:pic>
        <p:nvPicPr>
          <p:cNvPr id="50181" name="Picture 5" descr="C:\Documents and Settings\kk\Local Settings\Temporary Internet Files\Content.IE5\0WR9U0RQ\MC900022409[1].wmf"/>
          <p:cNvPicPr>
            <a:picLocks noChangeAspect="1" noChangeArrowheads="1"/>
          </p:cNvPicPr>
          <p:nvPr/>
        </p:nvPicPr>
        <p:blipFill>
          <a:blip r:embed="rId3" cstate="print"/>
          <a:srcRect/>
          <a:stretch>
            <a:fillRect/>
          </a:stretch>
        </p:blipFill>
        <p:spPr bwMode="auto">
          <a:xfrm>
            <a:off x="2315181" y="1445889"/>
            <a:ext cx="4513636" cy="4121852"/>
          </a:xfrm>
          <a:prstGeom prst="rect">
            <a:avLst/>
          </a:prstGeom>
          <a:noFill/>
        </p:spPr>
      </p:pic>
      <p:sp>
        <p:nvSpPr>
          <p:cNvPr id="26" name="AutoShape 4"/>
          <p:cNvSpPr>
            <a:spLocks noChangeArrowheads="1"/>
          </p:cNvSpPr>
          <p:nvPr/>
        </p:nvSpPr>
        <p:spPr bwMode="auto">
          <a:xfrm>
            <a:off x="1105634" y="5848084"/>
            <a:ext cx="7352566" cy="783193"/>
          </a:xfrm>
          <a:prstGeom prst="roundRect">
            <a:avLst>
              <a:gd name="adj" fmla="val 16667"/>
            </a:avLst>
          </a:prstGeom>
          <a:solidFill>
            <a:schemeClr val="accent6">
              <a:lumMod val="7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defTabSz="966612" eaLnBrk="0" hangingPunct="0">
              <a:lnSpc>
                <a:spcPct val="100000"/>
              </a:lnSpc>
              <a:spcBef>
                <a:spcPct val="30000"/>
              </a:spcBef>
              <a:defRPr/>
            </a:pPr>
            <a:r>
              <a:rPr lang="en-US" sz="2000" dirty="0">
                <a:solidFill>
                  <a:schemeClr val="bg1">
                    <a:lumMod val="95000"/>
                  </a:schemeClr>
                </a:solidFill>
                <a:latin typeface="+mn-lt"/>
              </a:rPr>
              <a:t>Nanomaterials’ special physical and chemical properties may lead to unexpected interactions with biological and environmental systems.</a:t>
            </a:r>
          </a:p>
        </p:txBody>
      </p:sp>
    </p:spTree>
    <p:extLst>
      <p:ext uri="{BB962C8B-B14F-4D97-AF65-F5344CB8AC3E}">
        <p14:creationId xmlns:p14="http://schemas.microsoft.com/office/powerpoint/2010/main" val="3938242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1027"/>
          <p:cNvSpPr>
            <a:spLocks noChangeArrowheads="1"/>
          </p:cNvSpPr>
          <p:nvPr/>
        </p:nvSpPr>
        <p:spPr bwMode="auto">
          <a:xfrm>
            <a:off x="2219960" y="685800"/>
            <a:ext cx="1371600" cy="1219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51" name="Text Box 1028"/>
          <p:cNvSpPr txBox="1">
            <a:spLocks noChangeArrowheads="1"/>
          </p:cNvSpPr>
          <p:nvPr/>
        </p:nvSpPr>
        <p:spPr bwMode="auto">
          <a:xfrm>
            <a:off x="695960" y="304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dirty="0"/>
              <a:t>100 Kg H</a:t>
            </a:r>
            <a:r>
              <a:rPr lang="it-IT" altLang="it-IT" sz="2400" baseline="-25000" dirty="0"/>
              <a:t>2</a:t>
            </a:r>
            <a:r>
              <a:rPr lang="it-IT" altLang="it-IT" sz="2400" dirty="0"/>
              <a:t>O</a:t>
            </a:r>
            <a:endParaRPr lang="en-US" altLang="it-IT" sz="2400" dirty="0"/>
          </a:p>
        </p:txBody>
      </p:sp>
      <p:sp>
        <p:nvSpPr>
          <p:cNvPr id="2052" name="Text Box 1029"/>
          <p:cNvSpPr txBox="1">
            <a:spLocks noChangeArrowheads="1"/>
          </p:cNvSpPr>
          <p:nvPr/>
        </p:nvSpPr>
        <p:spPr bwMode="auto">
          <a:xfrm>
            <a:off x="5039360" y="8382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V = 100 L</a:t>
            </a:r>
          </a:p>
          <a:p>
            <a:pPr eaLnBrk="1" hangingPunct="1">
              <a:spcBef>
                <a:spcPct val="50000"/>
              </a:spcBef>
              <a:buFontTx/>
              <a:buNone/>
            </a:pPr>
            <a:r>
              <a:rPr lang="it-IT" altLang="it-IT" sz="2400"/>
              <a:t>V = a</a:t>
            </a:r>
            <a:r>
              <a:rPr lang="it-IT" altLang="it-IT" sz="2400" baseline="30000"/>
              <a:t>3</a:t>
            </a:r>
            <a:r>
              <a:rPr lang="it-IT" altLang="it-IT" sz="2400"/>
              <a:t>  = 100 dm</a:t>
            </a:r>
            <a:r>
              <a:rPr lang="it-IT" altLang="it-IT" sz="2400" baseline="30000"/>
              <a:t>3</a:t>
            </a:r>
            <a:r>
              <a:rPr lang="it-IT" altLang="it-IT" sz="2400"/>
              <a:t>  a = 4.64 dm</a:t>
            </a:r>
          </a:p>
          <a:p>
            <a:pPr eaLnBrk="1" hangingPunct="1">
              <a:spcBef>
                <a:spcPct val="50000"/>
              </a:spcBef>
              <a:buFontTx/>
              <a:buNone/>
            </a:pPr>
            <a:r>
              <a:rPr lang="it-IT" altLang="it-IT" sz="2400"/>
              <a:t>Surface 6 x a</a:t>
            </a:r>
            <a:r>
              <a:rPr lang="it-IT" altLang="it-IT" sz="2400" baseline="30000"/>
              <a:t>2 </a:t>
            </a:r>
            <a:r>
              <a:rPr lang="it-IT" altLang="it-IT" sz="2400"/>
              <a:t>= 129</a:t>
            </a:r>
            <a:r>
              <a:rPr lang="it-IT" altLang="it-IT" sz="2400" baseline="30000"/>
              <a:t> </a:t>
            </a:r>
            <a:r>
              <a:rPr lang="it-IT" altLang="it-IT" sz="2400"/>
              <a:t>dm</a:t>
            </a:r>
            <a:r>
              <a:rPr lang="it-IT" altLang="it-IT" sz="2400" baseline="30000"/>
              <a:t>2</a:t>
            </a:r>
            <a:endParaRPr lang="en-US" altLang="it-IT" sz="2400" baseline="30000"/>
          </a:p>
        </p:txBody>
      </p:sp>
      <p:sp>
        <p:nvSpPr>
          <p:cNvPr id="2053" name="Text Box 1030"/>
          <p:cNvSpPr txBox="1">
            <a:spLocks noChangeArrowheads="1"/>
          </p:cNvSpPr>
          <p:nvPr/>
        </p:nvSpPr>
        <p:spPr bwMode="auto">
          <a:xfrm>
            <a:off x="4201160" y="3581400"/>
            <a:ext cx="5410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V</a:t>
            </a:r>
            <a:r>
              <a:rPr lang="it-IT" altLang="it-IT" sz="2400" baseline="-25000"/>
              <a:t>i</a:t>
            </a:r>
            <a:r>
              <a:rPr lang="it-IT" altLang="it-IT" sz="2400"/>
              <a:t> = 1 L</a:t>
            </a:r>
          </a:p>
          <a:p>
            <a:pPr eaLnBrk="1" hangingPunct="1">
              <a:spcBef>
                <a:spcPct val="50000"/>
              </a:spcBef>
              <a:buFontTx/>
              <a:buNone/>
            </a:pPr>
            <a:r>
              <a:rPr lang="it-IT" altLang="it-IT" sz="2400"/>
              <a:t>V</a:t>
            </a:r>
            <a:r>
              <a:rPr lang="it-IT" altLang="it-IT" sz="2400" baseline="-25000"/>
              <a:t>i</a:t>
            </a:r>
            <a:r>
              <a:rPr lang="it-IT" altLang="it-IT" sz="2400"/>
              <a:t>  = a</a:t>
            </a:r>
            <a:r>
              <a:rPr lang="it-IT" altLang="it-IT" sz="2400" baseline="-25000"/>
              <a:t>i</a:t>
            </a:r>
            <a:r>
              <a:rPr lang="it-IT" altLang="it-IT" sz="2400"/>
              <a:t> </a:t>
            </a:r>
            <a:r>
              <a:rPr lang="it-IT" altLang="it-IT" sz="2400" baseline="30000"/>
              <a:t>3</a:t>
            </a:r>
            <a:r>
              <a:rPr lang="it-IT" altLang="it-IT" sz="2400"/>
              <a:t>  = 1 dm</a:t>
            </a:r>
            <a:r>
              <a:rPr lang="it-IT" altLang="it-IT" sz="2400" baseline="30000"/>
              <a:t>3</a:t>
            </a:r>
            <a:r>
              <a:rPr lang="it-IT" altLang="it-IT" sz="2400"/>
              <a:t>  a = 1 dm</a:t>
            </a:r>
          </a:p>
          <a:p>
            <a:pPr eaLnBrk="1" hangingPunct="1">
              <a:spcBef>
                <a:spcPct val="50000"/>
              </a:spcBef>
              <a:buFontTx/>
              <a:buNone/>
            </a:pPr>
            <a:r>
              <a:rPr lang="it-IT" altLang="it-IT" sz="2400"/>
              <a:t>Total surface 100 x 6 x a</a:t>
            </a:r>
            <a:r>
              <a:rPr lang="it-IT" altLang="it-IT" sz="2400" baseline="-25000"/>
              <a:t>i</a:t>
            </a:r>
            <a:r>
              <a:rPr lang="it-IT" altLang="it-IT" sz="2400"/>
              <a:t> </a:t>
            </a:r>
            <a:r>
              <a:rPr lang="it-IT" altLang="it-IT" sz="2400" baseline="30000"/>
              <a:t>2 </a:t>
            </a:r>
          </a:p>
          <a:p>
            <a:pPr eaLnBrk="1" hangingPunct="1">
              <a:spcBef>
                <a:spcPct val="50000"/>
              </a:spcBef>
              <a:buFontTx/>
              <a:buNone/>
            </a:pPr>
            <a:r>
              <a:rPr lang="it-IT" altLang="it-IT" sz="2400"/>
              <a:t>= 600</a:t>
            </a:r>
            <a:r>
              <a:rPr lang="it-IT" altLang="it-IT" sz="2400" baseline="30000"/>
              <a:t> </a:t>
            </a:r>
            <a:r>
              <a:rPr lang="it-IT" altLang="it-IT" sz="2400"/>
              <a:t>dm</a:t>
            </a:r>
            <a:r>
              <a:rPr lang="it-IT" altLang="it-IT" sz="2400" baseline="30000"/>
              <a:t>2</a:t>
            </a:r>
            <a:endParaRPr lang="en-US" altLang="it-IT" sz="2400" baseline="30000"/>
          </a:p>
        </p:txBody>
      </p:sp>
      <p:sp>
        <p:nvSpPr>
          <p:cNvPr id="2054" name="AutoShape 1031"/>
          <p:cNvSpPr>
            <a:spLocks noChangeArrowheads="1"/>
          </p:cNvSpPr>
          <p:nvPr/>
        </p:nvSpPr>
        <p:spPr bwMode="auto">
          <a:xfrm>
            <a:off x="3286760" y="36576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55" name="Text Box 1032"/>
          <p:cNvSpPr txBox="1">
            <a:spLocks noChangeArrowheads="1"/>
          </p:cNvSpPr>
          <p:nvPr/>
        </p:nvSpPr>
        <p:spPr bwMode="auto">
          <a:xfrm>
            <a:off x="695960" y="3124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100 Kg H</a:t>
            </a:r>
            <a:r>
              <a:rPr lang="it-IT" altLang="it-IT" sz="2400" baseline="-25000"/>
              <a:t>2</a:t>
            </a:r>
            <a:r>
              <a:rPr lang="it-IT" altLang="it-IT" sz="2400"/>
              <a:t>O</a:t>
            </a:r>
            <a:endParaRPr lang="en-US" altLang="it-IT" sz="2400"/>
          </a:p>
        </p:txBody>
      </p:sp>
      <p:sp>
        <p:nvSpPr>
          <p:cNvPr id="2056" name="Text Box 1033"/>
          <p:cNvSpPr txBox="1">
            <a:spLocks noChangeArrowheads="1"/>
          </p:cNvSpPr>
          <p:nvPr/>
        </p:nvSpPr>
        <p:spPr bwMode="auto">
          <a:xfrm>
            <a:off x="1153160" y="2133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1 cube</a:t>
            </a:r>
            <a:endParaRPr lang="en-US" altLang="it-IT" sz="2400"/>
          </a:p>
        </p:txBody>
      </p:sp>
      <p:sp>
        <p:nvSpPr>
          <p:cNvPr id="2057" name="Text Box 1034"/>
          <p:cNvSpPr txBox="1">
            <a:spLocks noChangeArrowheads="1"/>
          </p:cNvSpPr>
          <p:nvPr/>
        </p:nvSpPr>
        <p:spPr bwMode="auto">
          <a:xfrm>
            <a:off x="1153160" y="4953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100 cubes</a:t>
            </a:r>
            <a:endParaRPr lang="en-US" altLang="it-IT" sz="2400"/>
          </a:p>
        </p:txBody>
      </p:sp>
      <p:sp>
        <p:nvSpPr>
          <p:cNvPr id="2058" name="AutoShape 1035"/>
          <p:cNvSpPr>
            <a:spLocks noChangeArrowheads="1"/>
          </p:cNvSpPr>
          <p:nvPr/>
        </p:nvSpPr>
        <p:spPr bwMode="auto">
          <a:xfrm>
            <a:off x="2981960" y="36576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59" name="AutoShape 1036"/>
          <p:cNvSpPr>
            <a:spLocks noChangeArrowheads="1"/>
          </p:cNvSpPr>
          <p:nvPr/>
        </p:nvSpPr>
        <p:spPr bwMode="auto">
          <a:xfrm>
            <a:off x="34391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0" name="AutoShape 1037"/>
          <p:cNvSpPr>
            <a:spLocks noChangeArrowheads="1"/>
          </p:cNvSpPr>
          <p:nvPr/>
        </p:nvSpPr>
        <p:spPr bwMode="auto">
          <a:xfrm>
            <a:off x="31343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1" name="AutoShape 1038"/>
          <p:cNvSpPr>
            <a:spLocks noChangeArrowheads="1"/>
          </p:cNvSpPr>
          <p:nvPr/>
        </p:nvSpPr>
        <p:spPr bwMode="auto">
          <a:xfrm>
            <a:off x="34391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2" name="AutoShape 1039"/>
          <p:cNvSpPr>
            <a:spLocks noChangeArrowheads="1"/>
          </p:cNvSpPr>
          <p:nvPr/>
        </p:nvSpPr>
        <p:spPr bwMode="auto">
          <a:xfrm>
            <a:off x="31343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3" name="AutoShape 1040"/>
          <p:cNvSpPr>
            <a:spLocks noChangeArrowheads="1"/>
          </p:cNvSpPr>
          <p:nvPr/>
        </p:nvSpPr>
        <p:spPr bwMode="auto">
          <a:xfrm>
            <a:off x="3591560" y="39624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4" name="AutoShape 1041"/>
          <p:cNvSpPr>
            <a:spLocks noChangeArrowheads="1"/>
          </p:cNvSpPr>
          <p:nvPr/>
        </p:nvSpPr>
        <p:spPr bwMode="auto">
          <a:xfrm>
            <a:off x="3286760" y="39624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5" name="AutoShape 1042"/>
          <p:cNvSpPr>
            <a:spLocks noChangeArrowheads="1"/>
          </p:cNvSpPr>
          <p:nvPr/>
        </p:nvSpPr>
        <p:spPr bwMode="auto">
          <a:xfrm>
            <a:off x="2600960" y="36576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6" name="AutoShape 1043"/>
          <p:cNvSpPr>
            <a:spLocks noChangeArrowheads="1"/>
          </p:cNvSpPr>
          <p:nvPr/>
        </p:nvSpPr>
        <p:spPr bwMode="auto">
          <a:xfrm>
            <a:off x="2296160" y="36576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7" name="AutoShape 1044"/>
          <p:cNvSpPr>
            <a:spLocks noChangeArrowheads="1"/>
          </p:cNvSpPr>
          <p:nvPr/>
        </p:nvSpPr>
        <p:spPr bwMode="auto">
          <a:xfrm>
            <a:off x="27533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8" name="AutoShape 1045"/>
          <p:cNvSpPr>
            <a:spLocks noChangeArrowheads="1"/>
          </p:cNvSpPr>
          <p:nvPr/>
        </p:nvSpPr>
        <p:spPr bwMode="auto">
          <a:xfrm>
            <a:off x="24485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69" name="AutoShape 1046"/>
          <p:cNvSpPr>
            <a:spLocks noChangeArrowheads="1"/>
          </p:cNvSpPr>
          <p:nvPr/>
        </p:nvSpPr>
        <p:spPr bwMode="auto">
          <a:xfrm>
            <a:off x="27533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70" name="AutoShape 1047"/>
          <p:cNvSpPr>
            <a:spLocks noChangeArrowheads="1"/>
          </p:cNvSpPr>
          <p:nvPr/>
        </p:nvSpPr>
        <p:spPr bwMode="auto">
          <a:xfrm>
            <a:off x="2448560" y="38100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71" name="AutoShape 1048"/>
          <p:cNvSpPr>
            <a:spLocks noChangeArrowheads="1"/>
          </p:cNvSpPr>
          <p:nvPr/>
        </p:nvSpPr>
        <p:spPr bwMode="auto">
          <a:xfrm>
            <a:off x="2905760" y="39624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072" name="AutoShape 1049"/>
          <p:cNvSpPr>
            <a:spLocks noChangeArrowheads="1"/>
          </p:cNvSpPr>
          <p:nvPr/>
        </p:nvSpPr>
        <p:spPr bwMode="auto">
          <a:xfrm>
            <a:off x="2600960" y="3962400"/>
            <a:ext cx="228600" cy="3048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Tree>
    <p:extLst>
      <p:ext uri="{BB962C8B-B14F-4D97-AF65-F5344CB8AC3E}">
        <p14:creationId xmlns:p14="http://schemas.microsoft.com/office/powerpoint/2010/main" val="3050323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o immagini per physisor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3641725"/>
            <a:ext cx="4005262"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Risultato immagini per physisor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05" y="1105535"/>
            <a:ext cx="4826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CasellaDiTesto 1"/>
          <p:cNvSpPr txBox="1">
            <a:spLocks noChangeArrowheads="1"/>
          </p:cNvSpPr>
          <p:nvPr/>
        </p:nvSpPr>
        <p:spPr bwMode="auto">
          <a:xfrm>
            <a:off x="1763713" y="404813"/>
            <a:ext cx="4310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a:solidFill>
                  <a:schemeClr val="accent2"/>
                </a:solidFill>
              </a:rPr>
              <a:t>Physisorption and chemisorption </a:t>
            </a:r>
          </a:p>
        </p:txBody>
      </p:sp>
    </p:spTree>
    <p:extLst>
      <p:ext uri="{BB962C8B-B14F-4D97-AF65-F5344CB8AC3E}">
        <p14:creationId xmlns:p14="http://schemas.microsoft.com/office/powerpoint/2010/main" val="1212647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extLst/>
          </p:nvPr>
        </p:nvGraphicFramePr>
        <p:xfrm>
          <a:off x="701040" y="765631"/>
          <a:ext cx="8148320" cy="5869166"/>
        </p:xfrm>
        <a:graphic>
          <a:graphicData uri="http://schemas.openxmlformats.org/drawingml/2006/table">
            <a:tbl>
              <a:tblPr/>
              <a:tblGrid>
                <a:gridCol w="4074160">
                  <a:extLst>
                    <a:ext uri="{9D8B030D-6E8A-4147-A177-3AD203B41FA5}">
                      <a16:colId xmlns:a16="http://schemas.microsoft.com/office/drawing/2014/main" val="20000"/>
                    </a:ext>
                  </a:extLst>
                </a:gridCol>
                <a:gridCol w="4074160">
                  <a:extLst>
                    <a:ext uri="{9D8B030D-6E8A-4147-A177-3AD203B41FA5}">
                      <a16:colId xmlns:a16="http://schemas.microsoft.com/office/drawing/2014/main" val="20001"/>
                    </a:ext>
                  </a:extLst>
                </a:gridCol>
              </a:tblGrid>
              <a:tr h="493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Times New Roman" pitchFamily="18" charset="0"/>
                        </a:rPr>
                        <a:t>PHYSISORPTION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New Roman" pitchFamily="18" charset="0"/>
                        </a:rPr>
                        <a:t>CHEMISORPTION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0"/>
                  </a:ext>
                </a:extLst>
              </a:tr>
              <a:tr h="805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rgbClr val="A50021"/>
                          </a:solidFill>
                          <a:effectLst/>
                          <a:latin typeface="Times New Roman" pitchFamily="18" charset="0"/>
                        </a:rPr>
                        <a:t>WEAK, LONG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Van der Waals interactions (e.g. London dispersion, dipole-dipole)..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rgbClr val="A50021"/>
                          </a:solidFill>
                          <a:effectLst/>
                          <a:latin typeface="Times New Roman" pitchFamily="18" charset="0"/>
                        </a:rPr>
                        <a:t>STRONG, SHORT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Chemical bonding involving orbital overlap and charge transfer.</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65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rgbClr val="A50021"/>
                          </a:solidFill>
                          <a:effectLst/>
                          <a:latin typeface="Times New Roman" pitchFamily="18" charset="0"/>
                        </a:rPr>
                        <a:t>NOT 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18" charset="0"/>
                        </a:rPr>
                        <a:t>Physisorption</a:t>
                      </a:r>
                      <a:r>
                        <a:rPr kumimoji="0" lang="en-GB" sz="1600" b="0" i="0" u="none" strike="noStrike" cap="none" normalizeH="0" baseline="0" dirty="0">
                          <a:ln>
                            <a:noFill/>
                          </a:ln>
                          <a:solidFill>
                            <a:schemeClr val="tx1"/>
                          </a:solidFill>
                          <a:effectLst/>
                          <a:latin typeface="Times New Roman" pitchFamily="18" charset="0"/>
                        </a:rPr>
                        <a:t> takes place between all molecules on any surface providing the temperature is low enough.</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rgbClr val="A50021"/>
                          </a:solidFill>
                          <a:effectLst/>
                          <a:latin typeface="Times New Roman" pitchFamily="18" charset="0"/>
                        </a:rPr>
                        <a:t>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Marked variation between crystal planes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E.g. Chemisorption of hydrogen takes place on transition metals but not on gold or mercury.</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5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rgbClr val="800000"/>
                          </a:solidFill>
                          <a:effectLst/>
                          <a:latin typeface="Symbol" pitchFamily="18" charset="2"/>
                        </a:rPr>
                        <a:t>DH</a:t>
                      </a:r>
                      <a:r>
                        <a:rPr kumimoji="0" lang="en-GB" sz="1600" b="1" i="0" u="none" strike="noStrike" cap="none" normalizeH="0" baseline="-25000">
                          <a:ln>
                            <a:noFill/>
                          </a:ln>
                          <a:solidFill>
                            <a:srgbClr val="800000"/>
                          </a:solidFill>
                          <a:effectLst/>
                          <a:latin typeface="Times New Roman" pitchFamily="18" charset="0"/>
                        </a:rPr>
                        <a:t>ads</a:t>
                      </a:r>
                      <a:r>
                        <a:rPr kumimoji="0" lang="en-GB" sz="1600" b="1" i="0" u="none" strike="noStrike" cap="none" normalizeH="0" baseline="0">
                          <a:ln>
                            <a:noFill/>
                          </a:ln>
                          <a:solidFill>
                            <a:srgbClr val="800000"/>
                          </a:solidFill>
                          <a:effectLst/>
                          <a:latin typeface="Times New Roman" pitchFamily="18" charset="0"/>
                        </a:rPr>
                        <a:t> = 5 ….. 50 kJ mol</a:t>
                      </a:r>
                      <a:r>
                        <a:rPr kumimoji="0" lang="en-GB" sz="1600" b="1" i="0" u="none" strike="noStrike" cap="none" normalizeH="0" baseline="30000">
                          <a:ln>
                            <a:noFill/>
                          </a:ln>
                          <a:solidFill>
                            <a:srgbClr val="800000"/>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Related to factors like molecular mass and polarity  (i.e. ~ heat of liquefaction)</a:t>
                      </a:r>
                      <a:r>
                        <a:rPr kumimoji="0" lang="en-GB" sz="1600" b="0" i="0" u="none" strike="noStrike" cap="none" normalizeH="0" baseline="0">
                          <a:ln>
                            <a:noFill/>
                          </a:ln>
                          <a:solidFill>
                            <a:srgbClr val="800000"/>
                          </a:solidFill>
                          <a:effectLst/>
                          <a:latin typeface="Times New Roman" pitchFamily="18"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rgbClr val="800000"/>
                          </a:solidFill>
                          <a:effectLst/>
                          <a:latin typeface="Symbol" pitchFamily="18" charset="2"/>
                        </a:rPr>
                        <a:t>DH</a:t>
                      </a:r>
                      <a:r>
                        <a:rPr kumimoji="0" lang="en-GB" sz="1600" b="1" i="0" u="none" strike="noStrike" cap="none" normalizeH="0" baseline="-25000">
                          <a:ln>
                            <a:noFill/>
                          </a:ln>
                          <a:solidFill>
                            <a:srgbClr val="800000"/>
                          </a:solidFill>
                          <a:effectLst/>
                          <a:latin typeface="Times New Roman" pitchFamily="18" charset="0"/>
                        </a:rPr>
                        <a:t>ads</a:t>
                      </a:r>
                      <a:r>
                        <a:rPr kumimoji="0" lang="en-GB" sz="1600" b="1" i="0" u="none" strike="noStrike" cap="none" normalizeH="0" baseline="0">
                          <a:ln>
                            <a:noFill/>
                          </a:ln>
                          <a:solidFill>
                            <a:srgbClr val="800000"/>
                          </a:solidFill>
                          <a:effectLst/>
                          <a:latin typeface="Times New Roman" pitchFamily="18" charset="0"/>
                        </a:rPr>
                        <a:t> = 50 ….. 500 kJ mol</a:t>
                      </a:r>
                      <a:r>
                        <a:rPr kumimoji="0" lang="en-GB" sz="1600" b="1" i="0" u="none" strike="noStrike" cap="none" normalizeH="0" baseline="30000">
                          <a:ln>
                            <a:noFill/>
                          </a:ln>
                          <a:solidFill>
                            <a:srgbClr val="800000"/>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Wide range (related to the chemical bond strength)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6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Non activated with equilibrium achieved relatively quickly. Increasing temperature always reduces surface coverage.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Can be activated, in which case equilibrium can be slow and increasing temperature can favour adsorption.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3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No surface reactions.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chemeClr val="tx1"/>
                          </a:solidFill>
                          <a:effectLst/>
                          <a:latin typeface="Times New Roman" pitchFamily="18" charset="0"/>
                        </a:rPr>
                        <a:t>Surface reactions may take place:- Dissociation, reconstruction, catalysis.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059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rgbClr val="A50021"/>
                          </a:solidFill>
                          <a:effectLst/>
                          <a:latin typeface="Times New Roman" pitchFamily="18" charset="0"/>
                        </a:rPr>
                        <a:t>MULTILAYER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a:ln>
                            <a:noFill/>
                          </a:ln>
                          <a:solidFill>
                            <a:srgbClr val="A50021"/>
                          </a:solidFill>
                          <a:effectLst/>
                          <a:latin typeface="Times New Roman" pitchFamily="18" charset="0"/>
                        </a:rPr>
                        <a:t>BET Isotherm</a:t>
                      </a:r>
                      <a:r>
                        <a:rPr kumimoji="0" lang="en-GB" sz="1600" b="0" i="0" u="none" strike="noStrike" cap="none" normalizeH="0" baseline="0">
                          <a:ln>
                            <a:noFill/>
                          </a:ln>
                          <a:solidFill>
                            <a:schemeClr val="tx1"/>
                          </a:solidFill>
                          <a:effectLst/>
                          <a:latin typeface="Times New Roman" pitchFamily="18" charset="0"/>
                        </a:rPr>
                        <a:t> used to model adsorption equilibrium.</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rgbClr val="A50021"/>
                          </a:solidFill>
                          <a:effectLst/>
                          <a:latin typeface="Times New Roman" pitchFamily="18" charset="0"/>
                        </a:rPr>
                        <a:t>MONOLAYER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rgbClr val="A50021"/>
                          </a:solidFill>
                          <a:effectLst/>
                          <a:latin typeface="Times New Roman" pitchFamily="18" charset="0"/>
                        </a:rPr>
                        <a:t>Langmuir Isotherm</a:t>
                      </a:r>
                      <a:r>
                        <a:rPr kumimoji="0" lang="en-GB" sz="1600" b="0" i="0" u="none" strike="noStrike" cap="none" normalizeH="0" baseline="0" dirty="0">
                          <a:ln>
                            <a:noFill/>
                          </a:ln>
                          <a:solidFill>
                            <a:schemeClr val="tx1"/>
                          </a:solidFill>
                          <a:effectLst/>
                          <a:latin typeface="Times New Roman" pitchFamily="18" charset="0"/>
                        </a:rPr>
                        <a:t> used to model adsorption equilibrium..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148" name="Text Box 28"/>
          <p:cNvSpPr txBox="1">
            <a:spLocks noChangeArrowheads="1"/>
          </p:cNvSpPr>
          <p:nvPr/>
        </p:nvSpPr>
        <p:spPr bwMode="auto">
          <a:xfrm>
            <a:off x="2454275" y="277813"/>
            <a:ext cx="417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it-IT" sz="2000" b="1">
                <a:solidFill>
                  <a:srgbClr val="000066"/>
                </a:solidFill>
              </a:rPr>
              <a:t>Adsorption and Reaction at Surfaces</a:t>
            </a:r>
          </a:p>
        </p:txBody>
      </p:sp>
    </p:spTree>
    <p:extLst>
      <p:ext uri="{BB962C8B-B14F-4D97-AF65-F5344CB8AC3E}">
        <p14:creationId xmlns:p14="http://schemas.microsoft.com/office/powerpoint/2010/main" val="284119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o immagini per physisor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92225"/>
            <a:ext cx="6656387"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1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90675" y="86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24" y="866775"/>
            <a:ext cx="7196342" cy="5189230"/>
          </a:xfrm>
          <a:prstGeom prst="rect">
            <a:avLst/>
          </a:prstGeom>
        </p:spPr>
      </p:pic>
      <p:sp>
        <p:nvSpPr>
          <p:cNvPr id="4" name="Segnaposto numero diapositiva 1"/>
          <p:cNvSpPr>
            <a:spLocks noGrp="1"/>
          </p:cNvSpPr>
          <p:nvPr>
            <p:ph type="sldNum" sz="quarter" idx="4"/>
          </p:nvPr>
        </p:nvSpPr>
        <p:spPr>
          <a:xfrm>
            <a:off x="8438964" y="6400800"/>
            <a:ext cx="457200" cy="327212"/>
          </a:xfrm>
        </p:spPr>
        <p:txBody>
          <a:bodyPr/>
          <a:lstStyle/>
          <a:p>
            <a:pPr>
              <a:defRPr/>
            </a:pPr>
            <a:r>
              <a:rPr lang="en-US" dirty="0"/>
              <a:t>2</a:t>
            </a:r>
          </a:p>
        </p:txBody>
      </p:sp>
    </p:spTree>
    <p:extLst>
      <p:ext uri="{BB962C8B-B14F-4D97-AF65-F5344CB8AC3E}">
        <p14:creationId xmlns:p14="http://schemas.microsoft.com/office/powerpoint/2010/main" val="108059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ars.els-cdn.com/content/image/1-s2.0-S1748013218304225-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08" y="929749"/>
            <a:ext cx="7878227" cy="504353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926275" y="6086542"/>
            <a:ext cx="7671460" cy="369332"/>
          </a:xfrm>
          <a:prstGeom prst="rect">
            <a:avLst/>
          </a:prstGeom>
        </p:spPr>
        <p:txBody>
          <a:bodyPr wrap="square">
            <a:spAutoFit/>
          </a:bodyPr>
          <a:lstStyle/>
          <a:p>
            <a:r>
              <a:rPr lang="it-IT" dirty="0"/>
              <a:t>https://www.sciencedirect.com/science/article/pii/S1748013218304225</a:t>
            </a:r>
          </a:p>
        </p:txBody>
      </p:sp>
    </p:spTree>
    <p:extLst>
      <p:ext uri="{BB962C8B-B14F-4D97-AF65-F5344CB8AC3E}">
        <p14:creationId xmlns:p14="http://schemas.microsoft.com/office/powerpoint/2010/main" val="5554048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73760" y="211296"/>
            <a:ext cx="7884160" cy="6463308"/>
          </a:xfrm>
          <a:prstGeom prst="rect">
            <a:avLst/>
          </a:prstGeom>
        </p:spPr>
        <p:txBody>
          <a:bodyPr wrap="square">
            <a:spAutoFit/>
          </a:bodyPr>
          <a:lstStyle/>
          <a:p>
            <a:r>
              <a:rPr lang="en-US" b="1" dirty="0">
                <a:solidFill>
                  <a:srgbClr val="FF0000"/>
                </a:solidFill>
                <a:latin typeface="Arial" panose="020B0604020202020204" pitchFamily="34" charset="0"/>
              </a:rPr>
              <a:t>Type I  </a:t>
            </a:r>
            <a:r>
              <a:rPr lang="en-US" dirty="0">
                <a:latin typeface="Arial" panose="020B0604020202020204" pitchFamily="34" charset="0"/>
              </a:rPr>
              <a:t>Pores are typically </a:t>
            </a:r>
            <a:r>
              <a:rPr lang="en-US" dirty="0" err="1">
                <a:latin typeface="Arial" panose="020B0604020202020204" pitchFamily="34" charset="0"/>
              </a:rPr>
              <a:t>microporus</a:t>
            </a:r>
            <a:r>
              <a:rPr lang="en-US" dirty="0">
                <a:latin typeface="Arial" panose="020B0604020202020204" pitchFamily="34" charset="0"/>
              </a:rPr>
              <a:t> with the exposed surface residing almost exclusively inside the microspores, which once filled with </a:t>
            </a:r>
            <a:r>
              <a:rPr lang="en-US" dirty="0" err="1">
                <a:latin typeface="Arial" panose="020B0604020202020204" pitchFamily="34" charset="0"/>
              </a:rPr>
              <a:t>adsorbate</a:t>
            </a:r>
            <a:r>
              <a:rPr lang="en-US" dirty="0">
                <a:latin typeface="Arial" panose="020B0604020202020204" pitchFamily="34" charset="0"/>
              </a:rPr>
              <a:t>, leave little or no external surface for further adsorption.</a:t>
            </a:r>
          </a:p>
          <a:p>
            <a:endParaRPr lang="en-US" dirty="0">
              <a:latin typeface="Arial" panose="020B0604020202020204" pitchFamily="34" charset="0"/>
            </a:endParaRPr>
          </a:p>
          <a:p>
            <a:r>
              <a:rPr lang="en-US" b="1" dirty="0">
                <a:solidFill>
                  <a:srgbClr val="FF0000"/>
                </a:solidFill>
                <a:latin typeface="Arial" panose="020B0604020202020204" pitchFamily="34" charset="0"/>
              </a:rPr>
              <a:t>Type II  </a:t>
            </a:r>
            <a:r>
              <a:rPr lang="en-US" dirty="0"/>
              <a:t>Most frequently found when adsorption occurs on nonporous powders or powders with diameters exceeding </a:t>
            </a:r>
            <a:r>
              <a:rPr lang="en-US" dirty="0" err="1"/>
              <a:t>micropores</a:t>
            </a:r>
            <a:r>
              <a:rPr lang="en-US" dirty="0"/>
              <a:t>. Inflection point occurs near the completion of the first adsorbed monolayer.</a:t>
            </a:r>
          </a:p>
          <a:p>
            <a:endParaRPr lang="en-US" dirty="0"/>
          </a:p>
          <a:p>
            <a:r>
              <a:rPr lang="en-US" b="1" dirty="0">
                <a:solidFill>
                  <a:srgbClr val="FF0000"/>
                </a:solidFill>
              </a:rPr>
              <a:t>Type III  </a:t>
            </a:r>
            <a:r>
              <a:rPr lang="en-US" dirty="0" err="1"/>
              <a:t>Characterised</a:t>
            </a:r>
            <a:r>
              <a:rPr lang="en-US" dirty="0"/>
              <a:t> by heats of adsorption less than the </a:t>
            </a:r>
            <a:r>
              <a:rPr lang="en-US" dirty="0" err="1"/>
              <a:t>adsorbate</a:t>
            </a:r>
            <a:r>
              <a:rPr lang="en-US" dirty="0"/>
              <a:t> heat of </a:t>
            </a:r>
            <a:r>
              <a:rPr lang="en-US" dirty="0" err="1"/>
              <a:t>liquification</a:t>
            </a:r>
            <a:r>
              <a:rPr lang="en-US" dirty="0"/>
              <a:t>, adsorption proceeds as the </a:t>
            </a:r>
            <a:r>
              <a:rPr lang="en-US" dirty="0" err="1"/>
              <a:t>adsorbate</a:t>
            </a:r>
            <a:r>
              <a:rPr lang="en-US" dirty="0"/>
              <a:t> interaction with an adsorbed layer is greater than the interaction with the adsorbent surface.</a:t>
            </a:r>
          </a:p>
          <a:p>
            <a:endParaRPr lang="en-US" dirty="0"/>
          </a:p>
          <a:p>
            <a:r>
              <a:rPr lang="en-US" b="1" dirty="0">
                <a:solidFill>
                  <a:srgbClr val="FF0000"/>
                </a:solidFill>
              </a:rPr>
              <a:t>Type IV  </a:t>
            </a:r>
            <a:r>
              <a:rPr lang="en-US" dirty="0"/>
              <a:t>Occur on porous adsorbents with pores in the range of 1.5 – 100nm. At higher pressures the slope shows increased uptake of adsorbate as pores become filled, inflection point typically occurs near completion of the first monolayer.</a:t>
            </a:r>
          </a:p>
          <a:p>
            <a:endParaRPr lang="en-US" b="1" dirty="0">
              <a:solidFill>
                <a:srgbClr val="FF0000"/>
              </a:solidFill>
            </a:endParaRPr>
          </a:p>
          <a:p>
            <a:r>
              <a:rPr lang="en-US" b="1" dirty="0">
                <a:solidFill>
                  <a:srgbClr val="FF0000"/>
                </a:solidFill>
              </a:rPr>
              <a:t>Type V  </a:t>
            </a:r>
            <a:r>
              <a:rPr lang="en-US" dirty="0"/>
              <a:t>Are observed where there is small </a:t>
            </a:r>
            <a:r>
              <a:rPr lang="en-US" dirty="0" err="1"/>
              <a:t>adsorbate</a:t>
            </a:r>
            <a:r>
              <a:rPr lang="en-US" dirty="0"/>
              <a:t>-absorbent interaction potentials (similar to type III), and are also associated with pores in the 1.5 –100 nm range.</a:t>
            </a:r>
          </a:p>
          <a:p>
            <a:endParaRPr lang="en-US" dirty="0"/>
          </a:p>
          <a:p>
            <a:r>
              <a:rPr lang="en-US" b="1" dirty="0">
                <a:solidFill>
                  <a:srgbClr val="FF0000"/>
                </a:solidFill>
              </a:rPr>
              <a:t>Type VI  </a:t>
            </a:r>
            <a:r>
              <a:rPr lang="en-US" dirty="0"/>
              <a:t>The reversible stepwise Type VI isotherm is representative of layer-by-layer adsorption on a highly uniform nonporous surface. </a:t>
            </a:r>
            <a:endParaRPr lang="it-IT" dirty="0"/>
          </a:p>
        </p:txBody>
      </p:sp>
      <p:sp>
        <p:nvSpPr>
          <p:cNvPr id="4" name="Segnaposto numero diapositiva 1"/>
          <p:cNvSpPr>
            <a:spLocks noGrp="1"/>
          </p:cNvSpPr>
          <p:nvPr>
            <p:ph type="sldNum" sz="quarter" idx="4"/>
          </p:nvPr>
        </p:nvSpPr>
        <p:spPr>
          <a:xfrm>
            <a:off x="8438964" y="6400800"/>
            <a:ext cx="457200" cy="327212"/>
          </a:xfrm>
        </p:spPr>
        <p:txBody>
          <a:bodyPr/>
          <a:lstStyle/>
          <a:p>
            <a:pPr>
              <a:defRPr/>
            </a:pPr>
            <a:r>
              <a:rPr lang="en-US" dirty="0"/>
              <a:t>3</a:t>
            </a:r>
          </a:p>
        </p:txBody>
      </p:sp>
    </p:spTree>
    <p:extLst>
      <p:ext uri="{BB962C8B-B14F-4D97-AF65-F5344CB8AC3E}">
        <p14:creationId xmlns:p14="http://schemas.microsoft.com/office/powerpoint/2010/main" val="424567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pPr>
              <a:defRPr/>
            </a:pPr>
            <a:fld id="{A5B96567-BFE0-47FD-90FD-A9064614BBFE}" type="slidenum">
              <a:rPr lang="en-US" smtClean="0"/>
              <a:pPr>
                <a:defRPr/>
              </a:pPr>
              <a:t>21</a:t>
            </a:fld>
            <a:endParaRPr lang="en-US" dirty="0"/>
          </a:p>
        </p:txBody>
      </p:sp>
      <p:pic>
        <p:nvPicPr>
          <p:cNvPr id="4" name="Immagine 3"/>
          <p:cNvPicPr>
            <a:picLocks noChangeAspect="1"/>
          </p:cNvPicPr>
          <p:nvPr/>
        </p:nvPicPr>
        <p:blipFill rotWithShape="1">
          <a:blip r:embed="rId2"/>
          <a:srcRect l="23425" t="8395" r="23057" b="5602"/>
          <a:stretch/>
        </p:blipFill>
        <p:spPr>
          <a:xfrm>
            <a:off x="1696720" y="985520"/>
            <a:ext cx="5892800" cy="4693920"/>
          </a:xfrm>
          <a:prstGeom prst="rect">
            <a:avLst/>
          </a:prstGeom>
        </p:spPr>
      </p:pic>
    </p:spTree>
    <p:extLst>
      <p:ext uri="{BB962C8B-B14F-4D97-AF65-F5344CB8AC3E}">
        <p14:creationId xmlns:p14="http://schemas.microsoft.com/office/powerpoint/2010/main" val="1176859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pPr>
              <a:defRPr/>
            </a:pPr>
            <a:fld id="{A5B96567-BFE0-47FD-90FD-A9064614BBFE}" type="slidenum">
              <a:rPr lang="en-US" smtClean="0"/>
              <a:pPr>
                <a:defRPr/>
              </a:pPr>
              <a:t>22</a:t>
            </a:fld>
            <a:endParaRPr lang="en-US" dirty="0"/>
          </a:p>
        </p:txBody>
      </p:sp>
      <p:pic>
        <p:nvPicPr>
          <p:cNvPr id="3" name="Immagine 2"/>
          <p:cNvPicPr>
            <a:picLocks noChangeAspect="1"/>
          </p:cNvPicPr>
          <p:nvPr/>
        </p:nvPicPr>
        <p:blipFill rotWithShape="1">
          <a:blip r:embed="rId2"/>
          <a:srcRect l="21764" t="9324" r="21211" b="6905"/>
          <a:stretch/>
        </p:blipFill>
        <p:spPr>
          <a:xfrm>
            <a:off x="1463040" y="1209040"/>
            <a:ext cx="6278880" cy="4572000"/>
          </a:xfrm>
          <a:prstGeom prst="rect">
            <a:avLst/>
          </a:prstGeom>
        </p:spPr>
      </p:pic>
    </p:spTree>
    <p:extLst>
      <p:ext uri="{BB962C8B-B14F-4D97-AF65-F5344CB8AC3E}">
        <p14:creationId xmlns:p14="http://schemas.microsoft.com/office/powerpoint/2010/main" val="381903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pPr>
              <a:defRPr/>
            </a:pPr>
            <a:fld id="{A5B96567-BFE0-47FD-90FD-A9064614BBFE}" type="slidenum">
              <a:rPr lang="en-US" smtClean="0"/>
              <a:pPr>
                <a:defRPr/>
              </a:pPr>
              <a:t>23</a:t>
            </a:fld>
            <a:endParaRPr lang="en-US" dirty="0"/>
          </a:p>
        </p:txBody>
      </p:sp>
      <p:pic>
        <p:nvPicPr>
          <p:cNvPr id="4" name="Immagine 3"/>
          <p:cNvPicPr>
            <a:picLocks noChangeAspect="1"/>
          </p:cNvPicPr>
          <p:nvPr/>
        </p:nvPicPr>
        <p:blipFill rotWithShape="1">
          <a:blip r:embed="rId2"/>
          <a:srcRect l="22688" t="14910" r="21580"/>
          <a:stretch/>
        </p:blipFill>
        <p:spPr>
          <a:xfrm>
            <a:off x="1564640" y="1513840"/>
            <a:ext cx="6136640" cy="4644072"/>
          </a:xfrm>
          <a:prstGeom prst="rect">
            <a:avLst/>
          </a:prstGeom>
        </p:spPr>
      </p:pic>
    </p:spTree>
    <p:extLst>
      <p:ext uri="{BB962C8B-B14F-4D97-AF65-F5344CB8AC3E}">
        <p14:creationId xmlns:p14="http://schemas.microsoft.com/office/powerpoint/2010/main" val="2962558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
          </p:nvPr>
        </p:nvSpPr>
        <p:spPr/>
        <p:txBody>
          <a:bodyPr/>
          <a:lstStyle/>
          <a:p>
            <a:pPr>
              <a:defRPr/>
            </a:pPr>
            <a:fld id="{A5B96567-BFE0-47FD-90FD-A9064614BBFE}" type="slidenum">
              <a:rPr lang="en-US" smtClean="0"/>
              <a:pPr>
                <a:defRPr/>
              </a:pPr>
              <a:t>24</a:t>
            </a:fld>
            <a:endParaRPr lang="en-US" dirty="0"/>
          </a:p>
        </p:txBody>
      </p:sp>
      <p:pic>
        <p:nvPicPr>
          <p:cNvPr id="3" name="Immagine 2"/>
          <p:cNvPicPr>
            <a:picLocks noChangeAspect="1"/>
          </p:cNvPicPr>
          <p:nvPr/>
        </p:nvPicPr>
        <p:blipFill rotWithShape="1">
          <a:blip r:embed="rId2"/>
          <a:srcRect l="23057" t="13235" r="21672"/>
          <a:stretch/>
        </p:blipFill>
        <p:spPr>
          <a:xfrm>
            <a:off x="1605280" y="1422400"/>
            <a:ext cx="6085840" cy="4735512"/>
          </a:xfrm>
          <a:prstGeom prst="rect">
            <a:avLst/>
          </a:prstGeom>
        </p:spPr>
      </p:pic>
    </p:spTree>
    <p:extLst>
      <p:ext uri="{BB962C8B-B14F-4D97-AF65-F5344CB8AC3E}">
        <p14:creationId xmlns:p14="http://schemas.microsoft.com/office/powerpoint/2010/main" val="2344342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457105"/>
            <a:ext cx="6106160" cy="6278975"/>
          </a:xfrm>
          <a:prstGeom prst="rect">
            <a:avLst/>
          </a:prstGeom>
        </p:spPr>
      </p:pic>
      <p:sp>
        <p:nvSpPr>
          <p:cNvPr id="4" name="Rettangolo 3"/>
          <p:cNvSpPr/>
          <p:nvPr/>
        </p:nvSpPr>
        <p:spPr>
          <a:xfrm>
            <a:off x="7101840" y="2010352"/>
            <a:ext cx="1828800" cy="3416320"/>
          </a:xfrm>
          <a:prstGeom prst="rect">
            <a:avLst/>
          </a:prstGeom>
        </p:spPr>
        <p:txBody>
          <a:bodyPr wrap="square">
            <a:spAutoFit/>
          </a:bodyPr>
          <a:lstStyle/>
          <a:p>
            <a:pPr algn="ctr"/>
            <a:r>
              <a:rPr lang="it-IT" b="1" dirty="0">
                <a:latin typeface="Arial" panose="020B0604020202020204" pitchFamily="34" charset="0"/>
              </a:rPr>
              <a:t>IUPAC </a:t>
            </a:r>
          </a:p>
          <a:p>
            <a:pPr algn="ctr"/>
            <a:r>
              <a:rPr lang="it-IT" b="1" dirty="0" err="1">
                <a:latin typeface="Arial" panose="020B0604020202020204" pitchFamily="34" charset="0"/>
              </a:rPr>
              <a:t>Classification</a:t>
            </a:r>
            <a:endParaRPr lang="it-IT" b="1" dirty="0">
              <a:latin typeface="Arial" panose="020B0604020202020204" pitchFamily="34" charset="0"/>
            </a:endParaRPr>
          </a:p>
          <a:p>
            <a:pPr algn="ctr"/>
            <a:endParaRPr lang="it-IT" b="1" dirty="0">
              <a:latin typeface="Arial" panose="020B0604020202020204" pitchFamily="34" charset="0"/>
            </a:endParaRPr>
          </a:p>
          <a:p>
            <a:pPr algn="ctr"/>
            <a:r>
              <a:rPr lang="it-IT" b="1" dirty="0" err="1">
                <a:latin typeface="Arial" panose="020B0604020202020204" pitchFamily="34" charset="0"/>
              </a:rPr>
              <a:t>Macroporous</a:t>
            </a:r>
            <a:endParaRPr lang="it-IT" b="1" dirty="0">
              <a:latin typeface="Arial" panose="020B0604020202020204" pitchFamily="34" charset="0"/>
            </a:endParaRPr>
          </a:p>
          <a:p>
            <a:pPr algn="ctr"/>
            <a:r>
              <a:rPr lang="it-IT" b="1" dirty="0">
                <a:latin typeface="Arial" panose="020B0604020202020204" pitchFamily="34" charset="0"/>
              </a:rPr>
              <a:t>&gt; 50nm</a:t>
            </a:r>
          </a:p>
          <a:p>
            <a:pPr algn="ctr"/>
            <a:endParaRPr lang="it-IT" b="1" dirty="0">
              <a:latin typeface="Arial" panose="020B0604020202020204" pitchFamily="34" charset="0"/>
            </a:endParaRPr>
          </a:p>
          <a:p>
            <a:pPr algn="ctr"/>
            <a:r>
              <a:rPr lang="it-IT" b="1" dirty="0" err="1">
                <a:latin typeface="Arial" panose="020B0604020202020204" pitchFamily="34" charset="0"/>
              </a:rPr>
              <a:t>Mesoporus</a:t>
            </a:r>
            <a:r>
              <a:rPr lang="it-IT" b="1" dirty="0">
                <a:latin typeface="Arial" panose="020B0604020202020204" pitchFamily="34" charset="0"/>
              </a:rPr>
              <a:t> </a:t>
            </a:r>
          </a:p>
          <a:p>
            <a:pPr algn="ctr"/>
            <a:r>
              <a:rPr lang="it-IT" b="1" dirty="0">
                <a:latin typeface="Arial" panose="020B0604020202020204" pitchFamily="34" charset="0"/>
              </a:rPr>
              <a:t>2-50 nm</a:t>
            </a:r>
          </a:p>
          <a:p>
            <a:pPr algn="ctr"/>
            <a:r>
              <a:rPr lang="it-IT" b="1" dirty="0">
                <a:latin typeface="Arial" panose="020B0604020202020204" pitchFamily="34" charset="0"/>
              </a:rPr>
              <a:t> </a:t>
            </a:r>
          </a:p>
          <a:p>
            <a:pPr algn="ctr"/>
            <a:r>
              <a:rPr lang="it-IT" b="1" dirty="0" err="1">
                <a:latin typeface="Arial" panose="020B0604020202020204" pitchFamily="34" charset="0"/>
              </a:rPr>
              <a:t>Microporus</a:t>
            </a:r>
            <a:endParaRPr lang="it-IT" b="1" dirty="0">
              <a:latin typeface="Arial" panose="020B0604020202020204" pitchFamily="34" charset="0"/>
            </a:endParaRPr>
          </a:p>
          <a:p>
            <a:pPr algn="ctr"/>
            <a:r>
              <a:rPr lang="it-IT" b="1" dirty="0">
                <a:latin typeface="Arial" panose="020B0604020202020204" pitchFamily="34" charset="0"/>
              </a:rPr>
              <a:t>&lt; 2nm</a:t>
            </a:r>
            <a:endParaRPr lang="it-IT" b="1" dirty="0"/>
          </a:p>
          <a:p>
            <a:endParaRPr lang="it-IT" dirty="0"/>
          </a:p>
        </p:txBody>
      </p:sp>
      <p:sp>
        <p:nvSpPr>
          <p:cNvPr id="5" name="Segnaposto numero diapositiva 1"/>
          <p:cNvSpPr>
            <a:spLocks noGrp="1"/>
          </p:cNvSpPr>
          <p:nvPr>
            <p:ph type="sldNum" sz="quarter" idx="4"/>
          </p:nvPr>
        </p:nvSpPr>
        <p:spPr>
          <a:xfrm>
            <a:off x="8438964" y="6400800"/>
            <a:ext cx="457200" cy="327212"/>
          </a:xfrm>
        </p:spPr>
        <p:txBody>
          <a:bodyPr/>
          <a:lstStyle/>
          <a:p>
            <a:pPr>
              <a:defRPr/>
            </a:pPr>
            <a:r>
              <a:rPr lang="en-US" dirty="0"/>
              <a:t>8</a:t>
            </a:r>
          </a:p>
        </p:txBody>
      </p:sp>
    </p:spTree>
    <p:extLst>
      <p:ext uri="{BB962C8B-B14F-4D97-AF65-F5344CB8AC3E}">
        <p14:creationId xmlns:p14="http://schemas.microsoft.com/office/powerpoint/2010/main" val="337586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sz="quarter" idx="4"/>
          </p:nvPr>
        </p:nvSpPr>
        <p:spPr>
          <a:xfrm>
            <a:off x="8438964" y="6400800"/>
            <a:ext cx="457200" cy="327212"/>
          </a:xfrm>
        </p:spPr>
        <p:txBody>
          <a:bodyPr/>
          <a:lstStyle/>
          <a:p>
            <a:pPr>
              <a:defRPr/>
            </a:pPr>
            <a:r>
              <a:rPr lang="en-US" dirty="0"/>
              <a:t>8</a:t>
            </a:r>
          </a:p>
        </p:txBody>
      </p:sp>
      <p:sp>
        <p:nvSpPr>
          <p:cNvPr id="14" name="Rectangle 10"/>
          <p:cNvSpPr>
            <a:spLocks noChangeArrowheads="1"/>
          </p:cNvSpPr>
          <p:nvPr/>
        </p:nvSpPr>
        <p:spPr bwMode="auto">
          <a:xfrm>
            <a:off x="1445625" y="3410819"/>
            <a:ext cx="420499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a:p>
            <a:pPr lvl="0" eaLnBrk="0" hangingPunct="0"/>
            <a:r>
              <a:rPr lang="it-IT" altLang="it-IT" dirty="0">
                <a:latin typeface="Arial" panose="020B0604020202020204" pitchFamily="34" charset="0"/>
              </a:rPr>
              <a:t> </a:t>
            </a:r>
          </a:p>
          <a:p>
            <a:pPr lvl="0" eaLnBrk="0" hangingPunct="0"/>
            <a:r>
              <a:rPr lang="it-IT" altLang="it-IT" dirty="0" err="1">
                <a:latin typeface="Arial" panose="020B0604020202020204" pitchFamily="34" charset="0"/>
              </a:rPr>
              <a:t>Where</a:t>
            </a:r>
            <a:r>
              <a:rPr lang="it-IT" altLang="it-IT" dirty="0">
                <a:latin typeface="Arial" panose="020B0604020202020204" pitchFamily="34" charset="0"/>
              </a:rPr>
              <a:t>... </a:t>
            </a:r>
          </a:p>
          <a:p>
            <a:pPr lvl="0" eaLnBrk="0" hangingPunct="0"/>
            <a:r>
              <a:rPr lang="it-IT" altLang="it-IT" dirty="0">
                <a:latin typeface="Arial" panose="020B0604020202020204" pitchFamily="34" charset="0"/>
              </a:rPr>
              <a:t>   </a:t>
            </a:r>
            <a:r>
              <a:rPr lang="it-IT" altLang="it-IT" dirty="0" err="1">
                <a:latin typeface="Arial" panose="020B0604020202020204" pitchFamily="34" charset="0"/>
              </a:rPr>
              <a:t>P</a:t>
            </a:r>
            <a:r>
              <a:rPr lang="it-IT" altLang="it-IT" baseline="-25000" dirty="0" err="1">
                <a:latin typeface="Arial" panose="020B0604020202020204" pitchFamily="34" charset="0"/>
              </a:rPr>
              <a:t>v</a:t>
            </a:r>
            <a:r>
              <a:rPr lang="it-IT" altLang="it-IT" dirty="0">
                <a:latin typeface="Arial" panose="020B0604020202020204" pitchFamily="34" charset="0"/>
              </a:rPr>
              <a:t> 	= </a:t>
            </a:r>
            <a:r>
              <a:rPr lang="it-IT" altLang="it-IT" dirty="0" err="1">
                <a:latin typeface="Arial" panose="020B0604020202020204" pitchFamily="34" charset="0"/>
              </a:rPr>
              <a:t>equilibrium</a:t>
            </a:r>
            <a:r>
              <a:rPr lang="it-IT" altLang="it-IT" dirty="0">
                <a:latin typeface="Arial" panose="020B0604020202020204" pitchFamily="34" charset="0"/>
              </a:rPr>
              <a:t> </a:t>
            </a:r>
            <a:r>
              <a:rPr lang="it-IT" altLang="it-IT" dirty="0" err="1">
                <a:latin typeface="Arial" panose="020B0604020202020204" pitchFamily="34" charset="0"/>
              </a:rPr>
              <a:t>vapor</a:t>
            </a:r>
            <a:r>
              <a:rPr lang="it-IT" altLang="it-IT" dirty="0">
                <a:latin typeface="Arial" panose="020B0604020202020204" pitchFamily="34" charset="0"/>
              </a:rPr>
              <a:t> pressure</a:t>
            </a:r>
          </a:p>
          <a:p>
            <a:pPr lvl="0" eaLnBrk="0" hangingPunct="0"/>
            <a:r>
              <a:rPr lang="it-IT" altLang="it-IT" dirty="0">
                <a:latin typeface="Arial" panose="020B0604020202020204" pitchFamily="34" charset="0"/>
              </a:rPr>
              <a:t>   </a:t>
            </a:r>
            <a:r>
              <a:rPr lang="it-IT" altLang="it-IT" dirty="0" err="1">
                <a:latin typeface="Arial" panose="020B0604020202020204" pitchFamily="34" charset="0"/>
              </a:rPr>
              <a:t>P</a:t>
            </a:r>
            <a:r>
              <a:rPr lang="it-IT" altLang="it-IT" baseline="-25000" dirty="0" err="1">
                <a:latin typeface="Arial" panose="020B0604020202020204" pitchFamily="34" charset="0"/>
              </a:rPr>
              <a:t>sat</a:t>
            </a:r>
            <a:r>
              <a:rPr lang="it-IT" altLang="it-IT" dirty="0">
                <a:latin typeface="Arial" panose="020B0604020202020204" pitchFamily="34" charset="0"/>
              </a:rPr>
              <a:t> 	= </a:t>
            </a:r>
            <a:r>
              <a:rPr lang="it-IT" altLang="it-IT" dirty="0" err="1">
                <a:latin typeface="Arial" panose="020B0604020202020204" pitchFamily="34" charset="0"/>
              </a:rPr>
              <a:t>saturation</a:t>
            </a:r>
            <a:r>
              <a:rPr lang="it-IT" altLang="it-IT" dirty="0">
                <a:latin typeface="Arial" panose="020B0604020202020204" pitchFamily="34" charset="0"/>
              </a:rPr>
              <a:t> </a:t>
            </a:r>
            <a:r>
              <a:rPr lang="it-IT" altLang="it-IT" dirty="0" err="1">
                <a:latin typeface="Arial" panose="020B0604020202020204" pitchFamily="34" charset="0"/>
              </a:rPr>
              <a:t>vapor</a:t>
            </a:r>
            <a:r>
              <a:rPr lang="it-IT" altLang="it-IT" dirty="0">
                <a:latin typeface="Arial" panose="020B0604020202020204" pitchFamily="34" charset="0"/>
              </a:rPr>
              <a:t> pressure</a:t>
            </a:r>
          </a:p>
          <a:p>
            <a:pPr lvl="0" eaLnBrk="0" hangingPunct="0"/>
            <a:r>
              <a:rPr lang="it-IT" altLang="it-IT" dirty="0">
                <a:solidFill>
                  <a:srgbClr val="FF0000"/>
                </a:solidFill>
                <a:latin typeface="Arial" panose="020B0604020202020204" pitchFamily="34" charset="0"/>
              </a:rPr>
              <a:t>   H 	= </a:t>
            </a:r>
            <a:r>
              <a:rPr lang="it-IT" altLang="it-IT" dirty="0" err="1">
                <a:solidFill>
                  <a:srgbClr val="FF0000"/>
                </a:solidFill>
                <a:latin typeface="Arial" panose="020B0604020202020204" pitchFamily="34" charset="0"/>
              </a:rPr>
              <a:t>mean</a:t>
            </a:r>
            <a:r>
              <a:rPr lang="it-IT" altLang="it-IT" dirty="0">
                <a:solidFill>
                  <a:srgbClr val="FF0000"/>
                </a:solidFill>
                <a:latin typeface="Arial" panose="020B0604020202020204" pitchFamily="34" charset="0"/>
              </a:rPr>
              <a:t> curvature of </a:t>
            </a:r>
            <a:r>
              <a:rPr lang="it-IT" altLang="it-IT" dirty="0" err="1">
                <a:solidFill>
                  <a:srgbClr val="FF0000"/>
                </a:solidFill>
                <a:latin typeface="Arial" panose="020B0604020202020204" pitchFamily="34" charset="0"/>
              </a:rPr>
              <a:t>meniscus</a:t>
            </a:r>
            <a:endParaRPr lang="it-IT" altLang="it-IT" dirty="0">
              <a:solidFill>
                <a:srgbClr val="FF0000"/>
              </a:solidFill>
              <a:latin typeface="Arial" panose="020B0604020202020204" pitchFamily="34" charset="0"/>
            </a:endParaRPr>
          </a:p>
          <a:p>
            <a:pPr lvl="0" eaLnBrk="0" hangingPunct="0"/>
            <a:r>
              <a:rPr lang="it-IT" altLang="it-IT" dirty="0">
                <a:latin typeface="Arial" panose="020B0604020202020204" pitchFamily="34" charset="0"/>
              </a:rPr>
              <a:t>   </a:t>
            </a:r>
            <a:r>
              <a:rPr lang="it-IT" altLang="it-IT" dirty="0">
                <a:latin typeface="Symbol" panose="05050102010706020507" pitchFamily="18" charset="2"/>
              </a:rPr>
              <a:t>g</a:t>
            </a:r>
            <a:r>
              <a:rPr lang="it-IT" altLang="it-IT" dirty="0">
                <a:latin typeface="Arial" panose="020B0604020202020204" pitchFamily="34" charset="0"/>
              </a:rPr>
              <a:t>	= </a:t>
            </a:r>
            <a:r>
              <a:rPr lang="it-IT" altLang="it-IT" dirty="0" err="1">
                <a:latin typeface="Arial" panose="020B0604020202020204" pitchFamily="34" charset="0"/>
              </a:rPr>
              <a:t>liquid</a:t>
            </a:r>
            <a:r>
              <a:rPr lang="it-IT" altLang="it-IT" dirty="0">
                <a:latin typeface="Arial" panose="020B0604020202020204" pitchFamily="34" charset="0"/>
              </a:rPr>
              <a:t>/</a:t>
            </a:r>
            <a:r>
              <a:rPr lang="it-IT" altLang="it-IT" dirty="0" err="1">
                <a:latin typeface="Arial" panose="020B0604020202020204" pitchFamily="34" charset="0"/>
              </a:rPr>
              <a:t>vapor</a:t>
            </a:r>
            <a:r>
              <a:rPr lang="it-IT" altLang="it-IT" dirty="0">
                <a:latin typeface="Arial" panose="020B0604020202020204" pitchFamily="34" charset="0"/>
              </a:rPr>
              <a:t> </a:t>
            </a:r>
            <a:r>
              <a:rPr lang="it-IT" altLang="it-IT" dirty="0" err="1">
                <a:latin typeface="Arial" panose="020B0604020202020204" pitchFamily="34" charset="0"/>
              </a:rPr>
              <a:t>surface</a:t>
            </a:r>
            <a:r>
              <a:rPr lang="it-IT" altLang="it-IT" dirty="0">
                <a:latin typeface="Arial" panose="020B0604020202020204" pitchFamily="34" charset="0"/>
              </a:rPr>
              <a:t> </a:t>
            </a:r>
            <a:r>
              <a:rPr lang="it-IT" altLang="it-IT" dirty="0" err="1">
                <a:latin typeface="Arial" panose="020B0604020202020204" pitchFamily="34" charset="0"/>
              </a:rPr>
              <a:t>tension</a:t>
            </a:r>
            <a:endParaRPr lang="it-IT" altLang="it-IT" dirty="0">
              <a:latin typeface="Arial" panose="020B0604020202020204" pitchFamily="34" charset="0"/>
            </a:endParaRPr>
          </a:p>
          <a:p>
            <a:pPr lvl="0" eaLnBrk="0" hangingPunct="0"/>
            <a:r>
              <a:rPr lang="it-IT" altLang="it-IT" dirty="0">
                <a:latin typeface="Arial" panose="020B0604020202020204" pitchFamily="34" charset="0"/>
              </a:rPr>
              <a:t>   </a:t>
            </a:r>
            <a:r>
              <a:rPr lang="it-IT" altLang="it-IT" dirty="0" err="1">
                <a:latin typeface="Arial" panose="020B0604020202020204" pitchFamily="34" charset="0"/>
              </a:rPr>
              <a:t>V</a:t>
            </a:r>
            <a:r>
              <a:rPr lang="it-IT" altLang="it-IT" baseline="-25000" dirty="0" err="1">
                <a:latin typeface="Arial" panose="020B0604020202020204" pitchFamily="34" charset="0"/>
              </a:rPr>
              <a:t>l</a:t>
            </a:r>
            <a:r>
              <a:rPr lang="it-IT" altLang="it-IT" dirty="0">
                <a:latin typeface="Arial" panose="020B0604020202020204" pitchFamily="34" charset="0"/>
              </a:rPr>
              <a:t>	= </a:t>
            </a:r>
            <a:r>
              <a:rPr lang="it-IT" altLang="it-IT" dirty="0" err="1">
                <a:latin typeface="Arial" panose="020B0604020202020204" pitchFamily="34" charset="0"/>
              </a:rPr>
              <a:t>liquid</a:t>
            </a:r>
            <a:r>
              <a:rPr lang="it-IT" altLang="it-IT" dirty="0">
                <a:latin typeface="Arial" panose="020B0604020202020204" pitchFamily="34" charset="0"/>
              </a:rPr>
              <a:t> molar volume</a:t>
            </a:r>
          </a:p>
          <a:p>
            <a:pPr lvl="0" eaLnBrk="0" hangingPunct="0"/>
            <a:r>
              <a:rPr lang="it-IT" altLang="it-IT" dirty="0">
                <a:latin typeface="Arial" panose="020B0604020202020204" pitchFamily="34" charset="0"/>
              </a:rPr>
              <a:t>  R	= </a:t>
            </a:r>
            <a:r>
              <a:rPr lang="it-IT" altLang="it-IT" dirty="0" err="1">
                <a:latin typeface="Arial" panose="020B0604020202020204" pitchFamily="34" charset="0"/>
              </a:rPr>
              <a:t>ideal</a:t>
            </a:r>
            <a:r>
              <a:rPr lang="it-IT" altLang="it-IT" dirty="0">
                <a:latin typeface="Arial" panose="020B0604020202020204" pitchFamily="34" charset="0"/>
              </a:rPr>
              <a:t> gas </a:t>
            </a:r>
            <a:r>
              <a:rPr lang="it-IT" altLang="it-IT" dirty="0" err="1">
                <a:latin typeface="Arial" panose="020B0604020202020204" pitchFamily="34" charset="0"/>
              </a:rPr>
              <a:t>constant</a:t>
            </a:r>
            <a:endParaRPr lang="it-IT" altLang="it-IT" dirty="0">
              <a:latin typeface="Arial" panose="020B0604020202020204" pitchFamily="34" charset="0"/>
            </a:endParaRPr>
          </a:p>
          <a:p>
            <a:pPr lvl="0" eaLnBrk="0" hangingPunct="0"/>
            <a:r>
              <a:rPr lang="it-IT" altLang="it-IT" dirty="0">
                <a:latin typeface="Arial" panose="020B0604020202020204" pitchFamily="34" charset="0"/>
              </a:rPr>
              <a:t>  T 	= temperature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5" name="AutoShape 11" descr="{\displaystyle \ln {\frac {P_{v}}{P_{sat}}}=-{\frac {2H\gamma V_{l}}{RT}}\ }"/>
          <p:cNvSpPr>
            <a:spLocks noChangeAspect="1" noChangeArrowheads="1"/>
          </p:cNvSpPr>
          <p:nvPr/>
        </p:nvSpPr>
        <p:spPr bwMode="auto">
          <a:xfrm>
            <a:off x="2515600" y="35561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displaystyle \ P_{v}}"/>
          <p:cNvSpPr>
            <a:spLocks noChangeAspect="1" noChangeArrowheads="1"/>
          </p:cNvSpPr>
          <p:nvPr/>
        </p:nvSpPr>
        <p:spPr bwMode="auto">
          <a:xfrm>
            <a:off x="2058400" y="41053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displaystyle \ P_{sat}}"/>
          <p:cNvSpPr>
            <a:spLocks noChangeAspect="1" noChangeArrowheads="1"/>
          </p:cNvSpPr>
          <p:nvPr/>
        </p:nvSpPr>
        <p:spPr bwMode="auto">
          <a:xfrm>
            <a:off x="2058400" y="43943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14" descr="{\displaystyle \ H}"/>
          <p:cNvSpPr>
            <a:spLocks noChangeAspect="1" noChangeArrowheads="1"/>
          </p:cNvSpPr>
          <p:nvPr/>
        </p:nvSpPr>
        <p:spPr bwMode="auto">
          <a:xfrm>
            <a:off x="2058400" y="46832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 \gamma"/>
          <p:cNvSpPr>
            <a:spLocks noChangeAspect="1" noChangeArrowheads="1"/>
          </p:cNvSpPr>
          <p:nvPr/>
        </p:nvSpPr>
        <p:spPr bwMode="auto">
          <a:xfrm>
            <a:off x="2058400" y="49721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displaystyle \ V_{l}}"/>
          <p:cNvSpPr>
            <a:spLocks noChangeAspect="1" noChangeArrowheads="1"/>
          </p:cNvSpPr>
          <p:nvPr/>
        </p:nvSpPr>
        <p:spPr bwMode="auto">
          <a:xfrm>
            <a:off x="2058400" y="52610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 R"/>
          <p:cNvSpPr>
            <a:spLocks noChangeAspect="1" noChangeArrowheads="1"/>
          </p:cNvSpPr>
          <p:nvPr/>
        </p:nvSpPr>
        <p:spPr bwMode="auto">
          <a:xfrm>
            <a:off x="2058400" y="55500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 T"/>
          <p:cNvSpPr>
            <a:spLocks noChangeAspect="1" noChangeArrowheads="1"/>
          </p:cNvSpPr>
          <p:nvPr/>
        </p:nvSpPr>
        <p:spPr bwMode="auto">
          <a:xfrm>
            <a:off x="2058400" y="58389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2" name="Immagine 31"/>
          <p:cNvPicPr>
            <a:picLocks noChangeAspect="1"/>
          </p:cNvPicPr>
          <p:nvPr/>
        </p:nvPicPr>
        <p:blipFill rotWithShape="1">
          <a:blip r:embed="rId2"/>
          <a:srcRect l="-3039" t="-4952" r="84542" b="-15586"/>
          <a:stretch/>
        </p:blipFill>
        <p:spPr>
          <a:xfrm>
            <a:off x="573588" y="1339873"/>
            <a:ext cx="5811645" cy="1386471"/>
          </a:xfrm>
          <a:prstGeom prst="rect">
            <a:avLst/>
          </a:prstGeom>
        </p:spPr>
      </p:pic>
      <p:pic>
        <p:nvPicPr>
          <p:cNvPr id="33" name="Immagine 32"/>
          <p:cNvPicPr>
            <a:picLocks noChangeAspect="1"/>
          </p:cNvPicPr>
          <p:nvPr/>
        </p:nvPicPr>
        <p:blipFill>
          <a:blip r:embed="rId3"/>
          <a:stretch>
            <a:fillRect/>
          </a:stretch>
        </p:blipFill>
        <p:spPr>
          <a:xfrm>
            <a:off x="6633511" y="746229"/>
            <a:ext cx="2143125" cy="2962275"/>
          </a:xfrm>
          <a:prstGeom prst="rect">
            <a:avLst/>
          </a:prstGeom>
        </p:spPr>
      </p:pic>
    </p:spTree>
    <p:extLst>
      <p:ext uri="{BB962C8B-B14F-4D97-AF65-F5344CB8AC3E}">
        <p14:creationId xmlns:p14="http://schemas.microsoft.com/office/powerpoint/2010/main" val="542615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sz="quarter" idx="4"/>
          </p:nvPr>
        </p:nvSpPr>
        <p:spPr>
          <a:xfrm>
            <a:off x="8438964" y="6400800"/>
            <a:ext cx="457200" cy="327212"/>
          </a:xfrm>
        </p:spPr>
        <p:txBody>
          <a:bodyPr/>
          <a:lstStyle/>
          <a:p>
            <a:pPr>
              <a:defRPr/>
            </a:pPr>
            <a:r>
              <a:rPr lang="en-US" dirty="0"/>
              <a:t>8</a:t>
            </a:r>
          </a:p>
        </p:txBody>
      </p:sp>
      <p:sp>
        <p:nvSpPr>
          <p:cNvPr id="15" name="AutoShape 11" descr="{\displaystyle \ln {\frac {P_{v}}{P_{sat}}}=-{\frac {2H\gamma V_{l}}{RT}}\ }"/>
          <p:cNvSpPr>
            <a:spLocks noChangeAspect="1" noChangeArrowheads="1"/>
          </p:cNvSpPr>
          <p:nvPr/>
        </p:nvSpPr>
        <p:spPr bwMode="auto">
          <a:xfrm>
            <a:off x="2515600" y="35561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displaystyle \ P_{v}}"/>
          <p:cNvSpPr>
            <a:spLocks noChangeAspect="1" noChangeArrowheads="1"/>
          </p:cNvSpPr>
          <p:nvPr/>
        </p:nvSpPr>
        <p:spPr bwMode="auto">
          <a:xfrm>
            <a:off x="2058400" y="41053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displaystyle \ P_{sat}}"/>
          <p:cNvSpPr>
            <a:spLocks noChangeAspect="1" noChangeArrowheads="1"/>
          </p:cNvSpPr>
          <p:nvPr/>
        </p:nvSpPr>
        <p:spPr bwMode="auto">
          <a:xfrm>
            <a:off x="2058400" y="43943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14" descr="{\displaystyle \ H}"/>
          <p:cNvSpPr>
            <a:spLocks noChangeAspect="1" noChangeArrowheads="1"/>
          </p:cNvSpPr>
          <p:nvPr/>
        </p:nvSpPr>
        <p:spPr bwMode="auto">
          <a:xfrm>
            <a:off x="2058400" y="46832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 \gamma"/>
          <p:cNvSpPr>
            <a:spLocks noChangeAspect="1" noChangeArrowheads="1"/>
          </p:cNvSpPr>
          <p:nvPr/>
        </p:nvSpPr>
        <p:spPr bwMode="auto">
          <a:xfrm>
            <a:off x="2058400" y="49721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displaystyle \ V_{l}}"/>
          <p:cNvSpPr>
            <a:spLocks noChangeAspect="1" noChangeArrowheads="1"/>
          </p:cNvSpPr>
          <p:nvPr/>
        </p:nvSpPr>
        <p:spPr bwMode="auto">
          <a:xfrm>
            <a:off x="2058400" y="52610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 R"/>
          <p:cNvSpPr>
            <a:spLocks noChangeAspect="1" noChangeArrowheads="1"/>
          </p:cNvSpPr>
          <p:nvPr/>
        </p:nvSpPr>
        <p:spPr bwMode="auto">
          <a:xfrm>
            <a:off x="2058400" y="55500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 T"/>
          <p:cNvSpPr>
            <a:spLocks noChangeAspect="1" noChangeArrowheads="1"/>
          </p:cNvSpPr>
          <p:nvPr/>
        </p:nvSpPr>
        <p:spPr bwMode="auto">
          <a:xfrm>
            <a:off x="2058400" y="58389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2095500"/>
            <a:ext cx="8096250" cy="2667000"/>
          </a:xfrm>
          <a:prstGeom prst="rect">
            <a:avLst/>
          </a:prstGeom>
        </p:spPr>
      </p:pic>
      <p:sp>
        <p:nvSpPr>
          <p:cNvPr id="3" name="CasellaDiTesto 2"/>
          <p:cNvSpPr txBox="1"/>
          <p:nvPr/>
        </p:nvSpPr>
        <p:spPr>
          <a:xfrm>
            <a:off x="3941057" y="834404"/>
            <a:ext cx="1797891" cy="461665"/>
          </a:xfrm>
          <a:prstGeom prst="rect">
            <a:avLst/>
          </a:prstGeom>
          <a:noFill/>
        </p:spPr>
        <p:txBody>
          <a:bodyPr wrap="square" rtlCol="0">
            <a:spAutoFit/>
          </a:bodyPr>
          <a:lstStyle/>
          <a:p>
            <a:r>
              <a:rPr lang="it-IT" sz="2400" dirty="0" err="1"/>
              <a:t>Hysteresis</a:t>
            </a:r>
            <a:endParaRPr lang="it-IT" sz="2400" dirty="0"/>
          </a:p>
        </p:txBody>
      </p:sp>
    </p:spTree>
    <p:extLst>
      <p:ext uri="{BB962C8B-B14F-4D97-AF65-F5344CB8AC3E}">
        <p14:creationId xmlns:p14="http://schemas.microsoft.com/office/powerpoint/2010/main" val="290979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sz="quarter" idx="4"/>
          </p:nvPr>
        </p:nvSpPr>
        <p:spPr>
          <a:xfrm>
            <a:off x="8438964" y="6400800"/>
            <a:ext cx="457200" cy="327212"/>
          </a:xfrm>
        </p:spPr>
        <p:txBody>
          <a:bodyPr/>
          <a:lstStyle/>
          <a:p>
            <a:pPr>
              <a:defRPr/>
            </a:pPr>
            <a:r>
              <a:rPr lang="en-US" dirty="0"/>
              <a:t>8</a:t>
            </a:r>
          </a:p>
        </p:txBody>
      </p:sp>
      <p:sp>
        <p:nvSpPr>
          <p:cNvPr id="15" name="AutoShape 11" descr="{\displaystyle \ln {\frac {P_{v}}{P_{sat}}}=-{\frac {2H\gamma V_{l}}{RT}}\ }"/>
          <p:cNvSpPr>
            <a:spLocks noChangeAspect="1" noChangeArrowheads="1"/>
          </p:cNvSpPr>
          <p:nvPr/>
        </p:nvSpPr>
        <p:spPr bwMode="auto">
          <a:xfrm>
            <a:off x="2515600" y="35561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displaystyle \ P_{v}}"/>
          <p:cNvSpPr>
            <a:spLocks noChangeAspect="1" noChangeArrowheads="1"/>
          </p:cNvSpPr>
          <p:nvPr/>
        </p:nvSpPr>
        <p:spPr bwMode="auto">
          <a:xfrm>
            <a:off x="2058400" y="41053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displaystyle \ P_{sat}}"/>
          <p:cNvSpPr>
            <a:spLocks noChangeAspect="1" noChangeArrowheads="1"/>
          </p:cNvSpPr>
          <p:nvPr/>
        </p:nvSpPr>
        <p:spPr bwMode="auto">
          <a:xfrm>
            <a:off x="2058400" y="43943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14" descr="{\displaystyle \ H}"/>
          <p:cNvSpPr>
            <a:spLocks noChangeAspect="1" noChangeArrowheads="1"/>
          </p:cNvSpPr>
          <p:nvPr/>
        </p:nvSpPr>
        <p:spPr bwMode="auto">
          <a:xfrm>
            <a:off x="2058400" y="46832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 \gamma"/>
          <p:cNvSpPr>
            <a:spLocks noChangeAspect="1" noChangeArrowheads="1"/>
          </p:cNvSpPr>
          <p:nvPr/>
        </p:nvSpPr>
        <p:spPr bwMode="auto">
          <a:xfrm>
            <a:off x="2058400" y="49721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displaystyle \ V_{l}}"/>
          <p:cNvSpPr>
            <a:spLocks noChangeAspect="1" noChangeArrowheads="1"/>
          </p:cNvSpPr>
          <p:nvPr/>
        </p:nvSpPr>
        <p:spPr bwMode="auto">
          <a:xfrm>
            <a:off x="2058400" y="52610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 R"/>
          <p:cNvSpPr>
            <a:spLocks noChangeAspect="1" noChangeArrowheads="1"/>
          </p:cNvSpPr>
          <p:nvPr/>
        </p:nvSpPr>
        <p:spPr bwMode="auto">
          <a:xfrm>
            <a:off x="2058400" y="55500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 T"/>
          <p:cNvSpPr>
            <a:spLocks noChangeAspect="1" noChangeArrowheads="1"/>
          </p:cNvSpPr>
          <p:nvPr/>
        </p:nvSpPr>
        <p:spPr bwMode="auto">
          <a:xfrm>
            <a:off x="2058400" y="58389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CasellaDiTesto 2"/>
          <p:cNvSpPr txBox="1"/>
          <p:nvPr/>
        </p:nvSpPr>
        <p:spPr>
          <a:xfrm>
            <a:off x="2904737" y="651524"/>
            <a:ext cx="3887949" cy="461665"/>
          </a:xfrm>
          <a:prstGeom prst="rect">
            <a:avLst/>
          </a:prstGeom>
          <a:noFill/>
        </p:spPr>
        <p:txBody>
          <a:bodyPr wrap="square" rtlCol="0">
            <a:spAutoFit/>
          </a:bodyPr>
          <a:lstStyle/>
          <a:p>
            <a:r>
              <a:rPr lang="it-IT" sz="2400" dirty="0" err="1"/>
              <a:t>Heterogeneity</a:t>
            </a:r>
            <a:r>
              <a:rPr lang="it-IT" sz="2400" dirty="0"/>
              <a:t> of </a:t>
            </a:r>
            <a:r>
              <a:rPr lang="it-IT" sz="2400" dirty="0" err="1"/>
              <a:t>pores</a:t>
            </a:r>
            <a:endParaRPr lang="it-IT" sz="2400"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0852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1"/>
          <p:cNvSpPr>
            <a:spLocks noGrp="1"/>
          </p:cNvSpPr>
          <p:nvPr>
            <p:ph type="sldNum" sz="quarter" idx="4"/>
          </p:nvPr>
        </p:nvSpPr>
        <p:spPr>
          <a:xfrm>
            <a:off x="8438964" y="6400800"/>
            <a:ext cx="457200" cy="327212"/>
          </a:xfrm>
        </p:spPr>
        <p:txBody>
          <a:bodyPr/>
          <a:lstStyle/>
          <a:p>
            <a:pPr>
              <a:defRPr/>
            </a:pPr>
            <a:r>
              <a:rPr lang="en-US" dirty="0"/>
              <a:t>8</a:t>
            </a:r>
          </a:p>
        </p:txBody>
      </p:sp>
      <p:sp>
        <p:nvSpPr>
          <p:cNvPr id="15" name="AutoShape 11" descr="{\displaystyle \ln {\frac {P_{v}}{P_{sat}}}=-{\frac {2H\gamma V_{l}}{RT}}\ }"/>
          <p:cNvSpPr>
            <a:spLocks noChangeAspect="1" noChangeArrowheads="1"/>
          </p:cNvSpPr>
          <p:nvPr/>
        </p:nvSpPr>
        <p:spPr bwMode="auto">
          <a:xfrm>
            <a:off x="2515600" y="35561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displaystyle \ P_{v}}"/>
          <p:cNvSpPr>
            <a:spLocks noChangeAspect="1" noChangeArrowheads="1"/>
          </p:cNvSpPr>
          <p:nvPr/>
        </p:nvSpPr>
        <p:spPr bwMode="auto">
          <a:xfrm>
            <a:off x="2058400" y="41053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displaystyle \ P_{sat}}"/>
          <p:cNvSpPr>
            <a:spLocks noChangeAspect="1" noChangeArrowheads="1"/>
          </p:cNvSpPr>
          <p:nvPr/>
        </p:nvSpPr>
        <p:spPr bwMode="auto">
          <a:xfrm>
            <a:off x="2058400" y="43943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14" descr="{\displaystyle \ H}"/>
          <p:cNvSpPr>
            <a:spLocks noChangeAspect="1" noChangeArrowheads="1"/>
          </p:cNvSpPr>
          <p:nvPr/>
        </p:nvSpPr>
        <p:spPr bwMode="auto">
          <a:xfrm>
            <a:off x="2058400" y="46832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 \gamma"/>
          <p:cNvSpPr>
            <a:spLocks noChangeAspect="1" noChangeArrowheads="1"/>
          </p:cNvSpPr>
          <p:nvPr/>
        </p:nvSpPr>
        <p:spPr bwMode="auto">
          <a:xfrm>
            <a:off x="2058400" y="49721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displaystyle \ V_{l}}"/>
          <p:cNvSpPr>
            <a:spLocks noChangeAspect="1" noChangeArrowheads="1"/>
          </p:cNvSpPr>
          <p:nvPr/>
        </p:nvSpPr>
        <p:spPr bwMode="auto">
          <a:xfrm>
            <a:off x="2058400" y="52610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 R"/>
          <p:cNvSpPr>
            <a:spLocks noChangeAspect="1" noChangeArrowheads="1"/>
          </p:cNvSpPr>
          <p:nvPr/>
        </p:nvSpPr>
        <p:spPr bwMode="auto">
          <a:xfrm>
            <a:off x="2058400" y="55500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 T"/>
          <p:cNvSpPr>
            <a:spLocks noChangeAspect="1" noChangeArrowheads="1"/>
          </p:cNvSpPr>
          <p:nvPr/>
        </p:nvSpPr>
        <p:spPr bwMode="auto">
          <a:xfrm>
            <a:off x="2058400" y="583892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CasellaDiTesto 2"/>
          <p:cNvSpPr txBox="1"/>
          <p:nvPr/>
        </p:nvSpPr>
        <p:spPr>
          <a:xfrm>
            <a:off x="2904737" y="651524"/>
            <a:ext cx="3887949" cy="461665"/>
          </a:xfrm>
          <a:prstGeom prst="rect">
            <a:avLst/>
          </a:prstGeom>
          <a:noFill/>
        </p:spPr>
        <p:txBody>
          <a:bodyPr wrap="square" rtlCol="0">
            <a:spAutoFit/>
          </a:bodyPr>
          <a:lstStyle/>
          <a:p>
            <a:r>
              <a:rPr lang="it-IT" sz="2400" dirty="0" err="1"/>
              <a:t>Heterogeneity</a:t>
            </a:r>
            <a:r>
              <a:rPr lang="it-IT" sz="2400" dirty="0"/>
              <a:t> of </a:t>
            </a:r>
            <a:r>
              <a:rPr lang="it-IT" sz="2400" dirty="0" err="1"/>
              <a:t>pores</a:t>
            </a:r>
            <a:endParaRPr lang="it-IT" sz="2400" dirty="0"/>
          </a:p>
        </p:txBody>
      </p:sp>
      <p:pic>
        <p:nvPicPr>
          <p:cNvPr id="6" name="Immagine 5"/>
          <p:cNvPicPr>
            <a:picLocks noChangeAspect="1"/>
          </p:cNvPicPr>
          <p:nvPr/>
        </p:nvPicPr>
        <p:blipFill>
          <a:blip r:embed="rId2"/>
          <a:stretch>
            <a:fillRect/>
          </a:stretch>
        </p:blipFill>
        <p:spPr>
          <a:xfrm>
            <a:off x="1619794" y="1626291"/>
            <a:ext cx="5294812" cy="4074523"/>
          </a:xfrm>
          <a:prstGeom prst="rect">
            <a:avLst/>
          </a:prstGeom>
        </p:spPr>
      </p:pic>
    </p:spTree>
    <p:extLst>
      <p:ext uri="{BB962C8B-B14F-4D97-AF65-F5344CB8AC3E}">
        <p14:creationId xmlns:p14="http://schemas.microsoft.com/office/powerpoint/2010/main" val="21251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ars.els-cdn.com/content/image/1-s2.0-S1748013218304225-g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38" y="1650670"/>
            <a:ext cx="8124625" cy="330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150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44320" y="621437"/>
            <a:ext cx="6685280" cy="4832092"/>
          </a:xfrm>
          <a:prstGeom prst="rect">
            <a:avLst/>
          </a:prstGeom>
        </p:spPr>
        <p:txBody>
          <a:bodyPr wrap="square">
            <a:spAutoFit/>
          </a:bodyPr>
          <a:lstStyle/>
          <a:p>
            <a:pPr algn="ctr"/>
            <a:r>
              <a:rPr lang="en-US" sz="2800" dirty="0">
                <a:solidFill>
                  <a:srgbClr val="0070C0"/>
                </a:solidFill>
                <a:latin typeface="Arial" panose="020B0604020202020204" pitchFamily="34" charset="0"/>
              </a:rPr>
              <a:t>Adsorption</a:t>
            </a:r>
          </a:p>
          <a:p>
            <a:pPr algn="ctr"/>
            <a:endParaRPr lang="en-US" sz="2800" dirty="0">
              <a:latin typeface="Arial" panose="020B0604020202020204" pitchFamily="34" charset="0"/>
            </a:endParaRPr>
          </a:p>
          <a:p>
            <a:pPr algn="ctr"/>
            <a:r>
              <a:rPr lang="en-US" sz="2800" dirty="0">
                <a:latin typeface="Arial" panose="020B0604020202020204" pitchFamily="34" charset="0"/>
              </a:rPr>
              <a:t>Kinetic behavior of the adsorption process</a:t>
            </a:r>
          </a:p>
          <a:p>
            <a:pPr algn="ctr"/>
            <a:endParaRPr lang="en-US" sz="2800" dirty="0">
              <a:latin typeface="Arial" panose="020B0604020202020204" pitchFamily="34" charset="0"/>
            </a:endParaRPr>
          </a:p>
          <a:p>
            <a:pPr algn="ctr"/>
            <a:r>
              <a:rPr lang="en-US" sz="2800" dirty="0">
                <a:latin typeface="Arial" panose="020B0604020202020204" pitchFamily="34" charset="0"/>
              </a:rPr>
              <a:t>Rate of arrival of adsorption is equal to the rate of desorption</a:t>
            </a:r>
          </a:p>
          <a:p>
            <a:pPr algn="ctr"/>
            <a:endParaRPr lang="en-US" sz="2800" dirty="0">
              <a:latin typeface="Arial" panose="020B0604020202020204" pitchFamily="34" charset="0"/>
            </a:endParaRPr>
          </a:p>
          <a:p>
            <a:pPr algn="ctr"/>
            <a:r>
              <a:rPr lang="en-US" sz="2800" dirty="0">
                <a:latin typeface="Arial" panose="020B0604020202020204" pitchFamily="34" charset="0"/>
              </a:rPr>
              <a:t>Heat of adsorption was taken to be constant and unchanging with the degree of coverage, θ</a:t>
            </a:r>
            <a:endParaRPr lang="en-US" sz="2800" dirty="0">
              <a:effectLst/>
            </a:endParaRPr>
          </a:p>
        </p:txBody>
      </p:sp>
      <p:sp>
        <p:nvSpPr>
          <p:cNvPr id="5" name="Segnaposto numero diapositiva 1"/>
          <p:cNvSpPr>
            <a:spLocks noGrp="1"/>
          </p:cNvSpPr>
          <p:nvPr>
            <p:ph type="sldNum" sz="quarter" idx="4"/>
          </p:nvPr>
        </p:nvSpPr>
        <p:spPr>
          <a:xfrm>
            <a:off x="8438964" y="6400800"/>
            <a:ext cx="457200" cy="327212"/>
          </a:xfrm>
        </p:spPr>
        <p:txBody>
          <a:bodyPr/>
          <a:lstStyle/>
          <a:p>
            <a:pPr>
              <a:defRPr/>
            </a:pPr>
            <a:r>
              <a:rPr lang="en-US" dirty="0"/>
              <a:t>9</a:t>
            </a:r>
          </a:p>
        </p:txBody>
      </p:sp>
    </p:spTree>
    <p:extLst>
      <p:ext uri="{BB962C8B-B14F-4D97-AF65-F5344CB8AC3E}">
        <p14:creationId xmlns:p14="http://schemas.microsoft.com/office/powerpoint/2010/main" val="273480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06400" y="712877"/>
            <a:ext cx="6685280" cy="5262979"/>
          </a:xfrm>
          <a:prstGeom prst="rect">
            <a:avLst/>
          </a:prstGeom>
        </p:spPr>
        <p:txBody>
          <a:bodyPr wrap="square">
            <a:spAutoFit/>
          </a:bodyPr>
          <a:lstStyle/>
          <a:p>
            <a:pPr algn="ctr"/>
            <a:r>
              <a:rPr lang="it-IT" sz="2800" dirty="0" err="1">
                <a:solidFill>
                  <a:srgbClr val="0070C0"/>
                </a:solidFill>
              </a:rPr>
              <a:t>Langmuir</a:t>
            </a:r>
            <a:r>
              <a:rPr lang="it-IT" sz="2800" dirty="0">
                <a:solidFill>
                  <a:srgbClr val="0070C0"/>
                </a:solidFill>
              </a:rPr>
              <a:t> </a:t>
            </a:r>
            <a:r>
              <a:rPr lang="it-IT" sz="2800" dirty="0" err="1">
                <a:solidFill>
                  <a:srgbClr val="0070C0"/>
                </a:solidFill>
              </a:rPr>
              <a:t>Assumption</a:t>
            </a:r>
            <a:endParaRPr lang="it-IT" sz="2800" dirty="0">
              <a:solidFill>
                <a:srgbClr val="0070C0"/>
              </a:solidFill>
            </a:endParaRPr>
          </a:p>
          <a:p>
            <a:pPr algn="ctr"/>
            <a:endParaRPr lang="it-IT" sz="2800" dirty="0"/>
          </a:p>
          <a:p>
            <a:pPr algn="ctr"/>
            <a:endParaRPr lang="it-IT" sz="2800" dirty="0"/>
          </a:p>
          <a:p>
            <a:pPr algn="ctr"/>
            <a:r>
              <a:rPr lang="it-IT" sz="2800" dirty="0"/>
              <a:t>Gas </a:t>
            </a:r>
            <a:r>
              <a:rPr lang="it-IT" sz="2800" dirty="0" err="1"/>
              <a:t>molecules</a:t>
            </a:r>
            <a:r>
              <a:rPr lang="it-IT" sz="2800" dirty="0"/>
              <a:t> </a:t>
            </a:r>
            <a:r>
              <a:rPr lang="it-IT" sz="2800" dirty="0" err="1"/>
              <a:t>behave</a:t>
            </a:r>
            <a:r>
              <a:rPr lang="it-IT" sz="2800" dirty="0"/>
              <a:t> </a:t>
            </a:r>
            <a:r>
              <a:rPr lang="it-IT" sz="2800" dirty="0" err="1"/>
              <a:t>ideally</a:t>
            </a:r>
            <a:endParaRPr lang="it-IT" sz="2800" dirty="0"/>
          </a:p>
          <a:p>
            <a:pPr algn="ctr"/>
            <a:endParaRPr lang="it-IT" sz="2800" dirty="0"/>
          </a:p>
          <a:p>
            <a:pPr algn="ctr"/>
            <a:r>
              <a:rPr lang="it-IT" sz="2800" dirty="0" err="1"/>
              <a:t>Only</a:t>
            </a:r>
            <a:r>
              <a:rPr lang="it-IT" sz="2800" dirty="0"/>
              <a:t> 1 </a:t>
            </a:r>
            <a:r>
              <a:rPr lang="it-IT" sz="2800" dirty="0" err="1"/>
              <a:t>monolayer</a:t>
            </a:r>
            <a:r>
              <a:rPr lang="it-IT" sz="2800" dirty="0"/>
              <a:t> </a:t>
            </a:r>
            <a:r>
              <a:rPr lang="it-IT" sz="2800" dirty="0" err="1"/>
              <a:t>forms</a:t>
            </a:r>
            <a:endParaRPr lang="it-IT" sz="2800" dirty="0"/>
          </a:p>
          <a:p>
            <a:pPr algn="ctr"/>
            <a:endParaRPr lang="it-IT" sz="2800" dirty="0"/>
          </a:p>
          <a:p>
            <a:pPr algn="ctr"/>
            <a:r>
              <a:rPr lang="it-IT" sz="2800" dirty="0" err="1"/>
              <a:t>All</a:t>
            </a:r>
            <a:r>
              <a:rPr lang="it-IT" sz="2800" dirty="0"/>
              <a:t> </a:t>
            </a:r>
            <a:r>
              <a:rPr lang="it-IT" sz="2800" dirty="0" err="1"/>
              <a:t>sites</a:t>
            </a:r>
            <a:r>
              <a:rPr lang="it-IT" sz="2800" dirty="0"/>
              <a:t> on the </a:t>
            </a:r>
            <a:r>
              <a:rPr lang="it-IT" sz="2800" dirty="0" err="1"/>
              <a:t>surface</a:t>
            </a:r>
            <a:r>
              <a:rPr lang="it-IT" sz="2800" dirty="0"/>
              <a:t> are </a:t>
            </a:r>
            <a:r>
              <a:rPr lang="it-IT" sz="2800" dirty="0" err="1"/>
              <a:t>equal</a:t>
            </a:r>
            <a:endParaRPr lang="it-IT" sz="2800" dirty="0"/>
          </a:p>
          <a:p>
            <a:pPr algn="ctr"/>
            <a:endParaRPr lang="it-IT" sz="2800" dirty="0"/>
          </a:p>
          <a:p>
            <a:pPr algn="ctr"/>
            <a:r>
              <a:rPr lang="it-IT" sz="2800" dirty="0"/>
              <a:t>No </a:t>
            </a:r>
            <a:r>
              <a:rPr lang="it-IT" sz="2800" dirty="0" err="1"/>
              <a:t>adsorbate-adsorbate</a:t>
            </a:r>
            <a:r>
              <a:rPr lang="it-IT" sz="2800" dirty="0"/>
              <a:t> </a:t>
            </a:r>
            <a:r>
              <a:rPr lang="it-IT" sz="2800" dirty="0" err="1"/>
              <a:t>interaction</a:t>
            </a:r>
            <a:endParaRPr lang="it-IT" sz="2800" dirty="0"/>
          </a:p>
          <a:p>
            <a:pPr algn="ctr"/>
            <a:endParaRPr lang="it-IT" sz="2800" dirty="0"/>
          </a:p>
          <a:p>
            <a:pPr algn="ctr"/>
            <a:r>
              <a:rPr lang="it-IT" sz="2800" dirty="0" err="1"/>
              <a:t>Adsorbate</a:t>
            </a:r>
            <a:r>
              <a:rPr lang="it-IT" sz="2800" dirty="0"/>
              <a:t> </a:t>
            </a:r>
            <a:r>
              <a:rPr lang="it-IT" sz="2800" dirty="0" err="1"/>
              <a:t>molecule</a:t>
            </a:r>
            <a:r>
              <a:rPr lang="it-IT" sz="2800" dirty="0"/>
              <a:t> </a:t>
            </a:r>
            <a:r>
              <a:rPr lang="it-IT" sz="2800" dirty="0" err="1"/>
              <a:t>is</a:t>
            </a:r>
            <a:r>
              <a:rPr lang="it-IT" sz="2800" dirty="0"/>
              <a:t> immobile</a:t>
            </a:r>
            <a:endParaRPr lang="en-US" sz="2800" dirty="0">
              <a:effectLst/>
            </a:endParaRPr>
          </a:p>
        </p:txBody>
      </p:sp>
      <p:pic>
        <p:nvPicPr>
          <p:cNvPr id="2" name="Immagine 1"/>
          <p:cNvPicPr>
            <a:picLocks noChangeAspect="1"/>
          </p:cNvPicPr>
          <p:nvPr/>
        </p:nvPicPr>
        <p:blipFill>
          <a:blip r:embed="rId2"/>
          <a:stretch>
            <a:fillRect/>
          </a:stretch>
        </p:blipFill>
        <p:spPr>
          <a:xfrm>
            <a:off x="6523846" y="1121163"/>
            <a:ext cx="2497107" cy="2505600"/>
          </a:xfrm>
          <a:prstGeom prst="rect">
            <a:avLst/>
          </a:prstGeom>
        </p:spPr>
      </p:pic>
      <p:sp>
        <p:nvSpPr>
          <p:cNvPr id="4" name="Segnaposto numero diapositiva 1"/>
          <p:cNvSpPr>
            <a:spLocks noGrp="1"/>
          </p:cNvSpPr>
          <p:nvPr>
            <p:ph type="sldNum" sz="quarter" idx="4"/>
          </p:nvPr>
        </p:nvSpPr>
        <p:spPr>
          <a:xfrm>
            <a:off x="8438964" y="6400800"/>
            <a:ext cx="457200" cy="327212"/>
          </a:xfrm>
        </p:spPr>
        <p:txBody>
          <a:bodyPr/>
          <a:lstStyle/>
          <a:p>
            <a:pPr>
              <a:defRPr/>
            </a:pPr>
            <a:r>
              <a:rPr lang="en-US" dirty="0"/>
              <a:t>10</a:t>
            </a:r>
          </a:p>
        </p:txBody>
      </p:sp>
    </p:spTree>
    <p:extLst>
      <p:ext uri="{BB962C8B-B14F-4D97-AF65-F5344CB8AC3E}">
        <p14:creationId xmlns:p14="http://schemas.microsoft.com/office/powerpoint/2010/main" val="2257063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566160" y="533400"/>
            <a:ext cx="2333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0000FF"/>
                </a:solidFill>
              </a:rPr>
              <a:t>Langmuir Isotherm</a:t>
            </a:r>
          </a:p>
        </p:txBody>
      </p:sp>
      <p:sp>
        <p:nvSpPr>
          <p:cNvPr id="58371" name="Text Box 3"/>
          <p:cNvSpPr txBox="1">
            <a:spLocks noChangeArrowheads="1"/>
          </p:cNvSpPr>
          <p:nvPr/>
        </p:nvSpPr>
        <p:spPr bwMode="auto">
          <a:xfrm>
            <a:off x="1508760" y="1295400"/>
            <a:ext cx="71215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dirty="0">
                <a:latin typeface="CG Times" pitchFamily="18" charset="0"/>
                <a:cs typeface="Times New Roman" panose="02020603050405020304" pitchFamily="18" charset="0"/>
              </a:rPr>
              <a:t>An isotherm describes the dependence of volume, concentration , or in the case of a surface, coverage </a:t>
            </a:r>
            <a:r>
              <a:rPr lang="en-GB" altLang="it-IT" sz="2000" dirty="0">
                <a:latin typeface="Symbol" panose="05050102010706020507" pitchFamily="18" charset="2"/>
                <a:cs typeface="Times New Roman" panose="02020603050405020304" pitchFamily="18" charset="0"/>
              </a:rPr>
              <a:t>q</a:t>
            </a:r>
            <a:r>
              <a:rPr lang="en-GB" altLang="it-IT" sz="1600" dirty="0">
                <a:latin typeface="CG Times" pitchFamily="18" charset="0"/>
                <a:cs typeface="Times New Roman" panose="02020603050405020304" pitchFamily="18" charset="0"/>
              </a:rPr>
              <a:t>, on pressure </a:t>
            </a:r>
            <a:r>
              <a:rPr lang="en-GB" altLang="it-IT" sz="1600" b="1" dirty="0">
                <a:latin typeface="CG Times" pitchFamily="18" charset="0"/>
                <a:cs typeface="Times New Roman" panose="02020603050405020304" pitchFamily="18" charset="0"/>
              </a:rPr>
              <a:t>P </a:t>
            </a:r>
            <a:r>
              <a:rPr lang="en-GB" altLang="it-IT" sz="1600" dirty="0">
                <a:latin typeface="CG Times" pitchFamily="18" charset="0"/>
                <a:cs typeface="Times New Roman" panose="02020603050405020304" pitchFamily="18" charset="0"/>
              </a:rPr>
              <a:t>at constant temperature</a:t>
            </a:r>
            <a:r>
              <a:rPr lang="en-GB" altLang="it-IT" sz="1600" b="1" dirty="0">
                <a:latin typeface="CG Times" pitchFamily="18" charset="0"/>
                <a:cs typeface="Times New Roman" panose="02020603050405020304" pitchFamily="18" charset="0"/>
              </a:rPr>
              <a:t> T at equilibrium</a:t>
            </a:r>
            <a:r>
              <a:rPr lang="en-GB" altLang="it-IT" sz="1600" dirty="0">
                <a:latin typeface="CG Times" pitchFamily="18" charset="0"/>
                <a:cs typeface="Times New Roman" panose="02020603050405020304" pitchFamily="18" charset="0"/>
              </a:rPr>
              <a:t>.</a:t>
            </a:r>
            <a:endParaRPr lang="en-GB" altLang="it-IT" sz="1600" b="1" dirty="0">
              <a:latin typeface="CG Times" pitchFamily="18" charset="0"/>
              <a:cs typeface="Times New Roman" panose="02020603050405020304" pitchFamily="18" charset="0"/>
            </a:endParaRPr>
          </a:p>
          <a:p>
            <a:endParaRPr lang="en-GB" altLang="it-IT" sz="1600" b="1" dirty="0">
              <a:latin typeface="CG Times" pitchFamily="18" charset="0"/>
              <a:cs typeface="Times New Roman" panose="02020603050405020304" pitchFamily="18" charset="0"/>
            </a:endParaRPr>
          </a:p>
          <a:p>
            <a:pPr algn="ctr"/>
            <a:r>
              <a:rPr lang="en-GB" altLang="it-IT" sz="2000" dirty="0">
                <a:latin typeface="Symbol" panose="05050102010706020507" pitchFamily="18" charset="2"/>
                <a:cs typeface="Times New Roman" panose="02020603050405020304" pitchFamily="18" charset="0"/>
              </a:rPr>
              <a:t>q</a:t>
            </a:r>
            <a:r>
              <a:rPr lang="en-GB" altLang="it-IT" sz="2000" b="1" dirty="0">
                <a:solidFill>
                  <a:srgbClr val="000066"/>
                </a:solidFill>
                <a:latin typeface="WP Greek Helve" pitchFamily="2" charset="2"/>
                <a:cs typeface="Times New Roman" panose="02020603050405020304" pitchFamily="18" charset="0"/>
              </a:rPr>
              <a:t> </a:t>
            </a:r>
            <a:r>
              <a:rPr lang="en-GB" altLang="it-IT" sz="2000" b="1" dirty="0">
                <a:solidFill>
                  <a:srgbClr val="000066"/>
                </a:solidFill>
                <a:latin typeface="CG Times" pitchFamily="18" charset="0"/>
                <a:cs typeface="Times New Roman" panose="02020603050405020304" pitchFamily="18" charset="0"/>
              </a:rPr>
              <a:t>= [ƒ(P)]</a:t>
            </a:r>
            <a:r>
              <a:rPr lang="en-GB" altLang="it-IT" sz="2000" b="1" baseline="30000" dirty="0">
                <a:solidFill>
                  <a:srgbClr val="000066"/>
                </a:solidFill>
                <a:latin typeface="CG Times" pitchFamily="18" charset="0"/>
                <a:cs typeface="Times New Roman" panose="02020603050405020304" pitchFamily="18" charset="0"/>
              </a:rPr>
              <a:t>T</a:t>
            </a:r>
          </a:p>
        </p:txBody>
      </p:sp>
      <p:grpSp>
        <p:nvGrpSpPr>
          <p:cNvPr id="58372" name="Group 4"/>
          <p:cNvGrpSpPr>
            <a:grpSpLocks/>
          </p:cNvGrpSpPr>
          <p:nvPr/>
        </p:nvGrpSpPr>
        <p:grpSpPr bwMode="auto">
          <a:xfrm>
            <a:off x="5623560" y="5181600"/>
            <a:ext cx="3200400" cy="1025525"/>
            <a:chOff x="288" y="3888"/>
            <a:chExt cx="3120" cy="981"/>
          </a:xfrm>
        </p:grpSpPr>
        <p:sp>
          <p:nvSpPr>
            <p:cNvPr id="58393" name="Oval 5"/>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94" name="Oval 6"/>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95" name="Oval 7"/>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96" name="Oval 8"/>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97" name="Oval 9"/>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98" name="Oval 10"/>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99" name="Oval 11"/>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00" name="Oval 12"/>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01" name="Oval 13"/>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02" name="Oval 14"/>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nvGrpSpPr>
            <p:cNvPr id="58403" name="Group 15"/>
            <p:cNvGrpSpPr>
              <a:grpSpLocks/>
            </p:cNvGrpSpPr>
            <p:nvPr/>
          </p:nvGrpSpPr>
          <p:grpSpPr bwMode="auto">
            <a:xfrm>
              <a:off x="384" y="3984"/>
              <a:ext cx="2976" cy="885"/>
              <a:chOff x="2544" y="3573"/>
              <a:chExt cx="1673" cy="432"/>
            </a:xfrm>
          </p:grpSpPr>
          <p:sp>
            <p:nvSpPr>
              <p:cNvPr id="58404" name="Oval 16"/>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05" name="Oval 17"/>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06" name="Oval 18"/>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07" name="Oval 19"/>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08" name="Oval 20"/>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09" name="Oval 21"/>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0" name="Oval 22"/>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1" name="Oval 23"/>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2" name="Oval 24"/>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3" name="Oval 25"/>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4" name="Oval 26"/>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5" name="Oval 27"/>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6" name="Oval 28"/>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7" name="Oval 29"/>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8" name="Oval 30"/>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19" name="Oval 31"/>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0" name="Oval 32"/>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1" name="Oval 33"/>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2" name="Oval 34"/>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3" name="Oval 35"/>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4" name="Oval 36"/>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5" name="Oval 37"/>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6" name="Oval 38"/>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7" name="Oval 39"/>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8" name="Oval 40"/>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29" name="Oval 41"/>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30" name="Oval 42"/>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31" name="Oval 43"/>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432" name="Oval 44"/>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grpSp>
        <p:nvGrpSpPr>
          <p:cNvPr id="58373" name="Group 45"/>
          <p:cNvGrpSpPr>
            <a:grpSpLocks/>
          </p:cNvGrpSpPr>
          <p:nvPr/>
        </p:nvGrpSpPr>
        <p:grpSpPr bwMode="auto">
          <a:xfrm>
            <a:off x="6156960" y="4987925"/>
            <a:ext cx="690563" cy="350838"/>
            <a:chOff x="3600" y="2496"/>
            <a:chExt cx="672" cy="336"/>
          </a:xfrm>
        </p:grpSpPr>
        <p:sp>
          <p:nvSpPr>
            <p:cNvPr id="58391" name="Oval 46"/>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92" name="Oval 47"/>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sp>
        <p:nvSpPr>
          <p:cNvPr id="58374" name="Line 48"/>
          <p:cNvSpPr>
            <a:spLocks noChangeShapeType="1"/>
          </p:cNvSpPr>
          <p:nvPr/>
        </p:nvSpPr>
        <p:spPr bwMode="auto">
          <a:xfrm>
            <a:off x="7223760" y="4419600"/>
            <a:ext cx="0" cy="533400"/>
          </a:xfrm>
          <a:prstGeom prst="line">
            <a:avLst/>
          </a:prstGeom>
          <a:noFill/>
          <a:ln w="57150">
            <a:solidFill>
              <a:srgbClr val="000066"/>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58375" name="Group 49"/>
          <p:cNvGrpSpPr>
            <a:grpSpLocks/>
          </p:cNvGrpSpPr>
          <p:nvPr/>
        </p:nvGrpSpPr>
        <p:grpSpPr bwMode="auto">
          <a:xfrm>
            <a:off x="7376160" y="4987925"/>
            <a:ext cx="690563" cy="350838"/>
            <a:chOff x="3600" y="2496"/>
            <a:chExt cx="672" cy="336"/>
          </a:xfrm>
        </p:grpSpPr>
        <p:sp>
          <p:nvSpPr>
            <p:cNvPr id="58389" name="Oval 50"/>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90" name="Oval 51"/>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8376" name="Group 52"/>
          <p:cNvGrpSpPr>
            <a:grpSpLocks/>
          </p:cNvGrpSpPr>
          <p:nvPr/>
        </p:nvGrpSpPr>
        <p:grpSpPr bwMode="auto">
          <a:xfrm rot="2510641">
            <a:off x="7680960" y="4073525"/>
            <a:ext cx="690563" cy="350838"/>
            <a:chOff x="3600" y="2496"/>
            <a:chExt cx="672" cy="336"/>
          </a:xfrm>
        </p:grpSpPr>
        <p:sp>
          <p:nvSpPr>
            <p:cNvPr id="58387" name="Oval 53"/>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88" name="Oval 54"/>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8377" name="Group 55"/>
          <p:cNvGrpSpPr>
            <a:grpSpLocks/>
          </p:cNvGrpSpPr>
          <p:nvPr/>
        </p:nvGrpSpPr>
        <p:grpSpPr bwMode="auto">
          <a:xfrm rot="-726087">
            <a:off x="6614160" y="3616325"/>
            <a:ext cx="690563" cy="350838"/>
            <a:chOff x="3600" y="2496"/>
            <a:chExt cx="672" cy="336"/>
          </a:xfrm>
        </p:grpSpPr>
        <p:sp>
          <p:nvSpPr>
            <p:cNvPr id="58385" name="Oval 56"/>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86" name="Oval 57"/>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8378" name="Group 58"/>
          <p:cNvGrpSpPr>
            <a:grpSpLocks/>
          </p:cNvGrpSpPr>
          <p:nvPr/>
        </p:nvGrpSpPr>
        <p:grpSpPr bwMode="auto">
          <a:xfrm rot="3829579">
            <a:off x="5910897" y="4243388"/>
            <a:ext cx="690563" cy="350838"/>
            <a:chOff x="3600" y="2496"/>
            <a:chExt cx="672" cy="336"/>
          </a:xfrm>
        </p:grpSpPr>
        <p:sp>
          <p:nvSpPr>
            <p:cNvPr id="58383" name="Oval 59"/>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8384" name="Oval 60"/>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sp>
        <p:nvSpPr>
          <p:cNvPr id="58379" name="Text Box 61"/>
          <p:cNvSpPr txBox="1">
            <a:spLocks noChangeArrowheads="1"/>
          </p:cNvSpPr>
          <p:nvPr/>
        </p:nvSpPr>
        <p:spPr bwMode="auto">
          <a:xfrm>
            <a:off x="8595360" y="3844925"/>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dirty="0">
                <a:solidFill>
                  <a:srgbClr val="000066"/>
                </a:solidFill>
                <a:latin typeface="CG Times" pitchFamily="18" charset="0"/>
                <a:cs typeface="Times New Roman" panose="02020603050405020304" pitchFamily="18" charset="0"/>
              </a:rPr>
              <a:t>P</a:t>
            </a:r>
          </a:p>
        </p:txBody>
      </p:sp>
      <p:sp>
        <p:nvSpPr>
          <p:cNvPr id="58380" name="Text Box 62"/>
          <p:cNvSpPr txBox="1">
            <a:spLocks noChangeArrowheads="1"/>
          </p:cNvSpPr>
          <p:nvPr/>
        </p:nvSpPr>
        <p:spPr bwMode="auto">
          <a:xfrm>
            <a:off x="8366760" y="4938713"/>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dirty="0">
                <a:latin typeface="Symbol" panose="05050102010706020507" pitchFamily="18" charset="2"/>
                <a:cs typeface="Times New Roman" panose="02020603050405020304" pitchFamily="18" charset="0"/>
              </a:rPr>
              <a:t>q</a:t>
            </a:r>
          </a:p>
        </p:txBody>
      </p:sp>
      <p:sp>
        <p:nvSpPr>
          <p:cNvPr id="58381" name="Text Box 63"/>
          <p:cNvSpPr txBox="1">
            <a:spLocks noChangeArrowheads="1"/>
          </p:cNvSpPr>
          <p:nvPr/>
        </p:nvSpPr>
        <p:spPr bwMode="auto">
          <a:xfrm>
            <a:off x="594360" y="3200400"/>
            <a:ext cx="467995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1600" dirty="0">
                <a:latin typeface="CG Times" pitchFamily="18" charset="0"/>
                <a:cs typeface="Times New Roman" panose="02020603050405020304" pitchFamily="18" charset="0"/>
              </a:rPr>
              <a:t>In the equilibrium between the gas phase and the adsorbed phase, </a:t>
            </a:r>
            <a:r>
              <a:rPr lang="en-GB" altLang="it-IT" sz="1600" dirty="0" err="1">
                <a:latin typeface="CG Times" pitchFamily="18" charset="0"/>
                <a:cs typeface="Times New Roman" panose="02020603050405020304" pitchFamily="18" charset="0"/>
              </a:rPr>
              <a:t>LeChatelier's</a:t>
            </a:r>
            <a:r>
              <a:rPr lang="en-GB" altLang="it-IT" sz="1600" dirty="0">
                <a:latin typeface="CG Times" pitchFamily="18" charset="0"/>
                <a:cs typeface="Times New Roman" panose="02020603050405020304" pitchFamily="18" charset="0"/>
              </a:rPr>
              <a:t> Principle predicts that at constant temperature </a:t>
            </a:r>
            <a:r>
              <a:rPr lang="en-GB" altLang="it-IT" sz="1600" b="1" dirty="0">
                <a:solidFill>
                  <a:srgbClr val="000066"/>
                </a:solidFill>
                <a:latin typeface="CG Times" pitchFamily="18" charset="0"/>
                <a:cs typeface="Times New Roman" panose="02020603050405020304" pitchFamily="18" charset="0"/>
              </a:rPr>
              <a:t>an increase in pressure will increase the number of molecules adsorbed on the surface</a:t>
            </a:r>
            <a:r>
              <a:rPr lang="en-GB" altLang="it-IT" sz="1600" dirty="0">
                <a:latin typeface="CG Times" pitchFamily="18" charset="0"/>
                <a:cs typeface="Times New Roman" panose="02020603050405020304" pitchFamily="18" charset="0"/>
              </a:rPr>
              <a:t> since the volume occupied by the molecules at the surface (per mole) is smaller.</a:t>
            </a:r>
          </a:p>
          <a:p>
            <a:pPr algn="ctr"/>
            <a:endParaRPr lang="en-GB" altLang="it-IT" sz="1600" dirty="0">
              <a:latin typeface="CG Times" pitchFamily="18" charset="0"/>
              <a:cs typeface="Times New Roman" panose="02020603050405020304" pitchFamily="18" charset="0"/>
            </a:endParaRPr>
          </a:p>
          <a:p>
            <a:pPr algn="ctr"/>
            <a:endParaRPr lang="en-GB" altLang="it-IT" sz="1600" dirty="0">
              <a:latin typeface="CG Times" pitchFamily="18" charset="0"/>
              <a:cs typeface="Times New Roman" panose="02020603050405020304" pitchFamily="18" charset="0"/>
            </a:endParaRPr>
          </a:p>
          <a:p>
            <a:pPr algn="ctr"/>
            <a:r>
              <a:rPr lang="en-GB" altLang="it-IT" sz="1600" dirty="0">
                <a:latin typeface="CG Times" pitchFamily="18" charset="0"/>
                <a:cs typeface="Times New Roman" panose="02020603050405020304" pitchFamily="18" charset="0"/>
              </a:rPr>
              <a:t>This can, however,  reach a limiting value. The number of molecules adsorbed at any pressure </a:t>
            </a:r>
            <a:r>
              <a:rPr lang="en-GB" altLang="it-IT" sz="1600" b="1" dirty="0">
                <a:latin typeface="CG Times" pitchFamily="18" charset="0"/>
                <a:cs typeface="Times New Roman" panose="02020603050405020304" pitchFamily="18" charset="0"/>
              </a:rPr>
              <a:t>P</a:t>
            </a:r>
            <a:r>
              <a:rPr lang="en-GB" altLang="it-IT" sz="1600" dirty="0">
                <a:latin typeface="CG Times" pitchFamily="18" charset="0"/>
                <a:cs typeface="Times New Roman" panose="02020603050405020304" pitchFamily="18" charset="0"/>
              </a:rPr>
              <a:t> will also depend on the strength of the adsorbate bond to the surface.</a:t>
            </a:r>
            <a:endParaRPr lang="en-GB" altLang="it-IT" sz="1600" dirty="0">
              <a:latin typeface="CG Times (W1)" charset="0"/>
              <a:cs typeface="Times New Roman" panose="02020603050405020304" pitchFamily="18" charset="0"/>
            </a:endParaRPr>
          </a:p>
          <a:p>
            <a:pPr algn="ctr"/>
            <a:endParaRPr lang="en-GB" altLang="it-IT" sz="1600" dirty="0"/>
          </a:p>
        </p:txBody>
      </p:sp>
      <p:sp>
        <p:nvSpPr>
          <p:cNvPr id="64" name="Segnaposto numero diapositiva 1"/>
          <p:cNvSpPr>
            <a:spLocks noGrp="1"/>
          </p:cNvSpPr>
          <p:nvPr>
            <p:ph type="sldNum" sz="quarter" idx="4"/>
          </p:nvPr>
        </p:nvSpPr>
        <p:spPr>
          <a:xfrm>
            <a:off x="8438964" y="6400800"/>
            <a:ext cx="457200" cy="327212"/>
          </a:xfrm>
        </p:spPr>
        <p:txBody>
          <a:bodyPr/>
          <a:lstStyle/>
          <a:p>
            <a:pPr>
              <a:defRPr/>
            </a:pPr>
            <a:r>
              <a:rPr lang="en-US" dirty="0"/>
              <a:t>11</a:t>
            </a:r>
          </a:p>
        </p:txBody>
      </p:sp>
    </p:spTree>
    <p:extLst>
      <p:ext uri="{BB962C8B-B14F-4D97-AF65-F5344CB8AC3E}">
        <p14:creationId xmlns:p14="http://schemas.microsoft.com/office/powerpoint/2010/main" val="2490115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52400" y="3744913"/>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br>
              <a:rPr lang="en-GB" altLang="it-IT" sz="900"/>
            </a:br>
            <a:endParaRPr lang="en-GB" altLang="it-IT"/>
          </a:p>
        </p:txBody>
      </p:sp>
      <p:sp>
        <p:nvSpPr>
          <p:cNvPr id="59395" name="Text Box 3"/>
          <p:cNvSpPr txBox="1">
            <a:spLocks noChangeArrowheads="1"/>
          </p:cNvSpPr>
          <p:nvPr/>
        </p:nvSpPr>
        <p:spPr bwMode="auto">
          <a:xfrm>
            <a:off x="533400" y="914400"/>
            <a:ext cx="8305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dirty="0">
                <a:latin typeface="CG Times" pitchFamily="18" charset="0"/>
                <a:cs typeface="Times New Roman" panose="02020603050405020304" pitchFamily="18" charset="0"/>
              </a:rPr>
              <a:t>Langmuir’s “checkerboard” model of adsorption assumes that a surface is composed of a finite number of equivalent adsorption sites.</a:t>
            </a:r>
            <a:endParaRPr lang="en-GB" altLang="it-IT" sz="1600" dirty="0">
              <a:latin typeface="CG Times" pitchFamily="18" charset="0"/>
              <a:cs typeface="Times New Roman" panose="02020603050405020304" pitchFamily="18" charset="0"/>
            </a:endParaRPr>
          </a:p>
          <a:p>
            <a:endParaRPr lang="en-GB" altLang="it-IT" sz="1600" dirty="0">
              <a:latin typeface="CG Times" pitchFamily="18" charset="0"/>
              <a:cs typeface="Times New Roman" panose="02020603050405020304" pitchFamily="18" charset="0"/>
            </a:endParaRPr>
          </a:p>
          <a:p>
            <a:r>
              <a:rPr lang="en-GB" altLang="it-IT" sz="1600" dirty="0">
                <a:latin typeface="CG Times" pitchFamily="18" charset="0"/>
                <a:cs typeface="Times New Roman" panose="02020603050405020304" pitchFamily="18" charset="0"/>
              </a:rPr>
              <a:t>So the maximum coverage is obtained when all sites are filled. The coverage </a:t>
            </a:r>
            <a:r>
              <a:rPr lang="en-GB" altLang="it-IT" sz="2000" b="1" dirty="0">
                <a:solidFill>
                  <a:srgbClr val="000066"/>
                </a:solidFill>
                <a:latin typeface="Symbol" panose="05050102010706020507" pitchFamily="18" charset="2"/>
                <a:cs typeface="Times New Roman" panose="02020603050405020304" pitchFamily="18" charset="0"/>
                <a:sym typeface="Symbol" panose="05050102010706020507" pitchFamily="18" charset="2"/>
              </a:rPr>
              <a:t> </a:t>
            </a:r>
            <a:r>
              <a:rPr lang="en-GB" altLang="it-IT" sz="1600" dirty="0">
                <a:latin typeface="CG Times" pitchFamily="18" charset="0"/>
                <a:cs typeface="Times New Roman" panose="02020603050405020304" pitchFamily="18" charset="0"/>
              </a:rPr>
              <a:t>is expressed in terms of the number of molecules adsorbed in relation to the number of available sites. i.e. When all sites are filled, </a:t>
            </a:r>
            <a:r>
              <a:rPr lang="en-GB" altLang="it-IT" sz="2000" b="1" dirty="0">
                <a:solidFill>
                  <a:srgbClr val="000066"/>
                </a:solidFill>
                <a:latin typeface="Symbol" panose="05050102010706020507" pitchFamily="18" charset="2"/>
                <a:cs typeface="Times New Roman" panose="02020603050405020304" pitchFamily="18" charset="0"/>
                <a:sym typeface="Symbol" panose="05050102010706020507" pitchFamily="18" charset="2"/>
              </a:rPr>
              <a:t></a:t>
            </a:r>
            <a:r>
              <a:rPr lang="en-GB" altLang="it-IT" sz="1600" dirty="0">
                <a:latin typeface="CG Times" pitchFamily="18" charset="0"/>
                <a:cs typeface="Times New Roman" panose="02020603050405020304" pitchFamily="18" charset="0"/>
              </a:rPr>
              <a:t> = 1.</a:t>
            </a:r>
            <a:endParaRPr lang="en-GB" altLang="it-IT" sz="1600" dirty="0">
              <a:latin typeface="CG Times (W1)" charset="0"/>
              <a:cs typeface="Times New Roman" panose="02020603050405020304" pitchFamily="18" charset="0"/>
            </a:endParaRPr>
          </a:p>
          <a:p>
            <a:r>
              <a:rPr lang="en-GB" altLang="it-IT" sz="1600" dirty="0">
                <a:latin typeface="CG Times" pitchFamily="18" charset="0"/>
                <a:cs typeface="Times New Roman" panose="02020603050405020304" pitchFamily="18" charset="0"/>
              </a:rPr>
              <a:t> </a:t>
            </a:r>
          </a:p>
        </p:txBody>
      </p:sp>
      <p:sp>
        <p:nvSpPr>
          <p:cNvPr id="59396" name="Text Box 4"/>
          <p:cNvSpPr txBox="1">
            <a:spLocks noChangeArrowheads="1"/>
          </p:cNvSpPr>
          <p:nvPr/>
        </p:nvSpPr>
        <p:spPr bwMode="auto">
          <a:xfrm>
            <a:off x="3124200" y="304800"/>
            <a:ext cx="2333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t>Langmuir Isotherm</a:t>
            </a:r>
          </a:p>
        </p:txBody>
      </p:sp>
      <p:sp>
        <p:nvSpPr>
          <p:cNvPr id="59397" name="Text Box 5"/>
          <p:cNvSpPr txBox="1">
            <a:spLocks noChangeArrowheads="1"/>
          </p:cNvSpPr>
          <p:nvPr/>
        </p:nvSpPr>
        <p:spPr bwMode="auto">
          <a:xfrm>
            <a:off x="533400" y="2895600"/>
            <a:ext cx="473233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1600" b="1">
                <a:latin typeface="CG Times" pitchFamily="18" charset="0"/>
                <a:cs typeface="Times New Roman" panose="02020603050405020304" pitchFamily="18" charset="0"/>
              </a:rPr>
              <a:t>Consider the equilibrium:</a:t>
            </a:r>
            <a:endParaRPr lang="en-GB" altLang="it-IT" sz="1600">
              <a:latin typeface="CG Times (W1)" charset="0"/>
              <a:cs typeface="Times New Roman" panose="02020603050405020304" pitchFamily="18" charset="0"/>
            </a:endParaRPr>
          </a:p>
          <a:p>
            <a:pPr algn="ctr"/>
            <a:r>
              <a:rPr lang="en-GB" altLang="it-IT" sz="1600" b="1">
                <a:latin typeface="CG Times" pitchFamily="18" charset="0"/>
                <a:cs typeface="Times New Roman" panose="02020603050405020304" pitchFamily="18" charset="0"/>
              </a:rPr>
              <a:t> </a:t>
            </a:r>
            <a:endParaRPr lang="en-GB" altLang="it-IT" sz="1600">
              <a:latin typeface="CG Times (W1)" charset="0"/>
              <a:cs typeface="Times New Roman" panose="02020603050405020304" pitchFamily="18" charset="0"/>
            </a:endParaRPr>
          </a:p>
          <a:p>
            <a:pPr algn="ctr"/>
            <a:r>
              <a:rPr lang="en-GB" altLang="it-IT" sz="3200" b="1">
                <a:solidFill>
                  <a:srgbClr val="000066"/>
                </a:solidFill>
                <a:latin typeface="CG Times" pitchFamily="18" charset="0"/>
                <a:cs typeface="Times New Roman" panose="02020603050405020304" pitchFamily="18" charset="0"/>
              </a:rPr>
              <a:t>A</a:t>
            </a:r>
            <a:r>
              <a:rPr lang="en-GB" altLang="it-IT" sz="3200" b="1" baseline="-30000">
                <a:solidFill>
                  <a:srgbClr val="000066"/>
                </a:solidFill>
                <a:latin typeface="CG Times" pitchFamily="18" charset="0"/>
                <a:cs typeface="Times New Roman" panose="02020603050405020304" pitchFamily="18" charset="0"/>
              </a:rPr>
              <a:t>gas</a:t>
            </a:r>
            <a:r>
              <a:rPr lang="en-GB" altLang="it-IT" sz="3200" b="1">
                <a:solidFill>
                  <a:srgbClr val="000066"/>
                </a:solidFill>
                <a:latin typeface="CG Times" pitchFamily="18" charset="0"/>
                <a:cs typeface="Times New Roman" panose="02020603050405020304" pitchFamily="18" charset="0"/>
              </a:rPr>
              <a:t>                         A</a:t>
            </a:r>
            <a:r>
              <a:rPr lang="en-GB" altLang="it-IT" sz="3200" b="1" baseline="-30000">
                <a:solidFill>
                  <a:srgbClr val="000066"/>
                </a:solidFill>
                <a:latin typeface="CG Times" pitchFamily="18" charset="0"/>
                <a:cs typeface="Times New Roman" panose="02020603050405020304" pitchFamily="18" charset="0"/>
              </a:rPr>
              <a:t>adsorbed</a:t>
            </a:r>
            <a:endParaRPr lang="en-GB" altLang="it-IT" sz="3200">
              <a:solidFill>
                <a:srgbClr val="000066"/>
              </a:solidFill>
              <a:latin typeface="CG Times (W1)" charset="0"/>
              <a:cs typeface="Times New Roman" panose="02020603050405020304" pitchFamily="18" charset="0"/>
            </a:endParaRPr>
          </a:p>
          <a:p>
            <a:pPr algn="ctr"/>
            <a:r>
              <a:rPr lang="en-GB" altLang="it-IT" sz="1600" b="1">
                <a:latin typeface="CG Times" pitchFamily="18" charset="0"/>
                <a:cs typeface="Times New Roman" panose="02020603050405020304" pitchFamily="18" charset="0"/>
              </a:rPr>
              <a:t> </a:t>
            </a:r>
            <a:endParaRPr lang="en-GB" altLang="it-IT"/>
          </a:p>
        </p:txBody>
      </p:sp>
      <p:grpSp>
        <p:nvGrpSpPr>
          <p:cNvPr id="59398" name="Group 6"/>
          <p:cNvGrpSpPr>
            <a:grpSpLocks/>
          </p:cNvGrpSpPr>
          <p:nvPr/>
        </p:nvGrpSpPr>
        <p:grpSpPr bwMode="auto">
          <a:xfrm>
            <a:off x="5694363" y="4156075"/>
            <a:ext cx="3200400" cy="1025525"/>
            <a:chOff x="288" y="3888"/>
            <a:chExt cx="3120" cy="981"/>
          </a:xfrm>
        </p:grpSpPr>
        <p:sp>
          <p:nvSpPr>
            <p:cNvPr id="59422"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23"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24"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25"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26"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27"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28"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29"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30"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31"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nvGrpSpPr>
            <p:cNvPr id="59432" name="Group 17"/>
            <p:cNvGrpSpPr>
              <a:grpSpLocks/>
            </p:cNvGrpSpPr>
            <p:nvPr/>
          </p:nvGrpSpPr>
          <p:grpSpPr bwMode="auto">
            <a:xfrm>
              <a:off x="384" y="3984"/>
              <a:ext cx="2976" cy="885"/>
              <a:chOff x="2544" y="3573"/>
              <a:chExt cx="1673" cy="432"/>
            </a:xfrm>
          </p:grpSpPr>
          <p:sp>
            <p:nvSpPr>
              <p:cNvPr id="59433"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34"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35"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36"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37"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38"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39"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0"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1"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2"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3"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4"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5"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6"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7"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8"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49"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0"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1"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2"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3"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4"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5"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6"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7"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8"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59"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60"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61"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grpSp>
        <p:nvGrpSpPr>
          <p:cNvPr id="59399" name="Group 47"/>
          <p:cNvGrpSpPr>
            <a:grpSpLocks/>
          </p:cNvGrpSpPr>
          <p:nvPr/>
        </p:nvGrpSpPr>
        <p:grpSpPr bwMode="auto">
          <a:xfrm>
            <a:off x="6227763" y="3962400"/>
            <a:ext cx="690562" cy="350838"/>
            <a:chOff x="3600" y="2496"/>
            <a:chExt cx="672" cy="336"/>
          </a:xfrm>
        </p:grpSpPr>
        <p:sp>
          <p:nvSpPr>
            <p:cNvPr id="59420" name="Oval 48"/>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21" name="Oval 49"/>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sp>
        <p:nvSpPr>
          <p:cNvPr id="59400" name="Line 50"/>
          <p:cNvSpPr>
            <a:spLocks noChangeShapeType="1"/>
          </p:cNvSpPr>
          <p:nvPr/>
        </p:nvSpPr>
        <p:spPr bwMode="auto">
          <a:xfrm>
            <a:off x="7294563" y="3394075"/>
            <a:ext cx="0" cy="533400"/>
          </a:xfrm>
          <a:prstGeom prst="line">
            <a:avLst/>
          </a:prstGeom>
          <a:noFill/>
          <a:ln w="57150">
            <a:solidFill>
              <a:srgbClr val="000066"/>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59401" name="Group 51"/>
          <p:cNvGrpSpPr>
            <a:grpSpLocks/>
          </p:cNvGrpSpPr>
          <p:nvPr/>
        </p:nvGrpSpPr>
        <p:grpSpPr bwMode="auto">
          <a:xfrm>
            <a:off x="7446963" y="3962400"/>
            <a:ext cx="690562" cy="350838"/>
            <a:chOff x="3600" y="2496"/>
            <a:chExt cx="672" cy="336"/>
          </a:xfrm>
        </p:grpSpPr>
        <p:sp>
          <p:nvSpPr>
            <p:cNvPr id="59418" name="Oval 52"/>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19" name="Oval 53"/>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9402" name="Group 54"/>
          <p:cNvGrpSpPr>
            <a:grpSpLocks/>
          </p:cNvGrpSpPr>
          <p:nvPr/>
        </p:nvGrpSpPr>
        <p:grpSpPr bwMode="auto">
          <a:xfrm rot="2510641">
            <a:off x="7751763" y="3048000"/>
            <a:ext cx="690562" cy="350838"/>
            <a:chOff x="3600" y="2496"/>
            <a:chExt cx="672" cy="336"/>
          </a:xfrm>
        </p:grpSpPr>
        <p:sp>
          <p:nvSpPr>
            <p:cNvPr id="59416" name="Oval 55"/>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17" name="Oval 56"/>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9403" name="Group 57"/>
          <p:cNvGrpSpPr>
            <a:grpSpLocks/>
          </p:cNvGrpSpPr>
          <p:nvPr/>
        </p:nvGrpSpPr>
        <p:grpSpPr bwMode="auto">
          <a:xfrm rot="-726087">
            <a:off x="6684963" y="2590800"/>
            <a:ext cx="690562" cy="350838"/>
            <a:chOff x="3600" y="2496"/>
            <a:chExt cx="672" cy="336"/>
          </a:xfrm>
        </p:grpSpPr>
        <p:sp>
          <p:nvSpPr>
            <p:cNvPr id="59414" name="Oval 58"/>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15" name="Oval 59"/>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9404" name="Group 60"/>
          <p:cNvGrpSpPr>
            <a:grpSpLocks/>
          </p:cNvGrpSpPr>
          <p:nvPr/>
        </p:nvGrpSpPr>
        <p:grpSpPr bwMode="auto">
          <a:xfrm rot="3829579">
            <a:off x="5981700" y="3217863"/>
            <a:ext cx="690563" cy="350837"/>
            <a:chOff x="3600" y="2496"/>
            <a:chExt cx="672" cy="336"/>
          </a:xfrm>
        </p:grpSpPr>
        <p:sp>
          <p:nvSpPr>
            <p:cNvPr id="59412" name="Oval 61"/>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9413" name="Oval 62"/>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sp>
        <p:nvSpPr>
          <p:cNvPr id="59405" name="Text Box 63"/>
          <p:cNvSpPr txBox="1">
            <a:spLocks noChangeArrowheads="1"/>
          </p:cNvSpPr>
          <p:nvPr/>
        </p:nvSpPr>
        <p:spPr bwMode="auto">
          <a:xfrm>
            <a:off x="8666163" y="2819400"/>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000066"/>
                </a:solidFill>
                <a:latin typeface="CG Times" pitchFamily="18" charset="0"/>
                <a:cs typeface="Times New Roman" panose="02020603050405020304" pitchFamily="18" charset="0"/>
              </a:rPr>
              <a:t>p</a:t>
            </a:r>
          </a:p>
        </p:txBody>
      </p:sp>
      <p:sp>
        <p:nvSpPr>
          <p:cNvPr id="59406" name="Text Box 64"/>
          <p:cNvSpPr txBox="1">
            <a:spLocks noChangeArrowheads="1"/>
          </p:cNvSpPr>
          <p:nvPr/>
        </p:nvSpPr>
        <p:spPr bwMode="auto">
          <a:xfrm>
            <a:off x="8437563" y="3886200"/>
            <a:ext cx="31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p>
        </p:txBody>
      </p:sp>
      <p:sp>
        <p:nvSpPr>
          <p:cNvPr id="59407" name="Line 65"/>
          <p:cNvSpPr>
            <a:spLocks noChangeShapeType="1"/>
          </p:cNvSpPr>
          <p:nvPr/>
        </p:nvSpPr>
        <p:spPr bwMode="auto">
          <a:xfrm>
            <a:off x="1809750" y="3657600"/>
            <a:ext cx="1676400"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9408" name="Line 66"/>
          <p:cNvSpPr>
            <a:spLocks noChangeShapeType="1"/>
          </p:cNvSpPr>
          <p:nvPr/>
        </p:nvSpPr>
        <p:spPr bwMode="auto">
          <a:xfrm flipH="1">
            <a:off x="1809750" y="3886200"/>
            <a:ext cx="1600200"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9409" name="Text Box 67"/>
          <p:cNvSpPr txBox="1">
            <a:spLocks noChangeArrowheads="1"/>
          </p:cNvSpPr>
          <p:nvPr/>
        </p:nvSpPr>
        <p:spPr bwMode="auto">
          <a:xfrm>
            <a:off x="685800" y="4191000"/>
            <a:ext cx="509905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dirty="0">
                <a:latin typeface="CG Times" pitchFamily="18" charset="0"/>
                <a:cs typeface="Times New Roman" panose="02020603050405020304" pitchFamily="18" charset="0"/>
              </a:rPr>
              <a:t> </a:t>
            </a:r>
            <a:endParaRPr lang="en-GB" altLang="it-IT" sz="1600" dirty="0">
              <a:latin typeface="CG Times (W1)" charset="0"/>
              <a:cs typeface="Times New Roman" panose="02020603050405020304" pitchFamily="18" charset="0"/>
            </a:endParaRPr>
          </a:p>
          <a:p>
            <a:r>
              <a:rPr lang="en-GB" altLang="it-IT" sz="1600" b="1" dirty="0">
                <a:solidFill>
                  <a:srgbClr val="A50021"/>
                </a:solidFill>
                <a:latin typeface="CG Times" pitchFamily="18" charset="0"/>
                <a:cs typeface="Times New Roman" panose="02020603050405020304" pitchFamily="18" charset="0"/>
              </a:rPr>
              <a:t>The Rate of adsorption</a:t>
            </a:r>
            <a:r>
              <a:rPr lang="en-GB" altLang="it-IT" sz="1600" dirty="0">
                <a:latin typeface="CG Times" pitchFamily="18" charset="0"/>
                <a:cs typeface="Times New Roman" panose="02020603050405020304" pitchFamily="18" charset="0"/>
              </a:rPr>
              <a:t> is proportional to:</a:t>
            </a:r>
          </a:p>
          <a:p>
            <a:endParaRPr lang="en-GB" altLang="it-IT" sz="1600" dirty="0">
              <a:latin typeface="CG Times" pitchFamily="18" charset="0"/>
              <a:cs typeface="Times New Roman" panose="02020603050405020304" pitchFamily="18" charset="0"/>
            </a:endParaRPr>
          </a:p>
          <a:p>
            <a:pPr>
              <a:buFontTx/>
              <a:buAutoNum type="arabicParenR"/>
            </a:pPr>
            <a:r>
              <a:rPr lang="en-GB" altLang="it-IT" sz="1600" dirty="0">
                <a:latin typeface="CG Times" pitchFamily="18" charset="0"/>
                <a:cs typeface="Times New Roman" panose="02020603050405020304" pitchFamily="18" charset="0"/>
              </a:rPr>
              <a:t>The number of surface collisions </a:t>
            </a:r>
            <a:r>
              <a:rPr lang="en-GB" altLang="it-IT" sz="1600" b="1" dirty="0">
                <a:latin typeface="CG Times" pitchFamily="18" charset="0"/>
                <a:cs typeface="Times New Roman" panose="02020603050405020304" pitchFamily="18" charset="0"/>
              </a:rPr>
              <a:t>n</a:t>
            </a:r>
            <a:r>
              <a:rPr lang="en-GB" altLang="it-IT" sz="1600" dirty="0">
                <a:latin typeface="CG Times" pitchFamily="18" charset="0"/>
                <a:cs typeface="Times New Roman" panose="02020603050405020304" pitchFamily="18" charset="0"/>
              </a:rPr>
              <a:t> from the gas phase</a:t>
            </a:r>
          </a:p>
          <a:p>
            <a:r>
              <a:rPr lang="en-GB" altLang="it-IT" sz="1600" dirty="0">
                <a:latin typeface="CG Times" pitchFamily="18" charset="0"/>
                <a:cs typeface="Times New Roman" panose="02020603050405020304" pitchFamily="18" charset="0"/>
              </a:rPr>
              <a:t>per second, which is proportional to the pressure </a:t>
            </a:r>
            <a:r>
              <a:rPr lang="en-GB" altLang="it-IT" sz="1600" b="1" dirty="0">
                <a:latin typeface="CG Times" pitchFamily="18" charset="0"/>
                <a:cs typeface="Times New Roman" panose="02020603050405020304" pitchFamily="18" charset="0"/>
              </a:rPr>
              <a:t>P </a:t>
            </a:r>
            <a:r>
              <a:rPr lang="en-GB" altLang="it-IT" sz="1600" dirty="0">
                <a:latin typeface="CG Times" pitchFamily="18" charset="0"/>
                <a:cs typeface="Times New Roman" panose="02020603050405020304" pitchFamily="18" charset="0"/>
              </a:rPr>
              <a:t>.</a:t>
            </a:r>
            <a:endParaRPr lang="en-GB" altLang="it-IT" sz="1600" dirty="0">
              <a:latin typeface="CG Times (W1)" charset="0"/>
              <a:cs typeface="Times New Roman" panose="02020603050405020304" pitchFamily="18" charset="0"/>
            </a:endParaRPr>
          </a:p>
          <a:p>
            <a:r>
              <a:rPr lang="en-GB" altLang="it-IT" sz="1600" dirty="0">
                <a:latin typeface="CG Times" pitchFamily="18" charset="0"/>
                <a:cs typeface="Times New Roman" panose="02020603050405020304" pitchFamily="18" charset="0"/>
              </a:rPr>
              <a:t>	</a:t>
            </a:r>
            <a:endParaRPr lang="en-GB" altLang="it-IT" sz="1600" dirty="0">
              <a:latin typeface="CG Times (W1)" charset="0"/>
              <a:cs typeface="Times New Roman" panose="02020603050405020304" pitchFamily="18" charset="0"/>
            </a:endParaRPr>
          </a:p>
          <a:p>
            <a:r>
              <a:rPr lang="en-GB" altLang="it-IT" sz="1600" dirty="0">
                <a:latin typeface="CG Times" pitchFamily="18" charset="0"/>
                <a:cs typeface="Times New Roman" panose="02020603050405020304" pitchFamily="18" charset="0"/>
              </a:rPr>
              <a:t>2)  area of bare surface available for adsorption </a:t>
            </a:r>
            <a:r>
              <a:rPr lang="en-GB" altLang="it-IT" sz="1600" b="1" dirty="0">
                <a:latin typeface="CG Times" pitchFamily="18" charset="0"/>
                <a:cs typeface="Times New Roman" panose="02020603050405020304" pitchFamily="18" charset="0"/>
              </a:rPr>
              <a:t>(1 - </a:t>
            </a:r>
            <a:r>
              <a:rPr lang="en-GB" altLang="it-IT" sz="2000" b="1" dirty="0">
                <a:solidFill>
                  <a:srgbClr val="000066"/>
                </a:solidFill>
                <a:latin typeface="Symbol" panose="05050102010706020507" pitchFamily="18" charset="2"/>
                <a:cs typeface="Times New Roman" panose="02020603050405020304" pitchFamily="18" charset="0"/>
                <a:sym typeface="Symbol" panose="05050102010706020507" pitchFamily="18" charset="2"/>
              </a:rPr>
              <a:t></a:t>
            </a:r>
            <a:r>
              <a:rPr lang="en-GB" altLang="it-IT" sz="1600" b="1" dirty="0">
                <a:latin typeface="CG Times" pitchFamily="18" charset="0"/>
                <a:cs typeface="Times New Roman" panose="02020603050405020304" pitchFamily="18" charset="0"/>
              </a:rPr>
              <a:t>).</a:t>
            </a:r>
            <a:endParaRPr lang="en-GB" altLang="it-IT" sz="1600" dirty="0">
              <a:latin typeface="CG Times (W1)" charset="0"/>
              <a:cs typeface="Times New Roman" panose="02020603050405020304" pitchFamily="18" charset="0"/>
            </a:endParaRPr>
          </a:p>
          <a:p>
            <a:r>
              <a:rPr lang="en-GB" altLang="it-IT" sz="1600" dirty="0">
                <a:latin typeface="CG Times" pitchFamily="18" charset="0"/>
                <a:cs typeface="Times New Roman" panose="02020603050405020304" pitchFamily="18" charset="0"/>
              </a:rPr>
              <a:t> </a:t>
            </a:r>
            <a:endParaRPr lang="en-GB" altLang="it-IT" sz="1600" dirty="0">
              <a:latin typeface="CG Times (W1)" charset="0"/>
              <a:cs typeface="Times New Roman" panose="02020603050405020304" pitchFamily="18" charset="0"/>
            </a:endParaRPr>
          </a:p>
          <a:p>
            <a:r>
              <a:rPr lang="en-GB" altLang="it-IT" sz="1600" dirty="0" err="1">
                <a:latin typeface="CG Times" pitchFamily="18" charset="0"/>
                <a:cs typeface="Times New Roman" panose="02020603050405020304" pitchFamily="18" charset="0"/>
              </a:rPr>
              <a:t>ie</a:t>
            </a:r>
            <a:r>
              <a:rPr lang="en-GB" altLang="it-IT" sz="1600" dirty="0">
                <a:latin typeface="CG Times" pitchFamily="18" charset="0"/>
                <a:cs typeface="Times New Roman" panose="02020603050405020304" pitchFamily="18" charset="0"/>
              </a:rPr>
              <a:t>. </a:t>
            </a:r>
            <a:r>
              <a:rPr lang="en-GB" altLang="it-IT" sz="1600" b="1" dirty="0">
                <a:latin typeface="CG Times" pitchFamily="18" charset="0"/>
                <a:cs typeface="Times New Roman" panose="02020603050405020304" pitchFamily="18" charset="0"/>
              </a:rPr>
              <a:t>rate of adsorption</a:t>
            </a:r>
            <a:r>
              <a:rPr lang="en-GB" altLang="it-IT" sz="1600" dirty="0">
                <a:latin typeface="CG Times" pitchFamily="18" charset="0"/>
                <a:cs typeface="Times New Roman" panose="02020603050405020304" pitchFamily="18" charset="0"/>
              </a:rPr>
              <a:t> = </a:t>
            </a:r>
            <a:r>
              <a:rPr lang="en-GB" altLang="it-IT" sz="1600" b="1" dirty="0" err="1">
                <a:solidFill>
                  <a:srgbClr val="A50021"/>
                </a:solidFill>
                <a:latin typeface="CG Times" pitchFamily="18" charset="0"/>
                <a:cs typeface="Times New Roman" panose="02020603050405020304" pitchFamily="18" charset="0"/>
              </a:rPr>
              <a:t>k</a:t>
            </a:r>
            <a:r>
              <a:rPr lang="en-GB" altLang="it-IT" sz="1600" b="1" baseline="-25000" dirty="0" err="1">
                <a:solidFill>
                  <a:srgbClr val="A50021"/>
                </a:solidFill>
                <a:latin typeface="CG Times" pitchFamily="18" charset="0"/>
                <a:cs typeface="Times New Roman" panose="02020603050405020304" pitchFamily="18" charset="0"/>
              </a:rPr>
              <a:t>ads</a:t>
            </a:r>
            <a:r>
              <a:rPr lang="en-GB" altLang="it-IT" sz="1600" b="1" dirty="0">
                <a:latin typeface="CG Times" pitchFamily="18" charset="0"/>
                <a:cs typeface="Times New Roman" panose="02020603050405020304" pitchFamily="18" charset="0"/>
              </a:rPr>
              <a:t> P (1 - </a:t>
            </a:r>
            <a:r>
              <a:rPr lang="en-GB" altLang="it-IT" sz="2000" b="1" dirty="0">
                <a:solidFill>
                  <a:srgbClr val="000066"/>
                </a:solidFill>
                <a:latin typeface="Symbol" panose="05050102010706020507" pitchFamily="18" charset="2"/>
                <a:cs typeface="Times New Roman" panose="02020603050405020304" pitchFamily="18" charset="0"/>
                <a:sym typeface="Symbol" panose="05050102010706020507" pitchFamily="18" charset="2"/>
              </a:rPr>
              <a:t></a:t>
            </a:r>
            <a:r>
              <a:rPr lang="en-GB" altLang="it-IT" sz="1600" b="1" dirty="0">
                <a:latin typeface="CG Times" pitchFamily="18" charset="0"/>
                <a:cs typeface="Times New Roman" panose="02020603050405020304" pitchFamily="18" charset="0"/>
              </a:rPr>
              <a:t>)</a:t>
            </a:r>
            <a:endParaRPr lang="en-GB" altLang="it-IT" sz="1600" dirty="0">
              <a:latin typeface="CG Times (W1)" charset="0"/>
              <a:cs typeface="Times New Roman" panose="02020603050405020304" pitchFamily="18" charset="0"/>
            </a:endParaRPr>
          </a:p>
          <a:p>
            <a:endParaRPr lang="en-GB" altLang="it-IT" sz="1600" dirty="0">
              <a:latin typeface="CG Times (W1)" charset="0"/>
              <a:cs typeface="Times New Roman" panose="02020603050405020304" pitchFamily="18" charset="0"/>
            </a:endParaRPr>
          </a:p>
          <a:p>
            <a:endParaRPr lang="en-GB" altLang="it-IT" sz="1600" dirty="0"/>
          </a:p>
        </p:txBody>
      </p:sp>
      <p:sp>
        <p:nvSpPr>
          <p:cNvPr id="59410" name="Text Box 68"/>
          <p:cNvSpPr txBox="1">
            <a:spLocks noChangeArrowheads="1"/>
          </p:cNvSpPr>
          <p:nvPr/>
        </p:nvSpPr>
        <p:spPr bwMode="auto">
          <a:xfrm>
            <a:off x="2438400" y="3276600"/>
            <a:ext cx="495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solidFill>
                  <a:srgbClr val="A50021"/>
                </a:solidFill>
                <a:latin typeface="CG Times" pitchFamily="18" charset="0"/>
                <a:cs typeface="Times New Roman" panose="02020603050405020304" pitchFamily="18" charset="0"/>
              </a:rPr>
              <a:t>k</a:t>
            </a:r>
            <a:r>
              <a:rPr lang="en-GB" altLang="it-IT" sz="1600" b="1" baseline="-25000">
                <a:solidFill>
                  <a:srgbClr val="A50021"/>
                </a:solidFill>
                <a:latin typeface="CG Times" pitchFamily="18" charset="0"/>
                <a:cs typeface="Times New Roman" panose="02020603050405020304" pitchFamily="18" charset="0"/>
              </a:rPr>
              <a:t>ads</a:t>
            </a:r>
          </a:p>
        </p:txBody>
      </p:sp>
      <p:sp>
        <p:nvSpPr>
          <p:cNvPr id="69" name="Segnaposto numero diapositiva 1"/>
          <p:cNvSpPr>
            <a:spLocks noGrp="1"/>
          </p:cNvSpPr>
          <p:nvPr>
            <p:ph type="sldNum" sz="quarter" idx="4"/>
          </p:nvPr>
        </p:nvSpPr>
        <p:spPr>
          <a:xfrm>
            <a:off x="8438964" y="6400800"/>
            <a:ext cx="457200" cy="327212"/>
          </a:xfrm>
        </p:spPr>
        <p:txBody>
          <a:bodyPr/>
          <a:lstStyle/>
          <a:p>
            <a:pPr>
              <a:defRPr/>
            </a:pPr>
            <a:r>
              <a:rPr lang="en-US" dirty="0"/>
              <a:t>12</a:t>
            </a:r>
          </a:p>
        </p:txBody>
      </p:sp>
    </p:spTree>
    <p:extLst>
      <p:ext uri="{BB962C8B-B14F-4D97-AF65-F5344CB8AC3E}">
        <p14:creationId xmlns:p14="http://schemas.microsoft.com/office/powerpoint/2010/main" val="1480625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03200" y="2617153"/>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br>
              <a:rPr lang="en-GB" altLang="it-IT" sz="900"/>
            </a:br>
            <a:endParaRPr lang="en-GB" altLang="it-IT"/>
          </a:p>
        </p:txBody>
      </p:sp>
      <p:sp>
        <p:nvSpPr>
          <p:cNvPr id="60420" name="Text Box 4"/>
          <p:cNvSpPr txBox="1">
            <a:spLocks noChangeArrowheads="1"/>
          </p:cNvSpPr>
          <p:nvPr/>
        </p:nvSpPr>
        <p:spPr bwMode="auto">
          <a:xfrm>
            <a:off x="3225800" y="304800"/>
            <a:ext cx="2333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t>Langmuir Isotherm</a:t>
            </a:r>
          </a:p>
        </p:txBody>
      </p:sp>
      <p:sp>
        <p:nvSpPr>
          <p:cNvPr id="60421" name="Text Box 5"/>
          <p:cNvSpPr txBox="1">
            <a:spLocks noChangeArrowheads="1"/>
          </p:cNvSpPr>
          <p:nvPr/>
        </p:nvSpPr>
        <p:spPr bwMode="auto">
          <a:xfrm>
            <a:off x="584200" y="1767840"/>
            <a:ext cx="473233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1600" b="1">
                <a:latin typeface="CG Times" pitchFamily="18" charset="0"/>
                <a:cs typeface="Times New Roman" panose="02020603050405020304" pitchFamily="18" charset="0"/>
              </a:rPr>
              <a:t>Consider the equilibrium:</a:t>
            </a:r>
            <a:endParaRPr lang="en-GB" altLang="it-IT" sz="1600">
              <a:latin typeface="CG Times (W1)" charset="0"/>
              <a:cs typeface="Times New Roman" panose="02020603050405020304" pitchFamily="18" charset="0"/>
            </a:endParaRPr>
          </a:p>
          <a:p>
            <a:pPr algn="ctr"/>
            <a:r>
              <a:rPr lang="en-GB" altLang="it-IT" sz="1600" b="1">
                <a:latin typeface="CG Times" pitchFamily="18" charset="0"/>
                <a:cs typeface="Times New Roman" panose="02020603050405020304" pitchFamily="18" charset="0"/>
              </a:rPr>
              <a:t> </a:t>
            </a:r>
            <a:endParaRPr lang="en-GB" altLang="it-IT" sz="1600">
              <a:latin typeface="CG Times (W1)" charset="0"/>
              <a:cs typeface="Times New Roman" panose="02020603050405020304" pitchFamily="18" charset="0"/>
            </a:endParaRPr>
          </a:p>
          <a:p>
            <a:pPr algn="ctr"/>
            <a:r>
              <a:rPr lang="en-GB" altLang="it-IT" sz="3200" b="1">
                <a:solidFill>
                  <a:srgbClr val="000066"/>
                </a:solidFill>
                <a:latin typeface="CG Times" pitchFamily="18" charset="0"/>
                <a:cs typeface="Times New Roman" panose="02020603050405020304" pitchFamily="18" charset="0"/>
              </a:rPr>
              <a:t>A</a:t>
            </a:r>
            <a:r>
              <a:rPr lang="en-GB" altLang="it-IT" sz="3200" b="1" baseline="-30000">
                <a:solidFill>
                  <a:srgbClr val="000066"/>
                </a:solidFill>
                <a:latin typeface="CG Times" pitchFamily="18" charset="0"/>
                <a:cs typeface="Times New Roman" panose="02020603050405020304" pitchFamily="18" charset="0"/>
              </a:rPr>
              <a:t>gas</a:t>
            </a:r>
            <a:r>
              <a:rPr lang="en-GB" altLang="it-IT" sz="3200" b="1">
                <a:solidFill>
                  <a:srgbClr val="000066"/>
                </a:solidFill>
                <a:latin typeface="CG Times" pitchFamily="18" charset="0"/>
                <a:cs typeface="Times New Roman" panose="02020603050405020304" pitchFamily="18" charset="0"/>
              </a:rPr>
              <a:t>                         A</a:t>
            </a:r>
            <a:r>
              <a:rPr lang="en-GB" altLang="it-IT" sz="3200" b="1" baseline="-30000">
                <a:solidFill>
                  <a:srgbClr val="000066"/>
                </a:solidFill>
                <a:latin typeface="CG Times" pitchFamily="18" charset="0"/>
                <a:cs typeface="Times New Roman" panose="02020603050405020304" pitchFamily="18" charset="0"/>
              </a:rPr>
              <a:t>adsorbed</a:t>
            </a:r>
            <a:endParaRPr lang="en-GB" altLang="it-IT" sz="3200">
              <a:solidFill>
                <a:srgbClr val="000066"/>
              </a:solidFill>
              <a:latin typeface="CG Times (W1)" charset="0"/>
              <a:cs typeface="Times New Roman" panose="02020603050405020304" pitchFamily="18" charset="0"/>
            </a:endParaRPr>
          </a:p>
          <a:p>
            <a:pPr algn="ctr"/>
            <a:r>
              <a:rPr lang="en-GB" altLang="it-IT" sz="1600" b="1">
                <a:latin typeface="CG Times" pitchFamily="18" charset="0"/>
                <a:cs typeface="Times New Roman" panose="02020603050405020304" pitchFamily="18" charset="0"/>
              </a:rPr>
              <a:t> </a:t>
            </a:r>
            <a:endParaRPr lang="en-GB" altLang="it-IT"/>
          </a:p>
        </p:txBody>
      </p:sp>
      <p:grpSp>
        <p:nvGrpSpPr>
          <p:cNvPr id="60422" name="Group 6"/>
          <p:cNvGrpSpPr>
            <a:grpSpLocks/>
          </p:cNvGrpSpPr>
          <p:nvPr/>
        </p:nvGrpSpPr>
        <p:grpSpPr bwMode="auto">
          <a:xfrm>
            <a:off x="5745163" y="3028315"/>
            <a:ext cx="3200400" cy="1025525"/>
            <a:chOff x="288" y="3888"/>
            <a:chExt cx="3120" cy="981"/>
          </a:xfrm>
        </p:grpSpPr>
        <p:sp>
          <p:nvSpPr>
            <p:cNvPr id="6044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4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4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4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5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5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5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5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5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5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nvGrpSpPr>
            <p:cNvPr id="60456" name="Group 17"/>
            <p:cNvGrpSpPr>
              <a:grpSpLocks/>
            </p:cNvGrpSpPr>
            <p:nvPr/>
          </p:nvGrpSpPr>
          <p:grpSpPr bwMode="auto">
            <a:xfrm>
              <a:off x="384" y="3984"/>
              <a:ext cx="2976" cy="885"/>
              <a:chOff x="2544" y="3573"/>
              <a:chExt cx="1673" cy="432"/>
            </a:xfrm>
          </p:grpSpPr>
          <p:sp>
            <p:nvSpPr>
              <p:cNvPr id="6045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5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5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6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7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8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8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8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8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8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8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grpSp>
        <p:nvGrpSpPr>
          <p:cNvPr id="60423" name="Group 47"/>
          <p:cNvGrpSpPr>
            <a:grpSpLocks/>
          </p:cNvGrpSpPr>
          <p:nvPr/>
        </p:nvGrpSpPr>
        <p:grpSpPr bwMode="auto">
          <a:xfrm>
            <a:off x="6278563" y="2834640"/>
            <a:ext cx="690562" cy="350838"/>
            <a:chOff x="3600" y="2496"/>
            <a:chExt cx="672" cy="336"/>
          </a:xfrm>
        </p:grpSpPr>
        <p:sp>
          <p:nvSpPr>
            <p:cNvPr id="60444" name="Oval 48"/>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45" name="Oval 49"/>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sp>
        <p:nvSpPr>
          <p:cNvPr id="60424" name="Line 50"/>
          <p:cNvSpPr>
            <a:spLocks noChangeShapeType="1"/>
          </p:cNvSpPr>
          <p:nvPr/>
        </p:nvSpPr>
        <p:spPr bwMode="auto">
          <a:xfrm>
            <a:off x="7345363" y="2266315"/>
            <a:ext cx="0" cy="533400"/>
          </a:xfrm>
          <a:prstGeom prst="line">
            <a:avLst/>
          </a:prstGeom>
          <a:noFill/>
          <a:ln w="57150">
            <a:solidFill>
              <a:srgbClr val="000066"/>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60425" name="Group 51"/>
          <p:cNvGrpSpPr>
            <a:grpSpLocks/>
          </p:cNvGrpSpPr>
          <p:nvPr/>
        </p:nvGrpSpPr>
        <p:grpSpPr bwMode="auto">
          <a:xfrm>
            <a:off x="7497763" y="2834640"/>
            <a:ext cx="690562" cy="350838"/>
            <a:chOff x="3600" y="2496"/>
            <a:chExt cx="672" cy="336"/>
          </a:xfrm>
        </p:grpSpPr>
        <p:sp>
          <p:nvSpPr>
            <p:cNvPr id="60442" name="Oval 52"/>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43" name="Oval 53"/>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0426" name="Group 54"/>
          <p:cNvGrpSpPr>
            <a:grpSpLocks/>
          </p:cNvGrpSpPr>
          <p:nvPr/>
        </p:nvGrpSpPr>
        <p:grpSpPr bwMode="auto">
          <a:xfrm rot="2510641">
            <a:off x="7802563" y="1920240"/>
            <a:ext cx="690562" cy="350838"/>
            <a:chOff x="3600" y="2496"/>
            <a:chExt cx="672" cy="336"/>
          </a:xfrm>
        </p:grpSpPr>
        <p:sp>
          <p:nvSpPr>
            <p:cNvPr id="60440" name="Oval 55"/>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41" name="Oval 56"/>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0427" name="Group 57"/>
          <p:cNvGrpSpPr>
            <a:grpSpLocks/>
          </p:cNvGrpSpPr>
          <p:nvPr/>
        </p:nvGrpSpPr>
        <p:grpSpPr bwMode="auto">
          <a:xfrm rot="-726087">
            <a:off x="6735763" y="1463040"/>
            <a:ext cx="690562" cy="350838"/>
            <a:chOff x="3600" y="2496"/>
            <a:chExt cx="672" cy="336"/>
          </a:xfrm>
        </p:grpSpPr>
        <p:sp>
          <p:nvSpPr>
            <p:cNvPr id="60438" name="Oval 58"/>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39" name="Oval 59"/>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0428" name="Group 60"/>
          <p:cNvGrpSpPr>
            <a:grpSpLocks/>
          </p:cNvGrpSpPr>
          <p:nvPr/>
        </p:nvGrpSpPr>
        <p:grpSpPr bwMode="auto">
          <a:xfrm rot="3829579">
            <a:off x="6032500" y="2090103"/>
            <a:ext cx="690563" cy="350837"/>
            <a:chOff x="3600" y="2496"/>
            <a:chExt cx="672" cy="336"/>
          </a:xfrm>
        </p:grpSpPr>
        <p:sp>
          <p:nvSpPr>
            <p:cNvPr id="60436" name="Oval 61"/>
            <p:cNvSpPr>
              <a:spLocks noChangeArrowheads="1"/>
            </p:cNvSpPr>
            <p:nvPr/>
          </p:nvSpPr>
          <p:spPr bwMode="auto">
            <a:xfrm>
              <a:off x="3600"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0437" name="Oval 62"/>
            <p:cNvSpPr>
              <a:spLocks noChangeArrowheads="1"/>
            </p:cNvSpPr>
            <p:nvPr/>
          </p:nvSpPr>
          <p:spPr bwMode="auto">
            <a:xfrm>
              <a:off x="3936" y="2496"/>
              <a:ext cx="336" cy="336"/>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sp>
        <p:nvSpPr>
          <p:cNvPr id="60429" name="Text Box 63"/>
          <p:cNvSpPr txBox="1">
            <a:spLocks noChangeArrowheads="1"/>
          </p:cNvSpPr>
          <p:nvPr/>
        </p:nvSpPr>
        <p:spPr bwMode="auto">
          <a:xfrm>
            <a:off x="8716963" y="1691640"/>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000066"/>
                </a:solidFill>
                <a:latin typeface="CG Times" pitchFamily="18" charset="0"/>
                <a:cs typeface="Times New Roman" panose="02020603050405020304" pitchFamily="18" charset="0"/>
              </a:rPr>
              <a:t>p</a:t>
            </a:r>
          </a:p>
        </p:txBody>
      </p:sp>
      <p:sp>
        <p:nvSpPr>
          <p:cNvPr id="60430" name="Text Box 64"/>
          <p:cNvSpPr txBox="1">
            <a:spLocks noChangeArrowheads="1"/>
          </p:cNvSpPr>
          <p:nvPr/>
        </p:nvSpPr>
        <p:spPr bwMode="auto">
          <a:xfrm>
            <a:off x="8488363" y="2758440"/>
            <a:ext cx="31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p>
        </p:txBody>
      </p:sp>
      <p:sp>
        <p:nvSpPr>
          <p:cNvPr id="60431" name="Line 65"/>
          <p:cNvSpPr>
            <a:spLocks noChangeShapeType="1"/>
          </p:cNvSpPr>
          <p:nvPr/>
        </p:nvSpPr>
        <p:spPr bwMode="auto">
          <a:xfrm>
            <a:off x="1860550" y="2529840"/>
            <a:ext cx="1676400"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432" name="Line 66"/>
          <p:cNvSpPr>
            <a:spLocks noChangeShapeType="1"/>
          </p:cNvSpPr>
          <p:nvPr/>
        </p:nvSpPr>
        <p:spPr bwMode="auto">
          <a:xfrm flipH="1">
            <a:off x="1860550" y="2758440"/>
            <a:ext cx="1600200" cy="0"/>
          </a:xfrm>
          <a:prstGeom prst="line">
            <a:avLst/>
          </a:prstGeom>
          <a:noFill/>
          <a:ln w="952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0433" name="Text Box 67"/>
          <p:cNvSpPr txBox="1">
            <a:spLocks noChangeArrowheads="1"/>
          </p:cNvSpPr>
          <p:nvPr/>
        </p:nvSpPr>
        <p:spPr bwMode="auto">
          <a:xfrm>
            <a:off x="508000" y="3368040"/>
            <a:ext cx="43211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latin typeface="CG Times" pitchFamily="18" charset="0"/>
                <a:cs typeface="Times New Roman" panose="02020603050405020304" pitchFamily="18" charset="0"/>
              </a:rPr>
              <a:t> </a:t>
            </a:r>
            <a:endParaRPr lang="en-GB" altLang="it-IT" sz="1600">
              <a:latin typeface="CG Times (W1)" charset="0"/>
              <a:cs typeface="Times New Roman" panose="02020603050405020304" pitchFamily="18" charset="0"/>
            </a:endParaRPr>
          </a:p>
          <a:p>
            <a:r>
              <a:rPr lang="en-GB" altLang="it-IT" sz="1600" b="1">
                <a:solidFill>
                  <a:srgbClr val="A50021"/>
                </a:solidFill>
                <a:latin typeface="CG Times" pitchFamily="18" charset="0"/>
                <a:cs typeface="Times New Roman" panose="02020603050405020304" pitchFamily="18" charset="0"/>
              </a:rPr>
              <a:t>Rate of desorption</a:t>
            </a:r>
            <a:r>
              <a:rPr lang="en-GB" altLang="it-IT" sz="1600" b="1">
                <a:latin typeface="CG Times" pitchFamily="18" charset="0"/>
                <a:cs typeface="Times New Roman" panose="02020603050405020304" pitchFamily="18" charset="0"/>
              </a:rPr>
              <a:t> </a:t>
            </a:r>
            <a:r>
              <a:rPr lang="en-GB" altLang="it-IT" sz="1600">
                <a:latin typeface="CG Times" pitchFamily="18" charset="0"/>
                <a:cs typeface="Times New Roman" panose="02020603050405020304" pitchFamily="18" charset="0"/>
              </a:rPr>
              <a:t>proportional to:</a:t>
            </a:r>
            <a:endParaRPr lang="en-GB" altLang="it-IT" sz="1600">
              <a:latin typeface="CG Times (W1)" charset="0"/>
              <a:cs typeface="Times New Roman" panose="02020603050405020304" pitchFamily="18" charset="0"/>
            </a:endParaRPr>
          </a:p>
          <a:p>
            <a:r>
              <a:rPr lang="en-GB" altLang="it-IT" sz="1600">
                <a:latin typeface="CG Times" pitchFamily="18" charset="0"/>
                <a:cs typeface="Times New Roman" panose="02020603050405020304" pitchFamily="18" charset="0"/>
              </a:rPr>
              <a:t> </a:t>
            </a:r>
            <a:endParaRPr lang="en-GB" altLang="it-IT" sz="1600">
              <a:latin typeface="CG Times (W1)" charset="0"/>
              <a:cs typeface="Times New Roman" panose="02020603050405020304" pitchFamily="18" charset="0"/>
            </a:endParaRPr>
          </a:p>
          <a:p>
            <a:r>
              <a:rPr lang="en-GB" altLang="it-IT" sz="1600">
                <a:latin typeface="CG Times" pitchFamily="18" charset="0"/>
                <a:cs typeface="Times New Roman" panose="02020603050405020304" pitchFamily="18" charset="0"/>
              </a:rPr>
              <a:t>1)  the fraction of surface covered by adsorbate </a:t>
            </a:r>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r>
              <a:rPr lang="en-GB" altLang="it-IT" sz="1600" b="1">
                <a:latin typeface="CG Times" pitchFamily="18" charset="0"/>
                <a:cs typeface="Times New Roman" panose="02020603050405020304" pitchFamily="18" charset="0"/>
              </a:rPr>
              <a:t>.</a:t>
            </a:r>
            <a:endParaRPr lang="en-GB" altLang="it-IT" sz="1600">
              <a:latin typeface="CG Times (W1)" charset="0"/>
              <a:cs typeface="Times New Roman" panose="02020603050405020304" pitchFamily="18" charset="0"/>
            </a:endParaRPr>
          </a:p>
          <a:p>
            <a:r>
              <a:rPr lang="en-GB" altLang="it-IT" sz="1600" b="1">
                <a:latin typeface="CG Times" pitchFamily="18" charset="0"/>
                <a:cs typeface="Times New Roman" panose="02020603050405020304" pitchFamily="18" charset="0"/>
              </a:rPr>
              <a:t> </a:t>
            </a:r>
            <a:endParaRPr lang="en-GB" altLang="it-IT" sz="1600">
              <a:latin typeface="CG Times (W1)" charset="0"/>
              <a:cs typeface="Times New Roman" panose="02020603050405020304" pitchFamily="18" charset="0"/>
            </a:endParaRPr>
          </a:p>
          <a:p>
            <a:r>
              <a:rPr lang="en-GB" altLang="it-IT" sz="1600">
                <a:latin typeface="CG Times" pitchFamily="18" charset="0"/>
                <a:cs typeface="Times New Roman" panose="02020603050405020304" pitchFamily="18" charset="0"/>
              </a:rPr>
              <a:t>i.e</a:t>
            </a:r>
            <a:r>
              <a:rPr lang="en-GB" altLang="it-IT" sz="1600" b="1">
                <a:latin typeface="CG Times" pitchFamily="18" charset="0"/>
                <a:cs typeface="Times New Roman" panose="02020603050405020304" pitchFamily="18" charset="0"/>
              </a:rPr>
              <a:t> rate of desorption</a:t>
            </a:r>
            <a:r>
              <a:rPr lang="en-GB" altLang="it-IT" sz="1600">
                <a:latin typeface="CG Times" pitchFamily="18" charset="0"/>
                <a:cs typeface="Times New Roman" panose="02020603050405020304" pitchFamily="18" charset="0"/>
              </a:rPr>
              <a:t> =</a:t>
            </a:r>
            <a:r>
              <a:rPr lang="en-GB" altLang="it-IT" sz="1600">
                <a:solidFill>
                  <a:srgbClr val="A50021"/>
                </a:solidFill>
                <a:latin typeface="CG Times" pitchFamily="18" charset="0"/>
                <a:cs typeface="Times New Roman" panose="02020603050405020304" pitchFamily="18" charset="0"/>
              </a:rPr>
              <a:t> </a:t>
            </a:r>
            <a:r>
              <a:rPr lang="en-GB" altLang="it-IT" sz="1600" b="1">
                <a:solidFill>
                  <a:srgbClr val="A50021"/>
                </a:solidFill>
                <a:latin typeface="CG Times" pitchFamily="18" charset="0"/>
                <a:cs typeface="Times New Roman" panose="02020603050405020304" pitchFamily="18" charset="0"/>
              </a:rPr>
              <a:t>k</a:t>
            </a:r>
            <a:r>
              <a:rPr lang="en-GB" altLang="it-IT" sz="1600" b="1" baseline="-25000">
                <a:solidFill>
                  <a:srgbClr val="A50021"/>
                </a:solidFill>
                <a:latin typeface="CG Times" pitchFamily="18" charset="0"/>
                <a:cs typeface="Times New Roman" panose="02020603050405020304" pitchFamily="18" charset="0"/>
              </a:rPr>
              <a:t>des</a:t>
            </a:r>
            <a:r>
              <a:rPr lang="en-GB" altLang="it-IT" sz="1600" b="1">
                <a:solidFill>
                  <a:srgbClr val="A50021"/>
                </a:solidFill>
                <a:latin typeface="CG Times" pitchFamily="18" charset="0"/>
                <a:cs typeface="Times New Roman" panose="02020603050405020304" pitchFamily="18" charset="0"/>
              </a:rPr>
              <a:t> </a:t>
            </a:r>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endParaRPr lang="en-GB" altLang="it-IT" sz="1600">
              <a:latin typeface="CG Times (W1)" charset="0"/>
              <a:cs typeface="Times New Roman" panose="02020603050405020304" pitchFamily="18" charset="0"/>
            </a:endParaRPr>
          </a:p>
          <a:p>
            <a:endParaRPr lang="en-GB" altLang="it-IT" sz="1600"/>
          </a:p>
        </p:txBody>
      </p:sp>
      <p:sp>
        <p:nvSpPr>
          <p:cNvPr id="60434" name="Text Box 68"/>
          <p:cNvSpPr txBox="1">
            <a:spLocks noChangeArrowheads="1"/>
          </p:cNvSpPr>
          <p:nvPr/>
        </p:nvSpPr>
        <p:spPr bwMode="auto">
          <a:xfrm>
            <a:off x="2489200" y="2834640"/>
            <a:ext cx="487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solidFill>
                  <a:srgbClr val="A50021"/>
                </a:solidFill>
                <a:latin typeface="CG Times" pitchFamily="18" charset="0"/>
                <a:cs typeface="Times New Roman" panose="02020603050405020304" pitchFamily="18" charset="0"/>
              </a:rPr>
              <a:t>k</a:t>
            </a:r>
            <a:r>
              <a:rPr lang="en-GB" altLang="it-IT" sz="1600" b="1" baseline="-25000">
                <a:solidFill>
                  <a:srgbClr val="A50021"/>
                </a:solidFill>
                <a:latin typeface="CG Times" pitchFamily="18" charset="0"/>
                <a:cs typeface="Times New Roman" panose="02020603050405020304" pitchFamily="18" charset="0"/>
              </a:rPr>
              <a:t>des</a:t>
            </a:r>
          </a:p>
        </p:txBody>
      </p:sp>
      <p:sp>
        <p:nvSpPr>
          <p:cNvPr id="68" name="Segnaposto numero diapositiva 1"/>
          <p:cNvSpPr>
            <a:spLocks noGrp="1"/>
          </p:cNvSpPr>
          <p:nvPr>
            <p:ph type="sldNum" sz="quarter" idx="4"/>
          </p:nvPr>
        </p:nvSpPr>
        <p:spPr>
          <a:xfrm>
            <a:off x="8438964" y="6400800"/>
            <a:ext cx="457200" cy="327212"/>
          </a:xfrm>
        </p:spPr>
        <p:txBody>
          <a:bodyPr/>
          <a:lstStyle/>
          <a:p>
            <a:pPr>
              <a:defRPr/>
            </a:pPr>
            <a:r>
              <a:rPr lang="en-US" dirty="0"/>
              <a:t>13</a:t>
            </a:r>
          </a:p>
        </p:txBody>
      </p:sp>
    </p:spTree>
    <p:extLst>
      <p:ext uri="{BB962C8B-B14F-4D97-AF65-F5344CB8AC3E}">
        <p14:creationId xmlns:p14="http://schemas.microsoft.com/office/powerpoint/2010/main" val="1438230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447800" y="1356678"/>
            <a:ext cx="2181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solidFill>
                  <a:srgbClr val="A50021"/>
                </a:solidFill>
                <a:latin typeface="CG Times" pitchFamily="18" charset="0"/>
                <a:cs typeface="Times New Roman" panose="02020603050405020304" pitchFamily="18" charset="0"/>
              </a:rPr>
              <a:t>k</a:t>
            </a:r>
            <a:r>
              <a:rPr lang="en-GB" altLang="it-IT" sz="1600" b="1" baseline="-25000">
                <a:solidFill>
                  <a:srgbClr val="A50021"/>
                </a:solidFill>
                <a:latin typeface="CG Times" pitchFamily="18" charset="0"/>
                <a:cs typeface="Times New Roman" panose="02020603050405020304" pitchFamily="18" charset="0"/>
              </a:rPr>
              <a:t>ads</a:t>
            </a:r>
            <a:r>
              <a:rPr lang="en-GB" altLang="it-IT" sz="1600" b="1">
                <a:latin typeface="CG Times" pitchFamily="18" charset="0"/>
                <a:cs typeface="Times New Roman" panose="02020603050405020304" pitchFamily="18" charset="0"/>
              </a:rPr>
              <a:t> p (1 - </a:t>
            </a:r>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r>
              <a:rPr lang="en-GB" altLang="it-IT" sz="1600" b="1">
                <a:latin typeface="CG Times" pitchFamily="18" charset="0"/>
                <a:cs typeface="Times New Roman" panose="02020603050405020304" pitchFamily="18" charset="0"/>
              </a:rPr>
              <a:t>)  =  </a:t>
            </a:r>
            <a:r>
              <a:rPr lang="en-GB" altLang="it-IT" sz="1600" b="1">
                <a:solidFill>
                  <a:srgbClr val="A50021"/>
                </a:solidFill>
                <a:latin typeface="CG Times" pitchFamily="18" charset="0"/>
                <a:cs typeface="Times New Roman" panose="02020603050405020304" pitchFamily="18" charset="0"/>
              </a:rPr>
              <a:t>k</a:t>
            </a:r>
            <a:r>
              <a:rPr lang="en-GB" altLang="it-IT" sz="1600" b="1" baseline="-25000">
                <a:solidFill>
                  <a:srgbClr val="A50021"/>
                </a:solidFill>
                <a:latin typeface="CG Times" pitchFamily="18" charset="0"/>
                <a:cs typeface="Times New Roman" panose="02020603050405020304" pitchFamily="18" charset="0"/>
              </a:rPr>
              <a:t>des</a:t>
            </a:r>
            <a:r>
              <a:rPr lang="en-GB" altLang="it-IT" sz="1600" b="1">
                <a:solidFill>
                  <a:srgbClr val="A50021"/>
                </a:solidFill>
                <a:latin typeface="CG Times" pitchFamily="18" charset="0"/>
                <a:cs typeface="Times New Roman" panose="02020603050405020304" pitchFamily="18" charset="0"/>
              </a:rPr>
              <a:t> </a:t>
            </a:r>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p>
        </p:txBody>
      </p:sp>
      <p:sp>
        <p:nvSpPr>
          <p:cNvPr id="61443" name="Text Box 3"/>
          <p:cNvSpPr txBox="1">
            <a:spLocks noChangeArrowheads="1"/>
          </p:cNvSpPr>
          <p:nvPr/>
        </p:nvSpPr>
        <p:spPr bwMode="auto">
          <a:xfrm>
            <a:off x="974725" y="232728"/>
            <a:ext cx="3622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2000"/>
              <a:t>At equilibrium</a:t>
            </a:r>
          </a:p>
          <a:p>
            <a:pPr algn="ctr"/>
            <a:endParaRPr lang="en-GB" altLang="it-IT" sz="2000"/>
          </a:p>
          <a:p>
            <a:pPr algn="ctr"/>
            <a:r>
              <a:rPr lang="en-GB" altLang="it-IT" sz="1600" b="1">
                <a:solidFill>
                  <a:srgbClr val="A50021"/>
                </a:solidFill>
                <a:latin typeface="CG Times" pitchFamily="18" charset="0"/>
                <a:cs typeface="Times New Roman" panose="02020603050405020304" pitchFamily="18" charset="0"/>
              </a:rPr>
              <a:t>Rate of adsorption = Rate of desorption</a:t>
            </a:r>
          </a:p>
        </p:txBody>
      </p:sp>
      <p:sp>
        <p:nvSpPr>
          <p:cNvPr id="61444" name="Text Box 4"/>
          <p:cNvSpPr txBox="1">
            <a:spLocks noChangeArrowheads="1"/>
          </p:cNvSpPr>
          <p:nvPr/>
        </p:nvSpPr>
        <p:spPr bwMode="auto">
          <a:xfrm>
            <a:off x="517525" y="2185353"/>
            <a:ext cx="2384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t>If we write </a:t>
            </a:r>
            <a:r>
              <a:rPr lang="en-GB" altLang="it-IT" sz="1600" b="1">
                <a:solidFill>
                  <a:srgbClr val="A50021"/>
                </a:solidFill>
              </a:rPr>
              <a:t>b</a:t>
            </a:r>
            <a:r>
              <a:rPr lang="en-GB" altLang="it-IT" sz="1600" b="1"/>
              <a:t> = </a:t>
            </a:r>
            <a:r>
              <a:rPr lang="en-GB" altLang="it-IT" sz="1600" b="1">
                <a:solidFill>
                  <a:srgbClr val="A50021"/>
                </a:solidFill>
                <a:latin typeface="CG Times" pitchFamily="18" charset="0"/>
                <a:cs typeface="Times New Roman" panose="02020603050405020304" pitchFamily="18" charset="0"/>
              </a:rPr>
              <a:t>k</a:t>
            </a:r>
            <a:r>
              <a:rPr lang="en-GB" altLang="it-IT" sz="1600" b="1" baseline="-25000">
                <a:solidFill>
                  <a:srgbClr val="A50021"/>
                </a:solidFill>
                <a:latin typeface="CG Times" pitchFamily="18" charset="0"/>
                <a:cs typeface="Times New Roman" panose="02020603050405020304" pitchFamily="18" charset="0"/>
              </a:rPr>
              <a:t>ads</a:t>
            </a:r>
            <a:r>
              <a:rPr lang="en-GB" altLang="it-IT" sz="1600" b="1">
                <a:solidFill>
                  <a:srgbClr val="A50021"/>
                </a:solidFill>
                <a:latin typeface="CG Times" pitchFamily="18" charset="0"/>
                <a:cs typeface="Times New Roman" panose="02020603050405020304" pitchFamily="18" charset="0"/>
              </a:rPr>
              <a:t> </a:t>
            </a:r>
            <a:r>
              <a:rPr lang="en-GB" altLang="it-IT" sz="1600" b="1">
                <a:latin typeface="CG Times" pitchFamily="18" charset="0"/>
                <a:cs typeface="Times New Roman" panose="02020603050405020304" pitchFamily="18" charset="0"/>
              </a:rPr>
              <a:t>/</a:t>
            </a:r>
            <a:r>
              <a:rPr lang="en-GB" altLang="it-IT" sz="1600" b="1">
                <a:solidFill>
                  <a:srgbClr val="A50021"/>
                </a:solidFill>
                <a:latin typeface="CG Times" pitchFamily="18" charset="0"/>
                <a:cs typeface="Times New Roman" panose="02020603050405020304" pitchFamily="18" charset="0"/>
              </a:rPr>
              <a:t> </a:t>
            </a:r>
            <a:r>
              <a:rPr lang="en-GB" altLang="it-IT" sz="1600" b="1">
                <a:latin typeface="CG Times" pitchFamily="18" charset="0"/>
                <a:cs typeface="Times New Roman" panose="02020603050405020304" pitchFamily="18" charset="0"/>
              </a:rPr>
              <a:t> </a:t>
            </a:r>
            <a:r>
              <a:rPr lang="en-GB" altLang="it-IT" sz="1600" b="1">
                <a:solidFill>
                  <a:srgbClr val="A50021"/>
                </a:solidFill>
                <a:latin typeface="CG Times" pitchFamily="18" charset="0"/>
                <a:cs typeface="Times New Roman" panose="02020603050405020304" pitchFamily="18" charset="0"/>
              </a:rPr>
              <a:t>k</a:t>
            </a:r>
            <a:r>
              <a:rPr lang="en-GB" altLang="it-IT" sz="1600" b="1" baseline="-25000">
                <a:solidFill>
                  <a:srgbClr val="A50021"/>
                </a:solidFill>
                <a:latin typeface="CG Times" pitchFamily="18" charset="0"/>
                <a:cs typeface="Times New Roman" panose="02020603050405020304" pitchFamily="18" charset="0"/>
              </a:rPr>
              <a:t>des</a:t>
            </a:r>
            <a:r>
              <a:rPr lang="en-GB" altLang="it-IT" sz="1600" b="1"/>
              <a:t> </a:t>
            </a:r>
          </a:p>
        </p:txBody>
      </p:sp>
      <p:sp>
        <p:nvSpPr>
          <p:cNvPr id="61445" name="Text Box 5"/>
          <p:cNvSpPr txBox="1">
            <a:spLocks noChangeArrowheads="1"/>
          </p:cNvSpPr>
          <p:nvPr/>
        </p:nvSpPr>
        <p:spPr bwMode="auto">
          <a:xfrm>
            <a:off x="1627188" y="3647440"/>
            <a:ext cx="5514975" cy="406400"/>
          </a:xfrm>
          <a:prstGeom prst="rect">
            <a:avLst/>
          </a:prstGeom>
          <a:solidFill>
            <a:schemeClr val="hlink"/>
          </a:solidFill>
          <a:ln w="9525">
            <a:solidFill>
              <a:srgbClr val="000066"/>
            </a:solid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r>
              <a:rPr lang="en-GB" altLang="it-IT" sz="2000" b="1">
                <a:latin typeface="CG Times" pitchFamily="18" charset="0"/>
                <a:cs typeface="Times New Roman" panose="02020603050405020304" pitchFamily="18" charset="0"/>
              </a:rPr>
              <a:t> = </a:t>
            </a:r>
            <a:r>
              <a:rPr lang="en-GB" altLang="it-IT" sz="2000" b="1">
                <a:solidFill>
                  <a:srgbClr val="A50021"/>
                </a:solidFill>
                <a:latin typeface="CG Times" pitchFamily="18" charset="0"/>
                <a:cs typeface="Times New Roman" panose="02020603050405020304" pitchFamily="18" charset="0"/>
              </a:rPr>
              <a:t>b</a:t>
            </a:r>
            <a:r>
              <a:rPr lang="en-GB" altLang="it-IT" sz="2000" b="1">
                <a:latin typeface="CG Times" pitchFamily="18" charset="0"/>
                <a:cs typeface="Times New Roman" panose="02020603050405020304" pitchFamily="18" charset="0"/>
              </a:rPr>
              <a:t>p / (1+</a:t>
            </a:r>
            <a:r>
              <a:rPr lang="en-GB" altLang="it-IT" sz="2000" b="1">
                <a:solidFill>
                  <a:srgbClr val="A50021"/>
                </a:solidFill>
                <a:latin typeface="CG Times" pitchFamily="18" charset="0"/>
                <a:cs typeface="Times New Roman" panose="02020603050405020304" pitchFamily="18" charset="0"/>
              </a:rPr>
              <a:t>b</a:t>
            </a:r>
            <a:r>
              <a:rPr lang="en-GB" altLang="it-IT" sz="2000" b="1">
                <a:latin typeface="CG Times" pitchFamily="18" charset="0"/>
                <a:cs typeface="Times New Roman" panose="02020603050405020304" pitchFamily="18" charset="0"/>
              </a:rPr>
              <a:t>p)	……….. The Langmuir Isotherm</a:t>
            </a:r>
          </a:p>
        </p:txBody>
      </p:sp>
      <p:grpSp>
        <p:nvGrpSpPr>
          <p:cNvPr id="61446" name="Group 6"/>
          <p:cNvGrpSpPr>
            <a:grpSpLocks/>
          </p:cNvGrpSpPr>
          <p:nvPr/>
        </p:nvGrpSpPr>
        <p:grpSpPr bwMode="auto">
          <a:xfrm>
            <a:off x="5181600" y="523240"/>
            <a:ext cx="3352800" cy="2590800"/>
            <a:chOff x="3600" y="672"/>
            <a:chExt cx="2016" cy="1440"/>
          </a:xfrm>
        </p:grpSpPr>
        <p:sp>
          <p:nvSpPr>
            <p:cNvPr id="61459" name="Line 7"/>
            <p:cNvSpPr>
              <a:spLocks noChangeShapeType="1"/>
            </p:cNvSpPr>
            <p:nvPr/>
          </p:nvSpPr>
          <p:spPr bwMode="auto">
            <a:xfrm flipV="1">
              <a:off x="3600" y="672"/>
              <a:ext cx="0" cy="14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1460" name="Line 8"/>
            <p:cNvSpPr>
              <a:spLocks noChangeShapeType="1"/>
            </p:cNvSpPr>
            <p:nvPr/>
          </p:nvSpPr>
          <p:spPr bwMode="auto">
            <a:xfrm>
              <a:off x="3600" y="2112"/>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61447" name="Freeform 9"/>
          <p:cNvSpPr>
            <a:spLocks/>
          </p:cNvSpPr>
          <p:nvPr/>
        </p:nvSpPr>
        <p:spPr bwMode="auto">
          <a:xfrm>
            <a:off x="5181600" y="904240"/>
            <a:ext cx="3200400" cy="2209800"/>
          </a:xfrm>
          <a:custGeom>
            <a:avLst/>
            <a:gdLst>
              <a:gd name="T0" fmla="*/ 0 w 2016"/>
              <a:gd name="T1" fmla="*/ 1392 h 1392"/>
              <a:gd name="T2" fmla="*/ 2016 w 2016"/>
              <a:gd name="T3" fmla="*/ 0 h 1392"/>
              <a:gd name="T4" fmla="*/ 0 60000 65536"/>
              <a:gd name="T5" fmla="*/ 0 60000 65536"/>
              <a:gd name="T6" fmla="*/ 0 w 2016"/>
              <a:gd name="T7" fmla="*/ 0 h 1392"/>
              <a:gd name="T8" fmla="*/ 2016 w 2016"/>
              <a:gd name="T9" fmla="*/ 1392 h 1392"/>
            </a:gdLst>
            <a:ahLst/>
            <a:cxnLst>
              <a:cxn ang="T4">
                <a:pos x="T0" y="T1"/>
              </a:cxn>
              <a:cxn ang="T5">
                <a:pos x="T2" y="T3"/>
              </a:cxn>
            </a:cxnLst>
            <a:rect l="T6" t="T7" r="T8" b="T9"/>
            <a:pathLst>
              <a:path w="2016" h="1392">
                <a:moveTo>
                  <a:pt x="0" y="1392"/>
                </a:moveTo>
                <a:cubicBezTo>
                  <a:pt x="496" y="524"/>
                  <a:pt x="933" y="22"/>
                  <a:pt x="2016" y="0"/>
                </a:cubicBez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1448" name="Line 10"/>
          <p:cNvSpPr>
            <a:spLocks noChangeShapeType="1"/>
          </p:cNvSpPr>
          <p:nvPr/>
        </p:nvSpPr>
        <p:spPr bwMode="auto">
          <a:xfrm>
            <a:off x="5181600" y="904240"/>
            <a:ext cx="3352800"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61449" name="Text Box 11"/>
          <p:cNvSpPr txBox="1">
            <a:spLocks noChangeArrowheads="1"/>
          </p:cNvSpPr>
          <p:nvPr/>
        </p:nvSpPr>
        <p:spPr bwMode="auto">
          <a:xfrm>
            <a:off x="4648200" y="1590040"/>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p>
        </p:txBody>
      </p:sp>
      <p:sp>
        <p:nvSpPr>
          <p:cNvPr id="61450" name="Text Box 12"/>
          <p:cNvSpPr txBox="1">
            <a:spLocks noChangeArrowheads="1"/>
          </p:cNvSpPr>
          <p:nvPr/>
        </p:nvSpPr>
        <p:spPr bwMode="auto">
          <a:xfrm>
            <a:off x="5257800" y="518478"/>
            <a:ext cx="633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000066"/>
                </a:solidFill>
                <a:latin typeface="Symbol" panose="05050102010706020507" pitchFamily="18" charset="2"/>
                <a:cs typeface="Times New Roman" panose="02020603050405020304" pitchFamily="18" charset="0"/>
                <a:sym typeface="Symbol" panose="05050102010706020507" pitchFamily="18" charset="2"/>
              </a:rPr>
              <a:t></a:t>
            </a:r>
            <a:r>
              <a:rPr lang="en-GB" altLang="it-IT" sz="1600"/>
              <a:t> = 1</a:t>
            </a:r>
          </a:p>
        </p:txBody>
      </p:sp>
      <p:sp>
        <p:nvSpPr>
          <p:cNvPr id="61451" name="Text Box 13"/>
          <p:cNvSpPr txBox="1">
            <a:spLocks noChangeArrowheads="1"/>
          </p:cNvSpPr>
          <p:nvPr/>
        </p:nvSpPr>
        <p:spPr bwMode="auto">
          <a:xfrm>
            <a:off x="8001000" y="319024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a:t>p</a:t>
            </a:r>
          </a:p>
        </p:txBody>
      </p:sp>
      <p:sp>
        <p:nvSpPr>
          <p:cNvPr id="61452" name="Freeform 14"/>
          <p:cNvSpPr>
            <a:spLocks/>
          </p:cNvSpPr>
          <p:nvPr/>
        </p:nvSpPr>
        <p:spPr bwMode="auto">
          <a:xfrm>
            <a:off x="5181600" y="904240"/>
            <a:ext cx="3200400" cy="2209800"/>
          </a:xfrm>
          <a:custGeom>
            <a:avLst/>
            <a:gdLst>
              <a:gd name="T0" fmla="*/ 0 w 2016"/>
              <a:gd name="T1" fmla="*/ 1392 h 1392"/>
              <a:gd name="T2" fmla="*/ 2016 w 2016"/>
              <a:gd name="T3" fmla="*/ 0 h 1392"/>
              <a:gd name="T4" fmla="*/ 0 60000 65536"/>
              <a:gd name="T5" fmla="*/ 0 60000 65536"/>
              <a:gd name="T6" fmla="*/ 0 w 2016"/>
              <a:gd name="T7" fmla="*/ 0 h 1392"/>
              <a:gd name="T8" fmla="*/ 2016 w 2016"/>
              <a:gd name="T9" fmla="*/ 1392 h 1392"/>
            </a:gdLst>
            <a:ahLst/>
            <a:cxnLst>
              <a:cxn ang="T4">
                <a:pos x="T0" y="T1"/>
              </a:cxn>
              <a:cxn ang="T5">
                <a:pos x="T2" y="T3"/>
              </a:cxn>
            </a:cxnLst>
            <a:rect l="T6" t="T7" r="T8" b="T9"/>
            <a:pathLst>
              <a:path w="2016" h="1392">
                <a:moveTo>
                  <a:pt x="0" y="1392"/>
                </a:moveTo>
                <a:cubicBezTo>
                  <a:pt x="299" y="252"/>
                  <a:pt x="933" y="22"/>
                  <a:pt x="2016" y="0"/>
                </a:cubicBez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1453" name="Freeform 15"/>
          <p:cNvSpPr>
            <a:spLocks/>
          </p:cNvSpPr>
          <p:nvPr/>
        </p:nvSpPr>
        <p:spPr bwMode="auto">
          <a:xfrm>
            <a:off x="5181600" y="677228"/>
            <a:ext cx="3200400" cy="2436812"/>
          </a:xfrm>
          <a:custGeom>
            <a:avLst/>
            <a:gdLst>
              <a:gd name="T0" fmla="*/ 0 w 2016"/>
              <a:gd name="T1" fmla="*/ 1535 h 1535"/>
              <a:gd name="T2" fmla="*/ 2016 w 2016"/>
              <a:gd name="T3" fmla="*/ 143 h 1535"/>
              <a:gd name="T4" fmla="*/ 0 60000 65536"/>
              <a:gd name="T5" fmla="*/ 0 60000 65536"/>
              <a:gd name="T6" fmla="*/ 0 w 2016"/>
              <a:gd name="T7" fmla="*/ 0 h 1535"/>
              <a:gd name="T8" fmla="*/ 2016 w 2016"/>
              <a:gd name="T9" fmla="*/ 1535 h 1535"/>
            </a:gdLst>
            <a:ahLst/>
            <a:cxnLst>
              <a:cxn ang="T4">
                <a:pos x="T0" y="T1"/>
              </a:cxn>
              <a:cxn ang="T5">
                <a:pos x="T2" y="T3"/>
              </a:cxn>
            </a:cxnLst>
            <a:rect l="T6" t="T7" r="T8" b="T9"/>
            <a:pathLst>
              <a:path w="2016" h="1535">
                <a:moveTo>
                  <a:pt x="0" y="1535"/>
                </a:moveTo>
                <a:cubicBezTo>
                  <a:pt x="159" y="0"/>
                  <a:pt x="933" y="165"/>
                  <a:pt x="2016" y="143"/>
                </a:cubicBez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1454" name="Text Box 16"/>
          <p:cNvSpPr txBox="1">
            <a:spLocks noChangeArrowheads="1"/>
          </p:cNvSpPr>
          <p:nvPr/>
        </p:nvSpPr>
        <p:spPr bwMode="auto">
          <a:xfrm>
            <a:off x="6019800" y="1590040"/>
            <a:ext cx="71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solidFill>
                  <a:srgbClr val="A50021"/>
                </a:solidFill>
                <a:latin typeface="CG Times" pitchFamily="18" charset="0"/>
                <a:cs typeface="Times New Roman" panose="02020603050405020304" pitchFamily="18" charset="0"/>
              </a:rPr>
              <a:t>b = 10</a:t>
            </a:r>
          </a:p>
        </p:txBody>
      </p:sp>
      <p:sp>
        <p:nvSpPr>
          <p:cNvPr id="61455" name="Text Box 17"/>
          <p:cNvSpPr txBox="1">
            <a:spLocks noChangeArrowheads="1"/>
          </p:cNvSpPr>
          <p:nvPr/>
        </p:nvSpPr>
        <p:spPr bwMode="auto">
          <a:xfrm>
            <a:off x="5429250" y="1024890"/>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solidFill>
                  <a:srgbClr val="A50021"/>
                </a:solidFill>
                <a:latin typeface="CG Times" pitchFamily="18" charset="0"/>
                <a:cs typeface="Times New Roman" panose="02020603050405020304" pitchFamily="18" charset="0"/>
              </a:rPr>
              <a:t>b = 100</a:t>
            </a:r>
          </a:p>
        </p:txBody>
      </p:sp>
      <p:sp>
        <p:nvSpPr>
          <p:cNvPr id="61456" name="Text Box 18"/>
          <p:cNvSpPr txBox="1">
            <a:spLocks noChangeArrowheads="1"/>
          </p:cNvSpPr>
          <p:nvPr/>
        </p:nvSpPr>
        <p:spPr bwMode="auto">
          <a:xfrm>
            <a:off x="5791200" y="1253490"/>
            <a:ext cx="717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solidFill>
                  <a:srgbClr val="A50021"/>
                </a:solidFill>
                <a:latin typeface="CG Times" pitchFamily="18" charset="0"/>
                <a:cs typeface="Times New Roman" panose="02020603050405020304" pitchFamily="18" charset="0"/>
              </a:rPr>
              <a:t>b = 50</a:t>
            </a:r>
          </a:p>
        </p:txBody>
      </p:sp>
      <p:sp>
        <p:nvSpPr>
          <p:cNvPr id="61457" name="Text Box 19"/>
          <p:cNvSpPr txBox="1">
            <a:spLocks noChangeArrowheads="1"/>
          </p:cNvSpPr>
          <p:nvPr/>
        </p:nvSpPr>
        <p:spPr bwMode="auto">
          <a:xfrm>
            <a:off x="1066800" y="4409440"/>
            <a:ext cx="7213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dirty="0"/>
              <a:t>Since </a:t>
            </a:r>
            <a:r>
              <a:rPr lang="en-GB" altLang="it-IT" sz="1600" b="1" dirty="0">
                <a:solidFill>
                  <a:srgbClr val="A50021"/>
                </a:solidFill>
              </a:rPr>
              <a:t>b</a:t>
            </a:r>
            <a:r>
              <a:rPr lang="en-GB" altLang="it-IT" sz="1600" b="1" dirty="0"/>
              <a:t> = </a:t>
            </a:r>
            <a:r>
              <a:rPr lang="en-GB" altLang="it-IT" sz="1600" b="1" dirty="0" err="1">
                <a:solidFill>
                  <a:srgbClr val="A50021"/>
                </a:solidFill>
                <a:latin typeface="CG Times" pitchFamily="18" charset="0"/>
                <a:cs typeface="Times New Roman" panose="02020603050405020304" pitchFamily="18" charset="0"/>
              </a:rPr>
              <a:t>k</a:t>
            </a:r>
            <a:r>
              <a:rPr lang="en-GB" altLang="it-IT" sz="1600" b="1" baseline="-25000" dirty="0" err="1">
                <a:solidFill>
                  <a:srgbClr val="A50021"/>
                </a:solidFill>
                <a:latin typeface="CG Times" pitchFamily="18" charset="0"/>
                <a:cs typeface="Times New Roman" panose="02020603050405020304" pitchFamily="18" charset="0"/>
              </a:rPr>
              <a:t>ads</a:t>
            </a:r>
            <a:r>
              <a:rPr lang="en-GB" altLang="it-IT" sz="1600" b="1" dirty="0">
                <a:solidFill>
                  <a:srgbClr val="A50021"/>
                </a:solidFill>
                <a:latin typeface="CG Times" pitchFamily="18" charset="0"/>
                <a:cs typeface="Times New Roman" panose="02020603050405020304" pitchFamily="18" charset="0"/>
              </a:rPr>
              <a:t> </a:t>
            </a:r>
            <a:r>
              <a:rPr lang="en-GB" altLang="it-IT" sz="1600" b="1" dirty="0">
                <a:latin typeface="CG Times" pitchFamily="18" charset="0"/>
                <a:cs typeface="Times New Roman" panose="02020603050405020304" pitchFamily="18" charset="0"/>
              </a:rPr>
              <a:t>/</a:t>
            </a:r>
            <a:r>
              <a:rPr lang="en-GB" altLang="it-IT" sz="1600" b="1" dirty="0">
                <a:solidFill>
                  <a:srgbClr val="A50021"/>
                </a:solidFill>
                <a:latin typeface="CG Times" pitchFamily="18" charset="0"/>
                <a:cs typeface="Times New Roman" panose="02020603050405020304" pitchFamily="18" charset="0"/>
              </a:rPr>
              <a:t> </a:t>
            </a:r>
            <a:r>
              <a:rPr lang="en-GB" altLang="it-IT" sz="1600" b="1" dirty="0">
                <a:latin typeface="CG Times" pitchFamily="18" charset="0"/>
                <a:cs typeface="Times New Roman" panose="02020603050405020304" pitchFamily="18" charset="0"/>
              </a:rPr>
              <a:t> </a:t>
            </a:r>
            <a:r>
              <a:rPr lang="en-GB" altLang="it-IT" sz="1600" b="1" dirty="0" err="1">
                <a:solidFill>
                  <a:srgbClr val="A50021"/>
                </a:solidFill>
                <a:latin typeface="CG Times" pitchFamily="18" charset="0"/>
                <a:cs typeface="Times New Roman" panose="02020603050405020304" pitchFamily="18" charset="0"/>
              </a:rPr>
              <a:t>k</a:t>
            </a:r>
            <a:r>
              <a:rPr lang="en-GB" altLang="it-IT" sz="1600" b="1" baseline="-25000" dirty="0" err="1">
                <a:solidFill>
                  <a:srgbClr val="A50021"/>
                </a:solidFill>
                <a:latin typeface="CG Times" pitchFamily="18" charset="0"/>
                <a:cs typeface="Times New Roman" panose="02020603050405020304" pitchFamily="18" charset="0"/>
              </a:rPr>
              <a:t>des</a:t>
            </a:r>
            <a:r>
              <a:rPr lang="en-GB" altLang="it-IT" sz="1600" b="1" dirty="0">
                <a:solidFill>
                  <a:srgbClr val="A50021"/>
                </a:solidFill>
                <a:latin typeface="CG Times" pitchFamily="18" charset="0"/>
                <a:cs typeface="Times New Roman" panose="02020603050405020304" pitchFamily="18" charset="0"/>
              </a:rPr>
              <a:t> </a:t>
            </a:r>
            <a:r>
              <a:rPr lang="en-GB" altLang="it-IT" sz="1600" b="1" dirty="0">
                <a:latin typeface="CG Times" pitchFamily="18" charset="0"/>
                <a:cs typeface="Times New Roman" panose="02020603050405020304" pitchFamily="18" charset="0"/>
              </a:rPr>
              <a:t>, this is the same as an equilibrium constant</a:t>
            </a:r>
            <a:r>
              <a:rPr lang="en-GB" altLang="it-IT" sz="1600" b="1" dirty="0">
                <a:solidFill>
                  <a:srgbClr val="A50021"/>
                </a:solidFill>
                <a:latin typeface="CG Times" pitchFamily="18" charset="0"/>
                <a:cs typeface="Times New Roman" panose="02020603050405020304" pitchFamily="18" charset="0"/>
              </a:rPr>
              <a:t> K</a:t>
            </a:r>
          </a:p>
          <a:p>
            <a:endParaRPr lang="en-GB" altLang="it-IT" sz="1600" b="1" dirty="0">
              <a:solidFill>
                <a:srgbClr val="A50021"/>
              </a:solidFill>
              <a:latin typeface="CG Times" pitchFamily="18" charset="0"/>
              <a:cs typeface="Times New Roman" panose="02020603050405020304" pitchFamily="18" charset="0"/>
            </a:endParaRPr>
          </a:p>
          <a:p>
            <a:r>
              <a:rPr lang="en-GB" altLang="it-IT" sz="1600" b="1" dirty="0">
                <a:latin typeface="CG Times" pitchFamily="18" charset="0"/>
                <a:cs typeface="Times New Roman" panose="02020603050405020304" pitchFamily="18" charset="0"/>
              </a:rPr>
              <a:t>And since ln</a:t>
            </a:r>
            <a:r>
              <a:rPr lang="en-GB" altLang="it-IT" sz="1600" b="1" dirty="0">
                <a:solidFill>
                  <a:srgbClr val="A50021"/>
                </a:solidFill>
                <a:latin typeface="CG Times" pitchFamily="18" charset="0"/>
                <a:cs typeface="Times New Roman" panose="02020603050405020304" pitchFamily="18" charset="0"/>
              </a:rPr>
              <a:t> K = </a:t>
            </a:r>
            <a:r>
              <a:rPr lang="en-GB" altLang="it-IT" sz="1600" b="1" dirty="0">
                <a:latin typeface="CG Times" pitchFamily="18" charset="0"/>
                <a:cs typeface="Times New Roman" panose="02020603050405020304" pitchFamily="18" charset="0"/>
              </a:rPr>
              <a:t>-</a:t>
            </a:r>
            <a:r>
              <a:rPr lang="en-GB" altLang="it-IT" sz="1600" b="1" dirty="0">
                <a:latin typeface="Symbol" panose="05050102010706020507" pitchFamily="18" charset="2"/>
                <a:cs typeface="Times New Roman" panose="02020603050405020304" pitchFamily="18" charset="0"/>
              </a:rPr>
              <a:t>D</a:t>
            </a:r>
            <a:r>
              <a:rPr lang="en-GB" altLang="it-IT" sz="1600" b="1" dirty="0">
                <a:cs typeface="Times New Roman" panose="02020603050405020304" pitchFamily="18" charset="0"/>
              </a:rPr>
              <a:t>G/RT one can write:</a:t>
            </a:r>
          </a:p>
          <a:p>
            <a:endParaRPr lang="en-GB" altLang="it-IT" sz="1600" b="1" dirty="0">
              <a:cs typeface="Times New Roman" panose="02020603050405020304" pitchFamily="18" charset="0"/>
            </a:endParaRPr>
          </a:p>
          <a:p>
            <a:r>
              <a:rPr lang="en-GB" altLang="it-IT" sz="1600" b="1" dirty="0">
                <a:solidFill>
                  <a:srgbClr val="A50021"/>
                </a:solidFill>
                <a:cs typeface="Times New Roman" panose="02020603050405020304" pitchFamily="18" charset="0"/>
              </a:rPr>
              <a:t>b</a:t>
            </a:r>
            <a:r>
              <a:rPr lang="en-GB" altLang="it-IT" sz="1600" b="1" dirty="0">
                <a:cs typeface="Times New Roman" panose="02020603050405020304" pitchFamily="18" charset="0"/>
              </a:rPr>
              <a:t> = </a:t>
            </a:r>
            <a:r>
              <a:rPr lang="en-GB" altLang="it-IT" sz="1600" b="1" dirty="0" err="1">
                <a:cs typeface="Times New Roman" panose="02020603050405020304" pitchFamily="18" charset="0"/>
              </a:rPr>
              <a:t>exp</a:t>
            </a:r>
            <a:r>
              <a:rPr lang="en-GB" altLang="it-IT" sz="1600" b="1" dirty="0">
                <a:cs typeface="Times New Roman" panose="02020603050405020304" pitchFamily="18" charset="0"/>
              </a:rPr>
              <a:t> (</a:t>
            </a:r>
            <a:r>
              <a:rPr lang="en-GB" altLang="it-IT" sz="1600" b="1" dirty="0">
                <a:latin typeface="CG Times" pitchFamily="18" charset="0"/>
                <a:cs typeface="Times New Roman" panose="02020603050405020304" pitchFamily="18" charset="0"/>
              </a:rPr>
              <a:t>-</a:t>
            </a:r>
            <a:r>
              <a:rPr lang="en-GB" altLang="it-IT" sz="1600" b="1" dirty="0">
                <a:latin typeface="Symbol" panose="05050102010706020507" pitchFamily="18" charset="2"/>
                <a:cs typeface="Times New Roman" panose="02020603050405020304" pitchFamily="18" charset="0"/>
              </a:rPr>
              <a:t>D</a:t>
            </a:r>
            <a:r>
              <a:rPr lang="en-GB" altLang="it-IT" sz="1600" b="1" dirty="0">
                <a:cs typeface="Times New Roman" panose="02020603050405020304" pitchFamily="18" charset="0"/>
              </a:rPr>
              <a:t>G/RT ), </a:t>
            </a:r>
            <a:r>
              <a:rPr lang="en-GB" altLang="it-IT" sz="1600" b="1" dirty="0" err="1">
                <a:cs typeface="Times New Roman" panose="02020603050405020304" pitchFamily="18" charset="0"/>
              </a:rPr>
              <a:t>i.e</a:t>
            </a:r>
            <a:r>
              <a:rPr lang="en-GB" altLang="it-IT" sz="1600" b="1" dirty="0">
                <a:cs typeface="Times New Roman" panose="02020603050405020304" pitchFamily="18" charset="0"/>
              </a:rPr>
              <a:t> </a:t>
            </a:r>
            <a:r>
              <a:rPr lang="en-GB" altLang="it-IT" sz="1600" b="1" dirty="0">
                <a:solidFill>
                  <a:srgbClr val="A50021"/>
                </a:solidFill>
                <a:cs typeface="Times New Roman" panose="02020603050405020304" pitchFamily="18" charset="0"/>
              </a:rPr>
              <a:t>b reflects the strength of the </a:t>
            </a:r>
            <a:r>
              <a:rPr lang="en-GB" altLang="it-IT" sz="1600" b="1" dirty="0" err="1">
                <a:solidFill>
                  <a:srgbClr val="A50021"/>
                </a:solidFill>
                <a:cs typeface="Times New Roman" panose="02020603050405020304" pitchFamily="18" charset="0"/>
              </a:rPr>
              <a:t>adsorbate</a:t>
            </a:r>
            <a:r>
              <a:rPr lang="en-GB" altLang="it-IT" sz="1600" b="1" dirty="0">
                <a:solidFill>
                  <a:srgbClr val="A50021"/>
                </a:solidFill>
                <a:cs typeface="Times New Roman" panose="02020603050405020304" pitchFamily="18" charset="0"/>
              </a:rPr>
              <a:t> bond to the surface.</a:t>
            </a:r>
          </a:p>
        </p:txBody>
      </p:sp>
      <p:sp>
        <p:nvSpPr>
          <p:cNvPr id="21" name="Rectangle 19"/>
          <p:cNvSpPr>
            <a:spLocks noChangeArrowheads="1"/>
          </p:cNvSpPr>
          <p:nvPr/>
        </p:nvSpPr>
        <p:spPr bwMode="auto">
          <a:xfrm>
            <a:off x="1066800" y="4879657"/>
            <a:ext cx="76962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GB" altLang="it-IT" sz="1600" dirty="0">
                <a:latin typeface="CG Times" pitchFamily="18" charset="0"/>
                <a:cs typeface="Times New Roman" panose="02020603050405020304" pitchFamily="18" charset="0"/>
              </a:rPr>
              <a:t> </a:t>
            </a:r>
            <a:endParaRPr lang="en-GB" altLang="it-IT" sz="1600" dirty="0">
              <a:latin typeface="CG Times (W1)" charset="0"/>
              <a:cs typeface="Times New Roman" panose="02020603050405020304" pitchFamily="18" charset="0"/>
            </a:endParaRPr>
          </a:p>
          <a:p>
            <a:pPr algn="just"/>
            <a:endParaRPr lang="en-GB" altLang="it-IT" sz="1600" dirty="0">
              <a:latin typeface="CG Times" pitchFamily="18" charset="0"/>
              <a:cs typeface="Times New Roman" panose="02020603050405020304" pitchFamily="18" charset="0"/>
            </a:endParaRPr>
          </a:p>
          <a:p>
            <a:pPr algn="just"/>
            <a:endParaRPr lang="en-GB" altLang="it-IT" sz="1600" dirty="0">
              <a:latin typeface="CG Times" pitchFamily="18" charset="0"/>
              <a:cs typeface="Times New Roman" panose="02020603050405020304" pitchFamily="18" charset="0"/>
            </a:endParaRPr>
          </a:p>
          <a:p>
            <a:pPr algn="just"/>
            <a:endParaRPr lang="en-GB" altLang="it-IT" sz="1600" dirty="0">
              <a:latin typeface="CG Times" pitchFamily="18" charset="0"/>
              <a:cs typeface="Times New Roman" panose="02020603050405020304" pitchFamily="18" charset="0"/>
            </a:endParaRPr>
          </a:p>
          <a:p>
            <a:pPr algn="just"/>
            <a:r>
              <a:rPr lang="en-GB" altLang="it-IT" sz="1600" dirty="0">
                <a:latin typeface="CG Times" pitchFamily="18" charset="0"/>
                <a:cs typeface="Times New Roman" panose="02020603050405020304" pitchFamily="18" charset="0"/>
              </a:rPr>
              <a:t>Since </a:t>
            </a:r>
            <a:r>
              <a:rPr lang="en-GB" altLang="it-IT" sz="2000" b="1" dirty="0">
                <a:solidFill>
                  <a:srgbClr val="000066"/>
                </a:solidFill>
                <a:latin typeface="Symbol" panose="05050102010706020507" pitchFamily="18" charset="2"/>
                <a:cs typeface="Times New Roman" panose="02020603050405020304" pitchFamily="18" charset="0"/>
                <a:sym typeface="Symbol" panose="05050102010706020507" pitchFamily="18" charset="2"/>
              </a:rPr>
              <a:t></a:t>
            </a:r>
            <a:r>
              <a:rPr lang="en-GB" altLang="it-IT" sz="2000" b="1" dirty="0">
                <a:solidFill>
                  <a:srgbClr val="000066"/>
                </a:solidFill>
                <a:latin typeface="Symbol" panose="05050102010706020507" pitchFamily="18" charset="2"/>
                <a:cs typeface="Times New Roman" panose="02020603050405020304" pitchFamily="18" charset="0"/>
              </a:rPr>
              <a:t> = </a:t>
            </a:r>
            <a:r>
              <a:rPr lang="en-GB" altLang="it-IT" sz="1600" b="1" dirty="0" err="1">
                <a:solidFill>
                  <a:srgbClr val="000066"/>
                </a:solidFill>
                <a:latin typeface="CG Times" pitchFamily="18" charset="0"/>
                <a:cs typeface="Times New Roman" panose="02020603050405020304" pitchFamily="18" charset="0"/>
              </a:rPr>
              <a:t>n</a:t>
            </a:r>
            <a:r>
              <a:rPr lang="en-GB" altLang="it-IT" sz="1600" b="1" baseline="-25000" dirty="0" err="1">
                <a:solidFill>
                  <a:srgbClr val="000066"/>
                </a:solidFill>
                <a:latin typeface="CG Times" pitchFamily="18" charset="0"/>
                <a:cs typeface="Times New Roman" panose="02020603050405020304" pitchFamily="18" charset="0"/>
              </a:rPr>
              <a:t>ads</a:t>
            </a:r>
            <a:r>
              <a:rPr lang="en-GB" altLang="it-IT" sz="1600" b="1" dirty="0">
                <a:solidFill>
                  <a:srgbClr val="000066"/>
                </a:solidFill>
                <a:latin typeface="CG Times" pitchFamily="18" charset="0"/>
                <a:cs typeface="Times New Roman" panose="02020603050405020304" pitchFamily="18" charset="0"/>
              </a:rPr>
              <a:t> / </a:t>
            </a:r>
            <a:r>
              <a:rPr lang="en-GB" altLang="it-IT" sz="1600" b="1" dirty="0" err="1">
                <a:solidFill>
                  <a:srgbClr val="000066"/>
                </a:solidFill>
                <a:latin typeface="CG Times" pitchFamily="18" charset="0"/>
                <a:cs typeface="Times New Roman" panose="02020603050405020304" pitchFamily="18" charset="0"/>
              </a:rPr>
              <a:t>n</a:t>
            </a:r>
            <a:r>
              <a:rPr lang="en-GB" altLang="it-IT" sz="1600" b="1" baseline="-25000" dirty="0" err="1">
                <a:solidFill>
                  <a:srgbClr val="000066"/>
                </a:solidFill>
                <a:latin typeface="CG Times" pitchFamily="18" charset="0"/>
                <a:cs typeface="Times New Roman" panose="02020603050405020304" pitchFamily="18" charset="0"/>
              </a:rPr>
              <a:t>max</a:t>
            </a:r>
            <a:endParaRPr lang="en-GB" altLang="it-IT" sz="1600" dirty="0">
              <a:solidFill>
                <a:srgbClr val="000066"/>
              </a:solidFill>
              <a:latin typeface="CG Times (W1)" charset="0"/>
              <a:cs typeface="Times New Roman" panose="02020603050405020304" pitchFamily="18" charset="0"/>
            </a:endParaRPr>
          </a:p>
          <a:p>
            <a:pPr algn="just"/>
            <a:r>
              <a:rPr lang="en-GB" altLang="it-IT" sz="1600" b="1" dirty="0">
                <a:latin typeface="CG Times" pitchFamily="18" charset="0"/>
                <a:cs typeface="Times New Roman" panose="02020603050405020304" pitchFamily="18" charset="0"/>
              </a:rPr>
              <a:t> 				p / </a:t>
            </a:r>
            <a:r>
              <a:rPr lang="en-GB" altLang="it-IT" sz="1600" b="1" dirty="0" err="1">
                <a:solidFill>
                  <a:srgbClr val="000066"/>
                </a:solidFill>
                <a:latin typeface="CG Times" pitchFamily="18" charset="0"/>
                <a:cs typeface="Times New Roman" panose="02020603050405020304" pitchFamily="18" charset="0"/>
              </a:rPr>
              <a:t>n</a:t>
            </a:r>
            <a:r>
              <a:rPr lang="en-GB" altLang="it-IT" sz="1600" b="1" baseline="-25000" dirty="0" err="1">
                <a:solidFill>
                  <a:srgbClr val="000066"/>
                </a:solidFill>
                <a:latin typeface="CG Times" pitchFamily="18" charset="0"/>
                <a:cs typeface="Times New Roman" panose="02020603050405020304" pitchFamily="18" charset="0"/>
              </a:rPr>
              <a:t>ads</a:t>
            </a:r>
            <a:r>
              <a:rPr lang="en-GB" altLang="it-IT" sz="1600" b="1" dirty="0">
                <a:latin typeface="CG Times" pitchFamily="18" charset="0"/>
                <a:cs typeface="Times New Roman" panose="02020603050405020304" pitchFamily="18" charset="0"/>
              </a:rPr>
              <a:t> = 1 / </a:t>
            </a:r>
            <a:r>
              <a:rPr lang="en-GB" altLang="it-IT" sz="1600" b="1" dirty="0">
                <a:solidFill>
                  <a:srgbClr val="A50021"/>
                </a:solidFill>
                <a:latin typeface="CG Times" pitchFamily="18" charset="0"/>
                <a:cs typeface="Times New Roman" panose="02020603050405020304" pitchFamily="18" charset="0"/>
              </a:rPr>
              <a:t>b</a:t>
            </a:r>
            <a:r>
              <a:rPr lang="en-GB" altLang="it-IT" sz="1600" b="1" dirty="0">
                <a:latin typeface="CG Times" pitchFamily="18" charset="0"/>
                <a:cs typeface="Times New Roman" panose="02020603050405020304" pitchFamily="18" charset="0"/>
              </a:rPr>
              <a:t> </a:t>
            </a:r>
            <a:r>
              <a:rPr lang="en-GB" altLang="it-IT" sz="1600" b="1" dirty="0" err="1">
                <a:solidFill>
                  <a:srgbClr val="000066"/>
                </a:solidFill>
                <a:latin typeface="CG Times" pitchFamily="18" charset="0"/>
                <a:cs typeface="Times New Roman" panose="02020603050405020304" pitchFamily="18" charset="0"/>
              </a:rPr>
              <a:t>n</a:t>
            </a:r>
            <a:r>
              <a:rPr lang="en-GB" altLang="it-IT" sz="1600" b="1" baseline="-25000" dirty="0" err="1">
                <a:solidFill>
                  <a:srgbClr val="000066"/>
                </a:solidFill>
                <a:latin typeface="CG Times" pitchFamily="18" charset="0"/>
                <a:cs typeface="Times New Roman" panose="02020603050405020304" pitchFamily="18" charset="0"/>
              </a:rPr>
              <a:t>max</a:t>
            </a:r>
            <a:r>
              <a:rPr lang="en-GB" altLang="it-IT" sz="1600" b="1" dirty="0">
                <a:latin typeface="CG Times" pitchFamily="18" charset="0"/>
                <a:cs typeface="Times New Roman" panose="02020603050405020304" pitchFamily="18" charset="0"/>
              </a:rPr>
              <a:t> +  p / </a:t>
            </a:r>
            <a:r>
              <a:rPr lang="en-GB" altLang="it-IT" sz="1600" b="1" dirty="0" err="1">
                <a:solidFill>
                  <a:srgbClr val="000066"/>
                </a:solidFill>
                <a:latin typeface="CG Times" pitchFamily="18" charset="0"/>
                <a:cs typeface="Times New Roman" panose="02020603050405020304" pitchFamily="18" charset="0"/>
              </a:rPr>
              <a:t>n</a:t>
            </a:r>
            <a:r>
              <a:rPr lang="en-GB" altLang="it-IT" sz="1600" b="1" baseline="-25000" dirty="0" err="1">
                <a:solidFill>
                  <a:srgbClr val="000066"/>
                </a:solidFill>
                <a:latin typeface="CG Times" pitchFamily="18" charset="0"/>
                <a:cs typeface="Times New Roman" panose="02020603050405020304" pitchFamily="18" charset="0"/>
              </a:rPr>
              <a:t>max</a:t>
            </a:r>
            <a:endParaRPr lang="en-GB" altLang="it-IT" sz="1600" dirty="0">
              <a:solidFill>
                <a:srgbClr val="000066"/>
              </a:solidFill>
              <a:latin typeface="CG Times (W1)" charset="0"/>
              <a:cs typeface="Times New Roman" panose="02020603050405020304" pitchFamily="18" charset="0"/>
            </a:endParaRPr>
          </a:p>
          <a:p>
            <a:endParaRPr lang="en-GB" altLang="it-IT" sz="1600" dirty="0"/>
          </a:p>
        </p:txBody>
      </p:sp>
      <p:sp>
        <p:nvSpPr>
          <p:cNvPr id="22" name="Segnaposto numero diapositiva 1"/>
          <p:cNvSpPr>
            <a:spLocks noGrp="1"/>
          </p:cNvSpPr>
          <p:nvPr>
            <p:ph type="sldNum" sz="quarter" idx="4"/>
          </p:nvPr>
        </p:nvSpPr>
        <p:spPr>
          <a:xfrm>
            <a:off x="8438964" y="6400800"/>
            <a:ext cx="457200" cy="327212"/>
          </a:xfrm>
        </p:spPr>
        <p:txBody>
          <a:bodyPr/>
          <a:lstStyle/>
          <a:p>
            <a:pPr>
              <a:defRPr/>
            </a:pPr>
            <a:r>
              <a:rPr lang="en-US" dirty="0"/>
              <a:t>14</a:t>
            </a:r>
          </a:p>
        </p:txBody>
      </p:sp>
    </p:spTree>
    <p:extLst>
      <p:ext uri="{BB962C8B-B14F-4D97-AF65-F5344CB8AC3E}">
        <p14:creationId xmlns:p14="http://schemas.microsoft.com/office/powerpoint/2010/main" val="111735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205163"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aphicFrame>
        <p:nvGraphicFramePr>
          <p:cNvPr id="4098" name="Object 3"/>
          <p:cNvGraphicFramePr>
            <a:graphicFrameLocks noChangeAspect="1"/>
          </p:cNvGraphicFramePr>
          <p:nvPr/>
        </p:nvGraphicFramePr>
        <p:xfrm>
          <a:off x="533400" y="381000"/>
          <a:ext cx="1746250" cy="1600200"/>
        </p:xfrm>
        <a:graphic>
          <a:graphicData uri="http://schemas.openxmlformats.org/presentationml/2006/ole">
            <mc:AlternateContent xmlns:mc="http://schemas.openxmlformats.org/markup-compatibility/2006">
              <mc:Choice xmlns:v="urn:schemas-microsoft-com:vml" Requires="v">
                <p:oleObj spid="_x0000_s2052" r:id="rId3" imgW="7205472" imgH="7207301" progId="CorelDRAW.Graphic.10">
                  <p:embed/>
                </p:oleObj>
              </mc:Choice>
              <mc:Fallback>
                <p:oleObj r:id="rId3" imgW="7205472" imgH="7207301" progId="CorelDRAW.Graphic.10">
                  <p:embed/>
                  <p:pic>
                    <p:nvPicPr>
                      <p:cNvPr id="409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174625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00" name="Group 4"/>
          <p:cNvGrpSpPr>
            <a:grpSpLocks/>
          </p:cNvGrpSpPr>
          <p:nvPr/>
        </p:nvGrpSpPr>
        <p:grpSpPr bwMode="auto">
          <a:xfrm>
            <a:off x="639763" y="2887663"/>
            <a:ext cx="3810000" cy="3276600"/>
            <a:chOff x="768" y="672"/>
            <a:chExt cx="3360" cy="3024"/>
          </a:xfrm>
        </p:grpSpPr>
        <p:grpSp>
          <p:nvGrpSpPr>
            <p:cNvPr id="4126" name="Group 5"/>
            <p:cNvGrpSpPr>
              <a:grpSpLocks/>
            </p:cNvGrpSpPr>
            <p:nvPr/>
          </p:nvGrpSpPr>
          <p:grpSpPr bwMode="auto">
            <a:xfrm>
              <a:off x="768" y="672"/>
              <a:ext cx="3360" cy="336"/>
              <a:chOff x="768" y="672"/>
              <a:chExt cx="3360" cy="336"/>
            </a:xfrm>
          </p:grpSpPr>
          <p:sp>
            <p:nvSpPr>
              <p:cNvPr id="4190" name="Oval 6"/>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91" name="Oval 7"/>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92" name="Oval 8"/>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93" name="Oval 9"/>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94" name="Oval 10"/>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95" name="Oval 11"/>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96" name="Oval 12"/>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97" name="Oval 13"/>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4127" name="Group 14"/>
            <p:cNvGrpSpPr>
              <a:grpSpLocks/>
            </p:cNvGrpSpPr>
            <p:nvPr/>
          </p:nvGrpSpPr>
          <p:grpSpPr bwMode="auto">
            <a:xfrm>
              <a:off x="768" y="1056"/>
              <a:ext cx="3360" cy="336"/>
              <a:chOff x="768" y="672"/>
              <a:chExt cx="3360" cy="336"/>
            </a:xfrm>
          </p:grpSpPr>
          <p:sp>
            <p:nvSpPr>
              <p:cNvPr id="4182" name="Oval 15"/>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3" name="Oval 16"/>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4" name="Oval 17"/>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5" name="Oval 18"/>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6" name="Oval 19"/>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7" name="Oval 20"/>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8" name="Oval 21"/>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9" name="Oval 22"/>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4128" name="Group 23"/>
            <p:cNvGrpSpPr>
              <a:grpSpLocks/>
            </p:cNvGrpSpPr>
            <p:nvPr/>
          </p:nvGrpSpPr>
          <p:grpSpPr bwMode="auto">
            <a:xfrm>
              <a:off x="768" y="1440"/>
              <a:ext cx="3360" cy="336"/>
              <a:chOff x="768" y="672"/>
              <a:chExt cx="3360" cy="336"/>
            </a:xfrm>
          </p:grpSpPr>
          <p:sp>
            <p:nvSpPr>
              <p:cNvPr id="4174" name="Oval 24"/>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5" name="Oval 25"/>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6" name="Oval 26"/>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7" name="Oval 27"/>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8" name="Oval 28"/>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9" name="Oval 29"/>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0" name="Oval 30"/>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81" name="Oval 31"/>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4129" name="Group 32"/>
            <p:cNvGrpSpPr>
              <a:grpSpLocks/>
            </p:cNvGrpSpPr>
            <p:nvPr/>
          </p:nvGrpSpPr>
          <p:grpSpPr bwMode="auto">
            <a:xfrm>
              <a:off x="768" y="1824"/>
              <a:ext cx="3360" cy="336"/>
              <a:chOff x="768" y="672"/>
              <a:chExt cx="3360" cy="336"/>
            </a:xfrm>
          </p:grpSpPr>
          <p:sp>
            <p:nvSpPr>
              <p:cNvPr id="4166" name="Oval 33"/>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7" name="Oval 34"/>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8" name="Oval 35"/>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9" name="Oval 36"/>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0" name="Oval 37"/>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1" name="Oval 38"/>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2" name="Oval 39"/>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73" name="Oval 40"/>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4130" name="Group 41"/>
            <p:cNvGrpSpPr>
              <a:grpSpLocks/>
            </p:cNvGrpSpPr>
            <p:nvPr/>
          </p:nvGrpSpPr>
          <p:grpSpPr bwMode="auto">
            <a:xfrm>
              <a:off x="768" y="2208"/>
              <a:ext cx="3360" cy="336"/>
              <a:chOff x="768" y="672"/>
              <a:chExt cx="3360" cy="336"/>
            </a:xfrm>
          </p:grpSpPr>
          <p:sp>
            <p:nvSpPr>
              <p:cNvPr id="4158" name="Oval 42"/>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59" name="Oval 43"/>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0" name="Oval 44"/>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1" name="Oval 45"/>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2" name="Oval 46"/>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3" name="Oval 47"/>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4" name="Oval 48"/>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65" name="Oval 49"/>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4131" name="Group 50"/>
            <p:cNvGrpSpPr>
              <a:grpSpLocks/>
            </p:cNvGrpSpPr>
            <p:nvPr/>
          </p:nvGrpSpPr>
          <p:grpSpPr bwMode="auto">
            <a:xfrm>
              <a:off x="768" y="2592"/>
              <a:ext cx="3360" cy="336"/>
              <a:chOff x="768" y="672"/>
              <a:chExt cx="3360" cy="336"/>
            </a:xfrm>
          </p:grpSpPr>
          <p:sp>
            <p:nvSpPr>
              <p:cNvPr id="4150" name="Oval 51"/>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51" name="Oval 52"/>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52" name="Oval 53"/>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53" name="Oval 54"/>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54" name="Oval 55"/>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55" name="Oval 56"/>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56" name="Oval 57"/>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57" name="Oval 58"/>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4132" name="Group 59"/>
            <p:cNvGrpSpPr>
              <a:grpSpLocks/>
            </p:cNvGrpSpPr>
            <p:nvPr/>
          </p:nvGrpSpPr>
          <p:grpSpPr bwMode="auto">
            <a:xfrm>
              <a:off x="768" y="2976"/>
              <a:ext cx="3360" cy="336"/>
              <a:chOff x="768" y="672"/>
              <a:chExt cx="3360" cy="336"/>
            </a:xfrm>
          </p:grpSpPr>
          <p:sp>
            <p:nvSpPr>
              <p:cNvPr id="4142" name="Oval 60"/>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3" name="Oval 61"/>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4" name="Oval 62"/>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5" name="Oval 63"/>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6" name="Oval 64"/>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7" name="Oval 65"/>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8" name="Oval 66"/>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9" name="Oval 67"/>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4133" name="Group 68"/>
            <p:cNvGrpSpPr>
              <a:grpSpLocks/>
            </p:cNvGrpSpPr>
            <p:nvPr/>
          </p:nvGrpSpPr>
          <p:grpSpPr bwMode="auto">
            <a:xfrm>
              <a:off x="768" y="3360"/>
              <a:ext cx="3360" cy="336"/>
              <a:chOff x="768" y="672"/>
              <a:chExt cx="3360" cy="336"/>
            </a:xfrm>
          </p:grpSpPr>
          <p:sp>
            <p:nvSpPr>
              <p:cNvPr id="4134" name="Oval 69"/>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35" name="Oval 70"/>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36" name="Oval 71"/>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37" name="Oval 72"/>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38" name="Oval 73"/>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39" name="Oval 74"/>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0" name="Oval 75"/>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41" name="Oval 76"/>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grpSp>
        <p:nvGrpSpPr>
          <p:cNvPr id="4101" name="Group 77"/>
          <p:cNvGrpSpPr>
            <a:grpSpLocks/>
          </p:cNvGrpSpPr>
          <p:nvPr/>
        </p:nvGrpSpPr>
        <p:grpSpPr bwMode="auto">
          <a:xfrm>
            <a:off x="838200" y="3055938"/>
            <a:ext cx="3429000" cy="2963862"/>
            <a:chOff x="912" y="816"/>
            <a:chExt cx="3024" cy="2736"/>
          </a:xfrm>
        </p:grpSpPr>
        <p:sp>
          <p:nvSpPr>
            <p:cNvPr id="4110" name="Oval 78"/>
            <p:cNvSpPr>
              <a:spLocks noChangeArrowheads="1"/>
            </p:cNvSpPr>
            <p:nvPr/>
          </p:nvSpPr>
          <p:spPr bwMode="auto">
            <a:xfrm>
              <a:off x="912" y="816"/>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1" name="Oval 79"/>
            <p:cNvSpPr>
              <a:spLocks noChangeArrowheads="1"/>
            </p:cNvSpPr>
            <p:nvPr/>
          </p:nvSpPr>
          <p:spPr bwMode="auto">
            <a:xfrm>
              <a:off x="1776" y="816"/>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2" name="Oval 80"/>
            <p:cNvSpPr>
              <a:spLocks noChangeArrowheads="1"/>
            </p:cNvSpPr>
            <p:nvPr/>
          </p:nvSpPr>
          <p:spPr bwMode="auto">
            <a:xfrm>
              <a:off x="2640" y="816"/>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3" name="Oval 81"/>
            <p:cNvSpPr>
              <a:spLocks noChangeArrowheads="1"/>
            </p:cNvSpPr>
            <p:nvPr/>
          </p:nvSpPr>
          <p:spPr bwMode="auto">
            <a:xfrm>
              <a:off x="3504" y="816"/>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4" name="Oval 82"/>
            <p:cNvSpPr>
              <a:spLocks noChangeArrowheads="1"/>
            </p:cNvSpPr>
            <p:nvPr/>
          </p:nvSpPr>
          <p:spPr bwMode="auto">
            <a:xfrm>
              <a:off x="912" y="1584"/>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5" name="Oval 83"/>
            <p:cNvSpPr>
              <a:spLocks noChangeArrowheads="1"/>
            </p:cNvSpPr>
            <p:nvPr/>
          </p:nvSpPr>
          <p:spPr bwMode="auto">
            <a:xfrm>
              <a:off x="1776" y="1584"/>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6" name="Oval 84"/>
            <p:cNvSpPr>
              <a:spLocks noChangeArrowheads="1"/>
            </p:cNvSpPr>
            <p:nvPr/>
          </p:nvSpPr>
          <p:spPr bwMode="auto">
            <a:xfrm>
              <a:off x="2640" y="1584"/>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7" name="Oval 85"/>
            <p:cNvSpPr>
              <a:spLocks noChangeArrowheads="1"/>
            </p:cNvSpPr>
            <p:nvPr/>
          </p:nvSpPr>
          <p:spPr bwMode="auto">
            <a:xfrm>
              <a:off x="3504" y="1584"/>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8" name="Oval 86"/>
            <p:cNvSpPr>
              <a:spLocks noChangeArrowheads="1"/>
            </p:cNvSpPr>
            <p:nvPr/>
          </p:nvSpPr>
          <p:spPr bwMode="auto">
            <a:xfrm>
              <a:off x="912" y="2352"/>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19" name="Oval 87"/>
            <p:cNvSpPr>
              <a:spLocks noChangeArrowheads="1"/>
            </p:cNvSpPr>
            <p:nvPr/>
          </p:nvSpPr>
          <p:spPr bwMode="auto">
            <a:xfrm>
              <a:off x="1776" y="2352"/>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20" name="Oval 88"/>
            <p:cNvSpPr>
              <a:spLocks noChangeArrowheads="1"/>
            </p:cNvSpPr>
            <p:nvPr/>
          </p:nvSpPr>
          <p:spPr bwMode="auto">
            <a:xfrm>
              <a:off x="2640" y="2352"/>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21" name="Oval 89"/>
            <p:cNvSpPr>
              <a:spLocks noChangeArrowheads="1"/>
            </p:cNvSpPr>
            <p:nvPr/>
          </p:nvSpPr>
          <p:spPr bwMode="auto">
            <a:xfrm>
              <a:off x="3504" y="2352"/>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22" name="Oval 90"/>
            <p:cNvSpPr>
              <a:spLocks noChangeArrowheads="1"/>
            </p:cNvSpPr>
            <p:nvPr/>
          </p:nvSpPr>
          <p:spPr bwMode="auto">
            <a:xfrm>
              <a:off x="912" y="3120"/>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23" name="Oval 91"/>
            <p:cNvSpPr>
              <a:spLocks noChangeArrowheads="1"/>
            </p:cNvSpPr>
            <p:nvPr/>
          </p:nvSpPr>
          <p:spPr bwMode="auto">
            <a:xfrm>
              <a:off x="1776" y="3120"/>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24" name="Oval 92"/>
            <p:cNvSpPr>
              <a:spLocks noChangeArrowheads="1"/>
            </p:cNvSpPr>
            <p:nvPr/>
          </p:nvSpPr>
          <p:spPr bwMode="auto">
            <a:xfrm>
              <a:off x="2640" y="3120"/>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25" name="Oval 93"/>
            <p:cNvSpPr>
              <a:spLocks noChangeArrowheads="1"/>
            </p:cNvSpPr>
            <p:nvPr/>
          </p:nvSpPr>
          <p:spPr bwMode="auto">
            <a:xfrm>
              <a:off x="3504" y="3120"/>
              <a:ext cx="432" cy="43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sp>
        <p:nvSpPr>
          <p:cNvPr id="4102" name="Text Box 94"/>
          <p:cNvSpPr txBox="1">
            <a:spLocks noChangeArrowheads="1"/>
          </p:cNvSpPr>
          <p:nvPr/>
        </p:nvSpPr>
        <p:spPr bwMode="auto">
          <a:xfrm>
            <a:off x="4267200" y="1447800"/>
            <a:ext cx="4171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1600" b="1" dirty="0">
                <a:solidFill>
                  <a:srgbClr val="000066"/>
                </a:solidFill>
                <a:latin typeface="CG Times" pitchFamily="18" charset="0"/>
                <a:cs typeface="Times New Roman" panose="02020603050405020304" pitchFamily="18" charset="0"/>
              </a:rPr>
              <a:t>“</a:t>
            </a:r>
            <a:r>
              <a:rPr lang="en-GB" altLang="it-IT" sz="1600" b="1" dirty="0">
                <a:solidFill>
                  <a:srgbClr val="FF0000"/>
                </a:solidFill>
                <a:latin typeface="CG Times" pitchFamily="18" charset="0"/>
                <a:cs typeface="Times New Roman" panose="02020603050405020304" pitchFamily="18" charset="0"/>
              </a:rPr>
              <a:t>finite number</a:t>
            </a:r>
            <a:r>
              <a:rPr lang="en-GB" altLang="it-IT" sz="1600" b="1" dirty="0">
                <a:solidFill>
                  <a:srgbClr val="000066"/>
                </a:solidFill>
                <a:latin typeface="CG Times" pitchFamily="18" charset="0"/>
                <a:cs typeface="Times New Roman" panose="02020603050405020304" pitchFamily="18" charset="0"/>
              </a:rPr>
              <a:t> of equivalent adsorption sites”</a:t>
            </a:r>
          </a:p>
          <a:p>
            <a:pPr algn="ctr"/>
            <a:endParaRPr lang="en-GB" altLang="it-IT" b="1" dirty="0">
              <a:solidFill>
                <a:srgbClr val="FF0000"/>
              </a:solidFill>
              <a:latin typeface="CG Times" pitchFamily="18" charset="0"/>
              <a:cs typeface="Times New Roman" panose="02020603050405020304" pitchFamily="18" charset="0"/>
            </a:endParaRPr>
          </a:p>
        </p:txBody>
      </p:sp>
      <p:sp>
        <p:nvSpPr>
          <p:cNvPr id="4103" name="Text Box 95"/>
          <p:cNvSpPr txBox="1">
            <a:spLocks noChangeArrowheads="1"/>
          </p:cNvSpPr>
          <p:nvPr/>
        </p:nvSpPr>
        <p:spPr bwMode="auto">
          <a:xfrm>
            <a:off x="3200400" y="533400"/>
            <a:ext cx="3678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2000" b="1"/>
              <a:t>Langmuir Isotherm</a:t>
            </a:r>
          </a:p>
          <a:p>
            <a:pPr algn="ctr"/>
            <a:r>
              <a:rPr lang="en-GB" altLang="it-IT" sz="2000" b="1">
                <a:solidFill>
                  <a:srgbClr val="FF0000"/>
                </a:solidFill>
              </a:rPr>
              <a:t>Limitations and approximations</a:t>
            </a:r>
          </a:p>
        </p:txBody>
      </p:sp>
      <p:sp>
        <p:nvSpPr>
          <p:cNvPr id="4104" name="Oval 96"/>
          <p:cNvSpPr>
            <a:spLocks noChangeArrowheads="1"/>
          </p:cNvSpPr>
          <p:nvPr/>
        </p:nvSpPr>
        <p:spPr bwMode="auto">
          <a:xfrm>
            <a:off x="3276600" y="3505200"/>
            <a:ext cx="490538" cy="468313"/>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05" name="Oval 97"/>
          <p:cNvSpPr>
            <a:spLocks noChangeArrowheads="1"/>
          </p:cNvSpPr>
          <p:nvPr/>
        </p:nvSpPr>
        <p:spPr bwMode="auto">
          <a:xfrm>
            <a:off x="3276600" y="4343400"/>
            <a:ext cx="490538" cy="468313"/>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4106" name="Text Box 98"/>
          <p:cNvSpPr txBox="1">
            <a:spLocks noChangeArrowheads="1"/>
          </p:cNvSpPr>
          <p:nvPr/>
        </p:nvSpPr>
        <p:spPr bwMode="auto">
          <a:xfrm>
            <a:off x="1066800" y="2286000"/>
            <a:ext cx="3203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a:t>different surface adsorbate structures</a:t>
            </a:r>
          </a:p>
        </p:txBody>
      </p:sp>
      <p:sp>
        <p:nvSpPr>
          <p:cNvPr id="4107" name="Text Box 99"/>
          <p:cNvSpPr txBox="1">
            <a:spLocks noChangeArrowheads="1"/>
          </p:cNvSpPr>
          <p:nvPr/>
        </p:nvSpPr>
        <p:spPr bwMode="auto">
          <a:xfrm>
            <a:off x="5867400" y="2286000"/>
            <a:ext cx="199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a:t>surface reconstruction</a:t>
            </a:r>
          </a:p>
        </p:txBody>
      </p:sp>
      <p:pic>
        <p:nvPicPr>
          <p:cNvPr id="4108" name="Picture 1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429000"/>
            <a:ext cx="34290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1" name="Segnaposto numero diapositiva 1"/>
          <p:cNvSpPr>
            <a:spLocks noGrp="1"/>
          </p:cNvSpPr>
          <p:nvPr>
            <p:ph type="sldNum" sz="quarter" idx="4"/>
          </p:nvPr>
        </p:nvSpPr>
        <p:spPr>
          <a:xfrm>
            <a:off x="8438964" y="6400800"/>
            <a:ext cx="457200" cy="327212"/>
          </a:xfrm>
        </p:spPr>
        <p:txBody>
          <a:bodyPr/>
          <a:lstStyle/>
          <a:p>
            <a:pPr>
              <a:defRPr/>
            </a:pPr>
            <a:r>
              <a:rPr lang="en-US" dirty="0"/>
              <a:t>15</a:t>
            </a:r>
          </a:p>
        </p:txBody>
      </p:sp>
    </p:spTree>
    <p:extLst>
      <p:ext uri="{BB962C8B-B14F-4D97-AF65-F5344CB8AC3E}">
        <p14:creationId xmlns:p14="http://schemas.microsoft.com/office/powerpoint/2010/main" val="1429906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533400" y="381000"/>
          <a:ext cx="1746250" cy="1600200"/>
        </p:xfrm>
        <a:graphic>
          <a:graphicData uri="http://schemas.openxmlformats.org/presentationml/2006/ole">
            <mc:AlternateContent xmlns:mc="http://schemas.openxmlformats.org/markup-compatibility/2006">
              <mc:Choice xmlns:v="urn:schemas-microsoft-com:vml" Requires="v">
                <p:oleObj spid="_x0000_s3076" r:id="rId3" imgW="7205472" imgH="7207301" progId="CorelDRAW.Graphic.10">
                  <p:embed/>
                </p:oleObj>
              </mc:Choice>
              <mc:Fallback>
                <p:oleObj r:id="rId3" imgW="7205472" imgH="7207301" progId="CorelDRAW.Graphic.10">
                  <p:embed/>
                  <p:pic>
                    <p:nvPicPr>
                      <p:cNvPr id="51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174625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23" name="Group 3"/>
          <p:cNvGrpSpPr>
            <a:grpSpLocks/>
          </p:cNvGrpSpPr>
          <p:nvPr/>
        </p:nvGrpSpPr>
        <p:grpSpPr bwMode="auto">
          <a:xfrm>
            <a:off x="639763" y="2887663"/>
            <a:ext cx="3810000" cy="3276600"/>
            <a:chOff x="768" y="672"/>
            <a:chExt cx="3360" cy="3024"/>
          </a:xfrm>
        </p:grpSpPr>
        <p:grpSp>
          <p:nvGrpSpPr>
            <p:cNvPr id="5143" name="Group 4"/>
            <p:cNvGrpSpPr>
              <a:grpSpLocks/>
            </p:cNvGrpSpPr>
            <p:nvPr/>
          </p:nvGrpSpPr>
          <p:grpSpPr bwMode="auto">
            <a:xfrm>
              <a:off x="768" y="672"/>
              <a:ext cx="3360" cy="336"/>
              <a:chOff x="768" y="672"/>
              <a:chExt cx="3360" cy="336"/>
            </a:xfrm>
          </p:grpSpPr>
          <p:sp>
            <p:nvSpPr>
              <p:cNvPr id="5207" name="Oval 5"/>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8" name="Oval 6"/>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9" name="Oval 7"/>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10" name="Oval 8"/>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11" name="Oval 9"/>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12" name="Oval 10"/>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13" name="Oval 11"/>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14" name="Oval 12"/>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144" name="Group 13"/>
            <p:cNvGrpSpPr>
              <a:grpSpLocks/>
            </p:cNvGrpSpPr>
            <p:nvPr/>
          </p:nvGrpSpPr>
          <p:grpSpPr bwMode="auto">
            <a:xfrm>
              <a:off x="768" y="1056"/>
              <a:ext cx="3360" cy="336"/>
              <a:chOff x="768" y="672"/>
              <a:chExt cx="3360" cy="336"/>
            </a:xfrm>
          </p:grpSpPr>
          <p:sp>
            <p:nvSpPr>
              <p:cNvPr id="5199" name="Oval 14"/>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0" name="Oval 15"/>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1" name="Oval 16"/>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2" name="Oval 17"/>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3" name="Oval 18"/>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4" name="Oval 19"/>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5" name="Oval 20"/>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206" name="Oval 21"/>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145" name="Group 22"/>
            <p:cNvGrpSpPr>
              <a:grpSpLocks/>
            </p:cNvGrpSpPr>
            <p:nvPr/>
          </p:nvGrpSpPr>
          <p:grpSpPr bwMode="auto">
            <a:xfrm>
              <a:off x="768" y="1440"/>
              <a:ext cx="3360" cy="336"/>
              <a:chOff x="768" y="672"/>
              <a:chExt cx="3360" cy="336"/>
            </a:xfrm>
          </p:grpSpPr>
          <p:sp>
            <p:nvSpPr>
              <p:cNvPr id="5191" name="Oval 23"/>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92" name="Oval 24"/>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93" name="Oval 25"/>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94" name="Oval 26"/>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95" name="Oval 27"/>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96" name="Oval 28"/>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97" name="Oval 29"/>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98" name="Oval 30"/>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146" name="Group 31"/>
            <p:cNvGrpSpPr>
              <a:grpSpLocks/>
            </p:cNvGrpSpPr>
            <p:nvPr/>
          </p:nvGrpSpPr>
          <p:grpSpPr bwMode="auto">
            <a:xfrm>
              <a:off x="768" y="1824"/>
              <a:ext cx="3360" cy="336"/>
              <a:chOff x="768" y="672"/>
              <a:chExt cx="3360" cy="336"/>
            </a:xfrm>
          </p:grpSpPr>
          <p:sp>
            <p:nvSpPr>
              <p:cNvPr id="5183" name="Oval 32"/>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4" name="Oval 33"/>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5" name="Oval 34"/>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6" name="Oval 35"/>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7" name="Oval 36"/>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8" name="Oval 37"/>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9" name="Oval 38"/>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90" name="Oval 39"/>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147" name="Group 40"/>
            <p:cNvGrpSpPr>
              <a:grpSpLocks/>
            </p:cNvGrpSpPr>
            <p:nvPr/>
          </p:nvGrpSpPr>
          <p:grpSpPr bwMode="auto">
            <a:xfrm>
              <a:off x="768" y="2208"/>
              <a:ext cx="3360" cy="336"/>
              <a:chOff x="768" y="672"/>
              <a:chExt cx="3360" cy="336"/>
            </a:xfrm>
          </p:grpSpPr>
          <p:sp>
            <p:nvSpPr>
              <p:cNvPr id="5175" name="Oval 41"/>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6" name="Oval 42"/>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7" name="Oval 43"/>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8" name="Oval 44"/>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9" name="Oval 45"/>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0" name="Oval 46"/>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1" name="Oval 47"/>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82" name="Oval 48"/>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148" name="Group 49"/>
            <p:cNvGrpSpPr>
              <a:grpSpLocks/>
            </p:cNvGrpSpPr>
            <p:nvPr/>
          </p:nvGrpSpPr>
          <p:grpSpPr bwMode="auto">
            <a:xfrm>
              <a:off x="768" y="2592"/>
              <a:ext cx="3360" cy="336"/>
              <a:chOff x="768" y="672"/>
              <a:chExt cx="3360" cy="336"/>
            </a:xfrm>
          </p:grpSpPr>
          <p:sp>
            <p:nvSpPr>
              <p:cNvPr id="5167" name="Oval 50"/>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8" name="Oval 51"/>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9" name="Oval 52"/>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0" name="Oval 53"/>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1" name="Oval 54"/>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2" name="Oval 55"/>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3" name="Oval 56"/>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74" name="Oval 57"/>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149" name="Group 58"/>
            <p:cNvGrpSpPr>
              <a:grpSpLocks/>
            </p:cNvGrpSpPr>
            <p:nvPr/>
          </p:nvGrpSpPr>
          <p:grpSpPr bwMode="auto">
            <a:xfrm>
              <a:off x="768" y="2976"/>
              <a:ext cx="3360" cy="336"/>
              <a:chOff x="768" y="672"/>
              <a:chExt cx="3360" cy="336"/>
            </a:xfrm>
          </p:grpSpPr>
          <p:sp>
            <p:nvSpPr>
              <p:cNvPr id="5159" name="Oval 59"/>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0" name="Oval 60"/>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1" name="Oval 61"/>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2" name="Oval 62"/>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3" name="Oval 63"/>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4" name="Oval 64"/>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5" name="Oval 65"/>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66" name="Oval 66"/>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5150" name="Group 67"/>
            <p:cNvGrpSpPr>
              <a:grpSpLocks/>
            </p:cNvGrpSpPr>
            <p:nvPr/>
          </p:nvGrpSpPr>
          <p:grpSpPr bwMode="auto">
            <a:xfrm>
              <a:off x="768" y="3360"/>
              <a:ext cx="3360" cy="336"/>
              <a:chOff x="768" y="672"/>
              <a:chExt cx="3360" cy="336"/>
            </a:xfrm>
          </p:grpSpPr>
          <p:sp>
            <p:nvSpPr>
              <p:cNvPr id="5151" name="Oval 68"/>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52" name="Oval 69"/>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53" name="Oval 70"/>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54" name="Oval 71"/>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55" name="Oval 72"/>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56" name="Oval 73"/>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57" name="Oval 74"/>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58" name="Oval 75"/>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sp>
        <p:nvSpPr>
          <p:cNvPr id="5124" name="Oval 76"/>
          <p:cNvSpPr>
            <a:spLocks noChangeArrowheads="1"/>
          </p:cNvSpPr>
          <p:nvPr/>
        </p:nvSpPr>
        <p:spPr bwMode="auto">
          <a:xfrm>
            <a:off x="838200" y="305593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25" name="Oval 77"/>
          <p:cNvSpPr>
            <a:spLocks noChangeArrowheads="1"/>
          </p:cNvSpPr>
          <p:nvPr/>
        </p:nvSpPr>
        <p:spPr bwMode="auto">
          <a:xfrm>
            <a:off x="1817688" y="305593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26" name="Oval 78"/>
          <p:cNvSpPr>
            <a:spLocks noChangeArrowheads="1"/>
          </p:cNvSpPr>
          <p:nvPr/>
        </p:nvSpPr>
        <p:spPr bwMode="auto">
          <a:xfrm>
            <a:off x="2797175" y="305593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27" name="Oval 79"/>
          <p:cNvSpPr>
            <a:spLocks noChangeArrowheads="1"/>
          </p:cNvSpPr>
          <p:nvPr/>
        </p:nvSpPr>
        <p:spPr bwMode="auto">
          <a:xfrm>
            <a:off x="3776663" y="305593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28" name="Oval 80"/>
          <p:cNvSpPr>
            <a:spLocks noChangeArrowheads="1"/>
          </p:cNvSpPr>
          <p:nvPr/>
        </p:nvSpPr>
        <p:spPr bwMode="auto">
          <a:xfrm>
            <a:off x="838200" y="388778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29" name="Oval 81"/>
          <p:cNvSpPr>
            <a:spLocks noChangeArrowheads="1"/>
          </p:cNvSpPr>
          <p:nvPr/>
        </p:nvSpPr>
        <p:spPr bwMode="auto">
          <a:xfrm>
            <a:off x="1817688" y="388778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30" name="Oval 82"/>
          <p:cNvSpPr>
            <a:spLocks noChangeArrowheads="1"/>
          </p:cNvSpPr>
          <p:nvPr/>
        </p:nvSpPr>
        <p:spPr bwMode="auto">
          <a:xfrm>
            <a:off x="2797175" y="388778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31" name="Oval 83"/>
          <p:cNvSpPr>
            <a:spLocks noChangeArrowheads="1"/>
          </p:cNvSpPr>
          <p:nvPr/>
        </p:nvSpPr>
        <p:spPr bwMode="auto">
          <a:xfrm>
            <a:off x="3776663" y="388778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32" name="Oval 84"/>
          <p:cNvSpPr>
            <a:spLocks noChangeArrowheads="1"/>
          </p:cNvSpPr>
          <p:nvPr/>
        </p:nvSpPr>
        <p:spPr bwMode="auto">
          <a:xfrm>
            <a:off x="838200" y="471963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33" name="Oval 85"/>
          <p:cNvSpPr>
            <a:spLocks noChangeArrowheads="1"/>
          </p:cNvSpPr>
          <p:nvPr/>
        </p:nvSpPr>
        <p:spPr bwMode="auto">
          <a:xfrm>
            <a:off x="2797175" y="471963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34" name="Oval 86"/>
          <p:cNvSpPr>
            <a:spLocks noChangeArrowheads="1"/>
          </p:cNvSpPr>
          <p:nvPr/>
        </p:nvSpPr>
        <p:spPr bwMode="auto">
          <a:xfrm>
            <a:off x="3776663" y="471963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35" name="Oval 87"/>
          <p:cNvSpPr>
            <a:spLocks noChangeArrowheads="1"/>
          </p:cNvSpPr>
          <p:nvPr/>
        </p:nvSpPr>
        <p:spPr bwMode="auto">
          <a:xfrm>
            <a:off x="1817688" y="555148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36" name="Oval 88"/>
          <p:cNvSpPr>
            <a:spLocks noChangeArrowheads="1"/>
          </p:cNvSpPr>
          <p:nvPr/>
        </p:nvSpPr>
        <p:spPr bwMode="auto">
          <a:xfrm>
            <a:off x="3776663" y="555148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37" name="Text Box 89"/>
          <p:cNvSpPr txBox="1">
            <a:spLocks noChangeArrowheads="1"/>
          </p:cNvSpPr>
          <p:nvPr/>
        </p:nvSpPr>
        <p:spPr bwMode="auto">
          <a:xfrm>
            <a:off x="4249330" y="1447800"/>
            <a:ext cx="4207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1600" b="1" dirty="0">
                <a:solidFill>
                  <a:srgbClr val="000066"/>
                </a:solidFill>
                <a:latin typeface="CG Times" pitchFamily="18" charset="0"/>
                <a:cs typeface="Times New Roman" panose="02020603050405020304" pitchFamily="18" charset="0"/>
              </a:rPr>
              <a:t>“finite number of </a:t>
            </a:r>
            <a:r>
              <a:rPr lang="en-GB" altLang="it-IT" sz="1600" b="1" dirty="0">
                <a:solidFill>
                  <a:srgbClr val="FF0000"/>
                </a:solidFill>
                <a:latin typeface="CG Times" pitchFamily="18" charset="0"/>
                <a:cs typeface="Times New Roman" panose="02020603050405020304" pitchFamily="18" charset="0"/>
              </a:rPr>
              <a:t>equivalent</a:t>
            </a:r>
            <a:r>
              <a:rPr lang="en-GB" altLang="it-IT" sz="1600" b="1" dirty="0">
                <a:solidFill>
                  <a:srgbClr val="000066"/>
                </a:solidFill>
                <a:latin typeface="CG Times" pitchFamily="18" charset="0"/>
                <a:cs typeface="Times New Roman" panose="02020603050405020304" pitchFamily="18" charset="0"/>
              </a:rPr>
              <a:t> adsorption sites”</a:t>
            </a:r>
          </a:p>
          <a:p>
            <a:pPr algn="ctr"/>
            <a:endParaRPr lang="en-GB" altLang="it-IT" sz="1600" b="1" dirty="0">
              <a:solidFill>
                <a:srgbClr val="000066"/>
              </a:solidFill>
              <a:latin typeface="CG Times" pitchFamily="18" charset="0"/>
              <a:cs typeface="Times New Roman" panose="02020603050405020304" pitchFamily="18" charset="0"/>
            </a:endParaRPr>
          </a:p>
        </p:txBody>
      </p:sp>
      <p:sp>
        <p:nvSpPr>
          <p:cNvPr id="5138" name="Text Box 90"/>
          <p:cNvSpPr txBox="1">
            <a:spLocks noChangeArrowheads="1"/>
          </p:cNvSpPr>
          <p:nvPr/>
        </p:nvSpPr>
        <p:spPr bwMode="auto">
          <a:xfrm>
            <a:off x="3200400" y="533400"/>
            <a:ext cx="3678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2000" b="1"/>
              <a:t>Langmuir Isotherm</a:t>
            </a:r>
          </a:p>
          <a:p>
            <a:pPr algn="ctr"/>
            <a:r>
              <a:rPr lang="en-GB" altLang="it-IT" sz="2000" b="1">
                <a:solidFill>
                  <a:srgbClr val="FF0000"/>
                </a:solidFill>
              </a:rPr>
              <a:t>Limitations and approximations</a:t>
            </a:r>
          </a:p>
        </p:txBody>
      </p:sp>
      <p:sp>
        <p:nvSpPr>
          <p:cNvPr id="5139" name="Oval 91"/>
          <p:cNvSpPr>
            <a:spLocks noChangeArrowheads="1"/>
          </p:cNvSpPr>
          <p:nvPr/>
        </p:nvSpPr>
        <p:spPr bwMode="auto">
          <a:xfrm>
            <a:off x="3276600" y="3505200"/>
            <a:ext cx="490538" cy="468313"/>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40" name="Oval 92"/>
          <p:cNvSpPr>
            <a:spLocks noChangeArrowheads="1"/>
          </p:cNvSpPr>
          <p:nvPr/>
        </p:nvSpPr>
        <p:spPr bwMode="auto">
          <a:xfrm>
            <a:off x="3276600" y="4343400"/>
            <a:ext cx="490538" cy="468313"/>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5141" name="Text Box 93"/>
          <p:cNvSpPr txBox="1">
            <a:spLocks noChangeArrowheads="1"/>
          </p:cNvSpPr>
          <p:nvPr/>
        </p:nvSpPr>
        <p:spPr bwMode="auto">
          <a:xfrm>
            <a:off x="5029200" y="3429000"/>
            <a:ext cx="358298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1600" b="1">
                <a:solidFill>
                  <a:srgbClr val="FF0000"/>
                </a:solidFill>
              </a:rPr>
              <a:t>lateral interactions between adsorbates</a:t>
            </a:r>
          </a:p>
          <a:p>
            <a:pPr algn="ctr"/>
            <a:endParaRPr lang="en-GB" altLang="it-IT" sz="1600" b="1">
              <a:solidFill>
                <a:srgbClr val="FF0000"/>
              </a:solidFill>
            </a:endParaRPr>
          </a:p>
          <a:p>
            <a:pPr algn="ctr"/>
            <a:r>
              <a:rPr lang="en-GB" altLang="it-IT" sz="1600" b="1">
                <a:solidFill>
                  <a:srgbClr val="FF0000"/>
                </a:solidFill>
              </a:rPr>
              <a:t>Enthalpy of adsorption </a:t>
            </a:r>
            <a:r>
              <a:rPr lang="en-GB" altLang="it-IT" sz="1600" b="1">
                <a:solidFill>
                  <a:srgbClr val="FF0000"/>
                </a:solidFill>
                <a:latin typeface="Symbol" panose="05050102010706020507" pitchFamily="18" charset="2"/>
              </a:rPr>
              <a:t>D</a:t>
            </a:r>
            <a:r>
              <a:rPr lang="en-GB" altLang="it-IT" sz="1600" b="1">
                <a:solidFill>
                  <a:srgbClr val="FF0000"/>
                </a:solidFill>
              </a:rPr>
              <a:t>H</a:t>
            </a:r>
            <a:r>
              <a:rPr lang="en-GB" altLang="it-IT" sz="1600" b="1" baseline="-25000">
                <a:solidFill>
                  <a:srgbClr val="FF0000"/>
                </a:solidFill>
              </a:rPr>
              <a:t>ads</a:t>
            </a:r>
            <a:r>
              <a:rPr lang="en-GB" altLang="it-IT" sz="1600" b="1">
                <a:solidFill>
                  <a:srgbClr val="FF0000"/>
                </a:solidFill>
              </a:rPr>
              <a:t> </a:t>
            </a:r>
          </a:p>
          <a:p>
            <a:pPr algn="ctr"/>
            <a:r>
              <a:rPr lang="en-GB" altLang="it-IT" sz="1600" b="1">
                <a:solidFill>
                  <a:srgbClr val="FF0000"/>
                </a:solidFill>
              </a:rPr>
              <a:t>depends on site/coverage</a:t>
            </a:r>
          </a:p>
        </p:txBody>
      </p:sp>
      <p:sp>
        <p:nvSpPr>
          <p:cNvPr id="94" name="Segnaposto numero diapositiva 1"/>
          <p:cNvSpPr>
            <a:spLocks noGrp="1"/>
          </p:cNvSpPr>
          <p:nvPr>
            <p:ph type="sldNum" sz="quarter" idx="4"/>
          </p:nvPr>
        </p:nvSpPr>
        <p:spPr>
          <a:xfrm>
            <a:off x="8438964" y="6400800"/>
            <a:ext cx="457200" cy="327212"/>
          </a:xfrm>
        </p:spPr>
        <p:txBody>
          <a:bodyPr/>
          <a:lstStyle/>
          <a:p>
            <a:pPr>
              <a:defRPr/>
            </a:pPr>
            <a:r>
              <a:rPr lang="en-US" dirty="0"/>
              <a:t>16</a:t>
            </a:r>
          </a:p>
        </p:txBody>
      </p:sp>
    </p:spTree>
    <p:extLst>
      <p:ext uri="{BB962C8B-B14F-4D97-AF65-F5344CB8AC3E}">
        <p14:creationId xmlns:p14="http://schemas.microsoft.com/office/powerpoint/2010/main" val="660541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3205163"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aphicFrame>
        <p:nvGraphicFramePr>
          <p:cNvPr id="6146" name="Object 3"/>
          <p:cNvGraphicFramePr>
            <a:graphicFrameLocks noChangeAspect="1"/>
          </p:cNvGraphicFramePr>
          <p:nvPr/>
        </p:nvGraphicFramePr>
        <p:xfrm>
          <a:off x="533400" y="381000"/>
          <a:ext cx="1746250" cy="1600200"/>
        </p:xfrm>
        <a:graphic>
          <a:graphicData uri="http://schemas.openxmlformats.org/presentationml/2006/ole">
            <mc:AlternateContent xmlns:mc="http://schemas.openxmlformats.org/markup-compatibility/2006">
              <mc:Choice xmlns:v="urn:schemas-microsoft-com:vml" Requires="v">
                <p:oleObj spid="_x0000_s4100" r:id="rId3" imgW="7205472" imgH="7207301" progId="CorelDRAW.Graphic.10">
                  <p:embed/>
                </p:oleObj>
              </mc:Choice>
              <mc:Fallback>
                <p:oleObj r:id="rId3" imgW="7205472" imgH="7207301" progId="CorelDRAW.Graphic.10">
                  <p:embed/>
                  <p:pic>
                    <p:nvPicPr>
                      <p:cNvPr id="614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174625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4"/>
          <p:cNvSpPr txBox="1">
            <a:spLocks noChangeArrowheads="1"/>
          </p:cNvSpPr>
          <p:nvPr/>
        </p:nvSpPr>
        <p:spPr bwMode="auto">
          <a:xfrm>
            <a:off x="3200400" y="533400"/>
            <a:ext cx="3678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2000" b="1"/>
              <a:t>Langmuir Isotherm</a:t>
            </a:r>
          </a:p>
          <a:p>
            <a:pPr algn="ctr"/>
            <a:r>
              <a:rPr lang="en-GB" altLang="it-IT" sz="2000" b="1">
                <a:solidFill>
                  <a:srgbClr val="FF0000"/>
                </a:solidFill>
              </a:rPr>
              <a:t>Limitations and approximations</a:t>
            </a:r>
          </a:p>
        </p:txBody>
      </p:sp>
      <p:grpSp>
        <p:nvGrpSpPr>
          <p:cNvPr id="6149" name="Group 5"/>
          <p:cNvGrpSpPr>
            <a:grpSpLocks/>
          </p:cNvGrpSpPr>
          <p:nvPr/>
        </p:nvGrpSpPr>
        <p:grpSpPr bwMode="auto">
          <a:xfrm>
            <a:off x="639763" y="2887663"/>
            <a:ext cx="3810000" cy="3276600"/>
            <a:chOff x="768" y="672"/>
            <a:chExt cx="3360" cy="3024"/>
          </a:xfrm>
        </p:grpSpPr>
        <p:grpSp>
          <p:nvGrpSpPr>
            <p:cNvPr id="6181" name="Group 6"/>
            <p:cNvGrpSpPr>
              <a:grpSpLocks/>
            </p:cNvGrpSpPr>
            <p:nvPr/>
          </p:nvGrpSpPr>
          <p:grpSpPr bwMode="auto">
            <a:xfrm>
              <a:off x="768" y="672"/>
              <a:ext cx="3360" cy="336"/>
              <a:chOff x="768" y="672"/>
              <a:chExt cx="3360" cy="336"/>
            </a:xfrm>
          </p:grpSpPr>
          <p:sp>
            <p:nvSpPr>
              <p:cNvPr id="6245" name="Oval 7"/>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6" name="Oval 8"/>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7" name="Oval 9"/>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8" name="Oval 10"/>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9" name="Oval 11"/>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50" name="Oval 12"/>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51" name="Oval 13"/>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52" name="Oval 14"/>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182" name="Group 15"/>
            <p:cNvGrpSpPr>
              <a:grpSpLocks/>
            </p:cNvGrpSpPr>
            <p:nvPr/>
          </p:nvGrpSpPr>
          <p:grpSpPr bwMode="auto">
            <a:xfrm>
              <a:off x="768" y="1056"/>
              <a:ext cx="3360" cy="336"/>
              <a:chOff x="768" y="672"/>
              <a:chExt cx="3360" cy="336"/>
            </a:xfrm>
          </p:grpSpPr>
          <p:sp>
            <p:nvSpPr>
              <p:cNvPr id="6237" name="Oval 16"/>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8" name="Oval 17"/>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9" name="Oval 18"/>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0" name="Oval 19"/>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1" name="Oval 20"/>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2" name="Oval 21"/>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3" name="Oval 22"/>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44" name="Oval 23"/>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183" name="Group 24"/>
            <p:cNvGrpSpPr>
              <a:grpSpLocks/>
            </p:cNvGrpSpPr>
            <p:nvPr/>
          </p:nvGrpSpPr>
          <p:grpSpPr bwMode="auto">
            <a:xfrm>
              <a:off x="768" y="1440"/>
              <a:ext cx="3360" cy="336"/>
              <a:chOff x="768" y="672"/>
              <a:chExt cx="3360" cy="336"/>
            </a:xfrm>
          </p:grpSpPr>
          <p:sp>
            <p:nvSpPr>
              <p:cNvPr id="6229" name="Oval 25"/>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0" name="Oval 26"/>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1" name="Oval 27"/>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2" name="Oval 28"/>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3" name="Oval 29"/>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4" name="Oval 30"/>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5" name="Oval 31"/>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36" name="Oval 32"/>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184" name="Group 33"/>
            <p:cNvGrpSpPr>
              <a:grpSpLocks/>
            </p:cNvGrpSpPr>
            <p:nvPr/>
          </p:nvGrpSpPr>
          <p:grpSpPr bwMode="auto">
            <a:xfrm>
              <a:off x="768" y="1824"/>
              <a:ext cx="3360" cy="336"/>
              <a:chOff x="768" y="672"/>
              <a:chExt cx="3360" cy="336"/>
            </a:xfrm>
          </p:grpSpPr>
          <p:sp>
            <p:nvSpPr>
              <p:cNvPr id="6221" name="Oval 34"/>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22" name="Oval 35"/>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23" name="Oval 36"/>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24" name="Oval 37"/>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25" name="Oval 38"/>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26" name="Oval 39"/>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27" name="Oval 40"/>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28" name="Oval 41"/>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185" name="Group 42"/>
            <p:cNvGrpSpPr>
              <a:grpSpLocks/>
            </p:cNvGrpSpPr>
            <p:nvPr/>
          </p:nvGrpSpPr>
          <p:grpSpPr bwMode="auto">
            <a:xfrm>
              <a:off x="768" y="2208"/>
              <a:ext cx="3360" cy="336"/>
              <a:chOff x="768" y="672"/>
              <a:chExt cx="3360" cy="336"/>
            </a:xfrm>
          </p:grpSpPr>
          <p:sp>
            <p:nvSpPr>
              <p:cNvPr id="6213" name="Oval 43"/>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4" name="Oval 44"/>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5" name="Oval 45"/>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6" name="Oval 46"/>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7" name="Oval 47"/>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8" name="Oval 48"/>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9" name="Oval 49"/>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20" name="Oval 50"/>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186" name="Group 51"/>
            <p:cNvGrpSpPr>
              <a:grpSpLocks/>
            </p:cNvGrpSpPr>
            <p:nvPr/>
          </p:nvGrpSpPr>
          <p:grpSpPr bwMode="auto">
            <a:xfrm>
              <a:off x="768" y="2592"/>
              <a:ext cx="3360" cy="336"/>
              <a:chOff x="768" y="672"/>
              <a:chExt cx="3360" cy="336"/>
            </a:xfrm>
          </p:grpSpPr>
          <p:sp>
            <p:nvSpPr>
              <p:cNvPr id="6205" name="Oval 52"/>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6" name="Oval 53"/>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7" name="Oval 54"/>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8" name="Oval 55"/>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9" name="Oval 56"/>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0" name="Oval 57"/>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1" name="Oval 58"/>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12" name="Oval 59"/>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187" name="Group 60"/>
            <p:cNvGrpSpPr>
              <a:grpSpLocks/>
            </p:cNvGrpSpPr>
            <p:nvPr/>
          </p:nvGrpSpPr>
          <p:grpSpPr bwMode="auto">
            <a:xfrm>
              <a:off x="768" y="2976"/>
              <a:ext cx="3360" cy="336"/>
              <a:chOff x="768" y="672"/>
              <a:chExt cx="3360" cy="336"/>
            </a:xfrm>
          </p:grpSpPr>
          <p:sp>
            <p:nvSpPr>
              <p:cNvPr id="6197" name="Oval 61"/>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8" name="Oval 62"/>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9" name="Oval 63"/>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0" name="Oval 64"/>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1" name="Oval 65"/>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2" name="Oval 66"/>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3" name="Oval 67"/>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204" name="Oval 68"/>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nvGrpSpPr>
            <p:cNvPr id="6188" name="Group 69"/>
            <p:cNvGrpSpPr>
              <a:grpSpLocks/>
            </p:cNvGrpSpPr>
            <p:nvPr/>
          </p:nvGrpSpPr>
          <p:grpSpPr bwMode="auto">
            <a:xfrm>
              <a:off x="768" y="3360"/>
              <a:ext cx="3360" cy="336"/>
              <a:chOff x="768" y="672"/>
              <a:chExt cx="3360" cy="336"/>
            </a:xfrm>
          </p:grpSpPr>
          <p:sp>
            <p:nvSpPr>
              <p:cNvPr id="6189" name="Oval 70"/>
              <p:cNvSpPr>
                <a:spLocks noChangeArrowheads="1"/>
              </p:cNvSpPr>
              <p:nvPr/>
            </p:nvSpPr>
            <p:spPr bwMode="auto">
              <a:xfrm>
                <a:off x="76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0" name="Oval 71"/>
              <p:cNvSpPr>
                <a:spLocks noChangeArrowheads="1"/>
              </p:cNvSpPr>
              <p:nvPr/>
            </p:nvSpPr>
            <p:spPr bwMode="auto">
              <a:xfrm>
                <a:off x="120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1" name="Oval 72"/>
              <p:cNvSpPr>
                <a:spLocks noChangeArrowheads="1"/>
              </p:cNvSpPr>
              <p:nvPr/>
            </p:nvSpPr>
            <p:spPr bwMode="auto">
              <a:xfrm>
                <a:off x="163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2" name="Oval 73"/>
              <p:cNvSpPr>
                <a:spLocks noChangeArrowheads="1"/>
              </p:cNvSpPr>
              <p:nvPr/>
            </p:nvSpPr>
            <p:spPr bwMode="auto">
              <a:xfrm>
                <a:off x="2064"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3" name="Oval 74"/>
              <p:cNvSpPr>
                <a:spLocks noChangeArrowheads="1"/>
              </p:cNvSpPr>
              <p:nvPr/>
            </p:nvSpPr>
            <p:spPr bwMode="auto">
              <a:xfrm>
                <a:off x="2496"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4" name="Oval 75"/>
              <p:cNvSpPr>
                <a:spLocks noChangeArrowheads="1"/>
              </p:cNvSpPr>
              <p:nvPr/>
            </p:nvSpPr>
            <p:spPr bwMode="auto">
              <a:xfrm>
                <a:off x="2928"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5" name="Oval 76"/>
              <p:cNvSpPr>
                <a:spLocks noChangeArrowheads="1"/>
              </p:cNvSpPr>
              <p:nvPr/>
            </p:nvSpPr>
            <p:spPr bwMode="auto">
              <a:xfrm>
                <a:off x="3360"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96" name="Oval 77"/>
              <p:cNvSpPr>
                <a:spLocks noChangeArrowheads="1"/>
              </p:cNvSpPr>
              <p:nvPr/>
            </p:nvSpPr>
            <p:spPr bwMode="auto">
              <a:xfrm>
                <a:off x="3792" y="672"/>
                <a:ext cx="336" cy="336"/>
              </a:xfrm>
              <a:prstGeom prst="ellipse">
                <a:avLst/>
              </a:prstGeom>
              <a:gradFill rotWithShape="0">
                <a:gsLst>
                  <a:gs pos="0">
                    <a:srgbClr val="FFFFFF"/>
                  </a:gs>
                  <a:gs pos="100000">
                    <a:srgbClr val="000066"/>
                  </a:gs>
                </a:gsLst>
                <a:path path="shape">
                  <a:fillToRect l="50000" t="50000" r="50000" b="50000"/>
                </a:path>
              </a:gradFill>
              <a:ln w="9525">
                <a:solidFill>
                  <a:schemeClr val="accent2"/>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grpSp>
      </p:grpSp>
      <p:sp>
        <p:nvSpPr>
          <p:cNvPr id="6150" name="Oval 78"/>
          <p:cNvSpPr>
            <a:spLocks noChangeArrowheads="1"/>
          </p:cNvSpPr>
          <p:nvPr/>
        </p:nvSpPr>
        <p:spPr bwMode="auto">
          <a:xfrm>
            <a:off x="838200" y="305593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1" name="Oval 79"/>
          <p:cNvSpPr>
            <a:spLocks noChangeArrowheads="1"/>
          </p:cNvSpPr>
          <p:nvPr/>
        </p:nvSpPr>
        <p:spPr bwMode="auto">
          <a:xfrm>
            <a:off x="1817688" y="305593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2" name="Oval 80"/>
          <p:cNvSpPr>
            <a:spLocks noChangeArrowheads="1"/>
          </p:cNvSpPr>
          <p:nvPr/>
        </p:nvSpPr>
        <p:spPr bwMode="auto">
          <a:xfrm>
            <a:off x="2797175" y="305593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3" name="Oval 81"/>
          <p:cNvSpPr>
            <a:spLocks noChangeArrowheads="1"/>
          </p:cNvSpPr>
          <p:nvPr/>
        </p:nvSpPr>
        <p:spPr bwMode="auto">
          <a:xfrm>
            <a:off x="3776663" y="305593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4" name="Oval 82"/>
          <p:cNvSpPr>
            <a:spLocks noChangeArrowheads="1"/>
          </p:cNvSpPr>
          <p:nvPr/>
        </p:nvSpPr>
        <p:spPr bwMode="auto">
          <a:xfrm>
            <a:off x="838200" y="388778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5" name="Oval 83"/>
          <p:cNvSpPr>
            <a:spLocks noChangeArrowheads="1"/>
          </p:cNvSpPr>
          <p:nvPr/>
        </p:nvSpPr>
        <p:spPr bwMode="auto">
          <a:xfrm>
            <a:off x="1817688" y="388778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6" name="Oval 84"/>
          <p:cNvSpPr>
            <a:spLocks noChangeArrowheads="1"/>
          </p:cNvSpPr>
          <p:nvPr/>
        </p:nvSpPr>
        <p:spPr bwMode="auto">
          <a:xfrm>
            <a:off x="2797175" y="388778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7" name="Oval 85"/>
          <p:cNvSpPr>
            <a:spLocks noChangeArrowheads="1"/>
          </p:cNvSpPr>
          <p:nvPr/>
        </p:nvSpPr>
        <p:spPr bwMode="auto">
          <a:xfrm>
            <a:off x="3776663" y="388778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8" name="Oval 86"/>
          <p:cNvSpPr>
            <a:spLocks noChangeArrowheads="1"/>
          </p:cNvSpPr>
          <p:nvPr/>
        </p:nvSpPr>
        <p:spPr bwMode="auto">
          <a:xfrm>
            <a:off x="838200" y="471963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59" name="Oval 87"/>
          <p:cNvSpPr>
            <a:spLocks noChangeArrowheads="1"/>
          </p:cNvSpPr>
          <p:nvPr/>
        </p:nvSpPr>
        <p:spPr bwMode="auto">
          <a:xfrm>
            <a:off x="3352800" y="3505200"/>
            <a:ext cx="490538" cy="468313"/>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60" name="Oval 88"/>
          <p:cNvSpPr>
            <a:spLocks noChangeArrowheads="1"/>
          </p:cNvSpPr>
          <p:nvPr/>
        </p:nvSpPr>
        <p:spPr bwMode="auto">
          <a:xfrm>
            <a:off x="2797175" y="471963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61" name="Oval 89"/>
          <p:cNvSpPr>
            <a:spLocks noChangeArrowheads="1"/>
          </p:cNvSpPr>
          <p:nvPr/>
        </p:nvSpPr>
        <p:spPr bwMode="auto">
          <a:xfrm>
            <a:off x="3776663" y="471963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62" name="Oval 90"/>
          <p:cNvSpPr>
            <a:spLocks noChangeArrowheads="1"/>
          </p:cNvSpPr>
          <p:nvPr/>
        </p:nvSpPr>
        <p:spPr bwMode="auto">
          <a:xfrm>
            <a:off x="838200" y="555148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63" name="Oval 91"/>
          <p:cNvSpPr>
            <a:spLocks noChangeArrowheads="1"/>
          </p:cNvSpPr>
          <p:nvPr/>
        </p:nvSpPr>
        <p:spPr bwMode="auto">
          <a:xfrm>
            <a:off x="1817688" y="555148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64" name="Oval 92"/>
          <p:cNvSpPr>
            <a:spLocks noChangeArrowheads="1"/>
          </p:cNvSpPr>
          <p:nvPr/>
        </p:nvSpPr>
        <p:spPr bwMode="auto">
          <a:xfrm>
            <a:off x="2797175" y="5551488"/>
            <a:ext cx="490538"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65" name="Oval 93"/>
          <p:cNvSpPr>
            <a:spLocks noChangeArrowheads="1"/>
          </p:cNvSpPr>
          <p:nvPr/>
        </p:nvSpPr>
        <p:spPr bwMode="auto">
          <a:xfrm>
            <a:off x="3776663" y="5551488"/>
            <a:ext cx="490537" cy="468312"/>
          </a:xfrm>
          <a:prstGeom prst="ellipse">
            <a:avLst/>
          </a:prstGeom>
          <a:gradFill rotWithShape="0">
            <a:gsLst>
              <a:gs pos="0">
                <a:srgbClr val="FFFFFF"/>
              </a:gs>
              <a:gs pos="100000">
                <a:srgbClr val="A50021"/>
              </a:gs>
            </a:gsLst>
            <a:path path="shape">
              <a:fillToRect l="50000" t="50000" r="50000" b="50000"/>
            </a:path>
          </a:gradFill>
          <a:ln w="9525">
            <a:solidFill>
              <a:srgbClr val="A5002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6166" name="Text Box 94"/>
          <p:cNvSpPr txBox="1">
            <a:spLocks noChangeArrowheads="1"/>
          </p:cNvSpPr>
          <p:nvPr/>
        </p:nvSpPr>
        <p:spPr bwMode="auto">
          <a:xfrm>
            <a:off x="4933950" y="1219200"/>
            <a:ext cx="3125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it-IT" sz="1600" b="1">
                <a:latin typeface="CG Times" pitchFamily="18" charset="0"/>
                <a:cs typeface="Times New Roman" panose="02020603050405020304" pitchFamily="18" charset="0"/>
              </a:rPr>
              <a:t>rate of adsorption</a:t>
            </a:r>
            <a:r>
              <a:rPr lang="en-GB" altLang="it-IT" sz="1600">
                <a:latin typeface="CG Times" pitchFamily="18" charset="0"/>
                <a:cs typeface="Times New Roman" panose="02020603050405020304" pitchFamily="18" charset="0"/>
              </a:rPr>
              <a:t> = </a:t>
            </a:r>
            <a:r>
              <a:rPr lang="en-GB" altLang="it-IT" sz="1600" b="1">
                <a:solidFill>
                  <a:srgbClr val="A50021"/>
                </a:solidFill>
                <a:latin typeface="CG Times" pitchFamily="18" charset="0"/>
                <a:cs typeface="Times New Roman" panose="02020603050405020304" pitchFamily="18" charset="0"/>
              </a:rPr>
              <a:t>k</a:t>
            </a:r>
            <a:r>
              <a:rPr lang="en-GB" altLang="it-IT" sz="1600" b="1" baseline="-25000">
                <a:solidFill>
                  <a:srgbClr val="A50021"/>
                </a:solidFill>
                <a:latin typeface="CG Times" pitchFamily="18" charset="0"/>
                <a:cs typeface="Times New Roman" panose="02020603050405020304" pitchFamily="18" charset="0"/>
              </a:rPr>
              <a:t>ads</a:t>
            </a:r>
            <a:r>
              <a:rPr lang="en-GB" altLang="it-IT" sz="1600" b="1">
                <a:latin typeface="CG Times" pitchFamily="18" charset="0"/>
                <a:cs typeface="Times New Roman" panose="02020603050405020304" pitchFamily="18" charset="0"/>
              </a:rPr>
              <a:t> p </a:t>
            </a:r>
            <a:r>
              <a:rPr lang="en-GB" altLang="it-IT" sz="1600" b="1">
                <a:solidFill>
                  <a:srgbClr val="FF0000"/>
                </a:solidFill>
                <a:latin typeface="CG Times" pitchFamily="18" charset="0"/>
                <a:cs typeface="Times New Roman" panose="02020603050405020304" pitchFamily="18" charset="0"/>
              </a:rPr>
              <a:t>(1 - </a:t>
            </a:r>
            <a:r>
              <a:rPr lang="en-GB" altLang="it-IT" sz="2000" b="1">
                <a:solidFill>
                  <a:srgbClr val="FF0000"/>
                </a:solidFill>
                <a:latin typeface="Symbol" panose="05050102010706020507" pitchFamily="18" charset="2"/>
                <a:cs typeface="Times New Roman" panose="02020603050405020304" pitchFamily="18" charset="0"/>
                <a:sym typeface="Symbol" panose="05050102010706020507" pitchFamily="18" charset="2"/>
              </a:rPr>
              <a:t></a:t>
            </a:r>
            <a:r>
              <a:rPr lang="en-GB" altLang="it-IT" sz="1600" b="1">
                <a:solidFill>
                  <a:srgbClr val="FF0000"/>
                </a:solidFill>
                <a:latin typeface="CG Times" pitchFamily="18" charset="0"/>
                <a:cs typeface="Times New Roman" panose="02020603050405020304" pitchFamily="18" charset="0"/>
              </a:rPr>
              <a:t>)</a:t>
            </a:r>
          </a:p>
          <a:p>
            <a:pPr algn="ctr"/>
            <a:r>
              <a:rPr lang="en-GB" altLang="it-IT" b="1">
                <a:solidFill>
                  <a:srgbClr val="FF0000"/>
                </a:solidFill>
                <a:latin typeface="CG Times" pitchFamily="18" charset="0"/>
                <a:cs typeface="Times New Roman" panose="02020603050405020304" pitchFamily="18" charset="0"/>
              </a:rPr>
              <a:t>X</a:t>
            </a:r>
            <a:endParaRPr lang="en-GB" altLang="it-IT">
              <a:solidFill>
                <a:srgbClr val="FF0000"/>
              </a:solidFill>
            </a:endParaRPr>
          </a:p>
        </p:txBody>
      </p:sp>
      <p:sp>
        <p:nvSpPr>
          <p:cNvPr id="6167" name="Line 95"/>
          <p:cNvSpPr>
            <a:spLocks noChangeShapeType="1"/>
          </p:cNvSpPr>
          <p:nvPr/>
        </p:nvSpPr>
        <p:spPr bwMode="auto">
          <a:xfrm flipV="1">
            <a:off x="7620000" y="1600200"/>
            <a:ext cx="0" cy="685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168" name="Text Box 96"/>
          <p:cNvSpPr txBox="1">
            <a:spLocks noChangeArrowheads="1"/>
          </p:cNvSpPr>
          <p:nvPr/>
        </p:nvSpPr>
        <p:spPr bwMode="auto">
          <a:xfrm>
            <a:off x="3657600" y="2286000"/>
            <a:ext cx="5002213"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a:solidFill>
                  <a:srgbClr val="FF0000"/>
                </a:solidFill>
              </a:rPr>
              <a:t>assumes collision at a vacant site is required for adsorption</a:t>
            </a:r>
          </a:p>
        </p:txBody>
      </p:sp>
      <p:sp>
        <p:nvSpPr>
          <p:cNvPr id="6169" name="Line 97"/>
          <p:cNvSpPr>
            <a:spLocks noChangeShapeType="1"/>
          </p:cNvSpPr>
          <p:nvPr/>
        </p:nvSpPr>
        <p:spPr bwMode="auto">
          <a:xfrm flipV="1">
            <a:off x="5257800" y="3352800"/>
            <a:ext cx="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170" name="Line 98"/>
          <p:cNvSpPr>
            <a:spLocks noChangeShapeType="1"/>
          </p:cNvSpPr>
          <p:nvPr/>
        </p:nvSpPr>
        <p:spPr bwMode="auto">
          <a:xfrm>
            <a:off x="5257800" y="5867400"/>
            <a:ext cx="3352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171" name="Line 99"/>
          <p:cNvSpPr>
            <a:spLocks noChangeShapeType="1"/>
          </p:cNvSpPr>
          <p:nvPr/>
        </p:nvSpPr>
        <p:spPr bwMode="auto">
          <a:xfrm>
            <a:off x="5257800" y="3733800"/>
            <a:ext cx="2971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172" name="Text Box 100"/>
          <p:cNvSpPr txBox="1">
            <a:spLocks noChangeArrowheads="1"/>
          </p:cNvSpPr>
          <p:nvPr/>
        </p:nvSpPr>
        <p:spPr bwMode="auto">
          <a:xfrm>
            <a:off x="7680325" y="5951538"/>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2000" b="1">
                <a:solidFill>
                  <a:srgbClr val="FF0000"/>
                </a:solidFill>
                <a:latin typeface="Symbol" panose="05050102010706020507" pitchFamily="18" charset="2"/>
                <a:cs typeface="Times New Roman" panose="02020603050405020304" pitchFamily="18" charset="0"/>
                <a:sym typeface="Symbol" panose="05050102010706020507" pitchFamily="18" charset="2"/>
              </a:rPr>
              <a:t></a:t>
            </a:r>
            <a:endParaRPr lang="en-GB" altLang="it-IT" sz="2000" b="1">
              <a:solidFill>
                <a:srgbClr val="FF0000"/>
              </a:solidFill>
              <a:latin typeface="Symbol" panose="05050102010706020507" pitchFamily="18" charset="2"/>
              <a:cs typeface="Times New Roman" panose="02020603050405020304" pitchFamily="18" charset="0"/>
            </a:endParaRPr>
          </a:p>
        </p:txBody>
      </p:sp>
      <p:sp>
        <p:nvSpPr>
          <p:cNvPr id="6173" name="Text Box 101"/>
          <p:cNvSpPr txBox="1">
            <a:spLocks noChangeArrowheads="1"/>
          </p:cNvSpPr>
          <p:nvPr/>
        </p:nvSpPr>
        <p:spPr bwMode="auto">
          <a:xfrm rot="-5400000">
            <a:off x="3456781" y="4468019"/>
            <a:ext cx="3114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200" b="1">
                <a:latin typeface="CG Times" pitchFamily="18" charset="0"/>
                <a:cs typeface="Times New Roman" panose="02020603050405020304" pitchFamily="18" charset="0"/>
              </a:rPr>
              <a:t>rate of adsorption i.e. sticking probability (S)</a:t>
            </a:r>
          </a:p>
        </p:txBody>
      </p:sp>
      <p:sp>
        <p:nvSpPr>
          <p:cNvPr id="6174" name="Text Box 102"/>
          <p:cNvSpPr txBox="1">
            <a:spLocks noChangeArrowheads="1"/>
          </p:cNvSpPr>
          <p:nvPr/>
        </p:nvSpPr>
        <p:spPr bwMode="auto">
          <a:xfrm>
            <a:off x="5791200" y="4800600"/>
            <a:ext cx="1050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a:t>S </a:t>
            </a:r>
            <a:r>
              <a:rPr lang="en-GB" altLang="it-IT" sz="1600">
                <a:latin typeface="Symbol" panose="05050102010706020507" pitchFamily="18" charset="2"/>
              </a:rPr>
              <a:t>a </a:t>
            </a:r>
            <a:r>
              <a:rPr lang="en-GB" altLang="it-IT" sz="1600" b="1">
                <a:solidFill>
                  <a:srgbClr val="FF0000"/>
                </a:solidFill>
                <a:latin typeface="CG Times" pitchFamily="18" charset="0"/>
                <a:cs typeface="Times New Roman" panose="02020603050405020304" pitchFamily="18" charset="0"/>
              </a:rPr>
              <a:t>(1 - </a:t>
            </a:r>
            <a:r>
              <a:rPr lang="en-GB" altLang="it-IT" sz="1600" b="1">
                <a:solidFill>
                  <a:srgbClr val="FF0000"/>
                </a:solidFill>
                <a:latin typeface="Symbol" panose="05050102010706020507" pitchFamily="18" charset="2"/>
                <a:cs typeface="Times New Roman" panose="02020603050405020304" pitchFamily="18" charset="0"/>
                <a:sym typeface="Symbol" panose="05050102010706020507" pitchFamily="18" charset="2"/>
              </a:rPr>
              <a:t></a:t>
            </a:r>
            <a:r>
              <a:rPr lang="en-GB" altLang="it-IT" sz="1600" b="1">
                <a:solidFill>
                  <a:srgbClr val="FF0000"/>
                </a:solidFill>
                <a:latin typeface="CG Times" pitchFamily="18" charset="0"/>
                <a:cs typeface="Times New Roman" panose="02020603050405020304" pitchFamily="18" charset="0"/>
              </a:rPr>
              <a:t>)</a:t>
            </a:r>
          </a:p>
        </p:txBody>
      </p:sp>
      <p:sp>
        <p:nvSpPr>
          <p:cNvPr id="6175" name="Freeform 103"/>
          <p:cNvSpPr>
            <a:spLocks/>
          </p:cNvSpPr>
          <p:nvPr/>
        </p:nvSpPr>
        <p:spPr bwMode="auto">
          <a:xfrm>
            <a:off x="5270500" y="3751263"/>
            <a:ext cx="2971800" cy="2111375"/>
          </a:xfrm>
          <a:custGeom>
            <a:avLst/>
            <a:gdLst>
              <a:gd name="T0" fmla="*/ 0 w 1872"/>
              <a:gd name="T1" fmla="*/ 0 h 1330"/>
              <a:gd name="T2" fmla="*/ 1872 w 1872"/>
              <a:gd name="T3" fmla="*/ 1330 h 1330"/>
              <a:gd name="T4" fmla="*/ 0 60000 65536"/>
              <a:gd name="T5" fmla="*/ 0 60000 65536"/>
              <a:gd name="T6" fmla="*/ 0 w 1872"/>
              <a:gd name="T7" fmla="*/ 0 h 1330"/>
              <a:gd name="T8" fmla="*/ 1872 w 1872"/>
              <a:gd name="T9" fmla="*/ 1330 h 1330"/>
            </a:gdLst>
            <a:ahLst/>
            <a:cxnLst>
              <a:cxn ang="T4">
                <a:pos x="T0" y="T1"/>
              </a:cxn>
              <a:cxn ang="T5">
                <a:pos x="T2" y="T3"/>
              </a:cxn>
            </a:cxnLst>
            <a:rect l="T6" t="T7" r="T8" b="T9"/>
            <a:pathLst>
              <a:path w="1872" h="1330">
                <a:moveTo>
                  <a:pt x="0" y="0"/>
                </a:moveTo>
                <a:cubicBezTo>
                  <a:pt x="1025" y="17"/>
                  <a:pt x="1856" y="34"/>
                  <a:pt x="1872" y="1330"/>
                </a:cubicBez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176" name="Text Box 104"/>
          <p:cNvSpPr txBox="1">
            <a:spLocks noChangeArrowheads="1"/>
          </p:cNvSpPr>
          <p:nvPr/>
        </p:nvSpPr>
        <p:spPr bwMode="auto">
          <a:xfrm>
            <a:off x="6858000" y="3429000"/>
            <a:ext cx="1762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it-IT" sz="1600" b="1">
                <a:solidFill>
                  <a:srgbClr val="FF0000"/>
                </a:solidFill>
              </a:rPr>
              <a:t>precursor kinetics</a:t>
            </a:r>
          </a:p>
        </p:txBody>
      </p:sp>
      <p:sp>
        <p:nvSpPr>
          <p:cNvPr id="6177" name="Line 105"/>
          <p:cNvSpPr>
            <a:spLocks noChangeShapeType="1"/>
          </p:cNvSpPr>
          <p:nvPr/>
        </p:nvSpPr>
        <p:spPr bwMode="auto">
          <a:xfrm>
            <a:off x="2743200" y="2209800"/>
            <a:ext cx="838200" cy="1524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178" name="Line 106"/>
          <p:cNvSpPr>
            <a:spLocks noChangeShapeType="1"/>
          </p:cNvSpPr>
          <p:nvPr/>
        </p:nvSpPr>
        <p:spPr bwMode="auto">
          <a:xfrm flipH="1">
            <a:off x="3505200" y="3810000"/>
            <a:ext cx="762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179" name="Line 107"/>
          <p:cNvSpPr>
            <a:spLocks noChangeShapeType="1"/>
          </p:cNvSpPr>
          <p:nvPr/>
        </p:nvSpPr>
        <p:spPr bwMode="auto">
          <a:xfrm flipH="1">
            <a:off x="2057400" y="4495800"/>
            <a:ext cx="14478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8" name="Segnaposto numero diapositiva 1"/>
          <p:cNvSpPr>
            <a:spLocks noGrp="1"/>
          </p:cNvSpPr>
          <p:nvPr>
            <p:ph type="sldNum" sz="quarter" idx="4"/>
          </p:nvPr>
        </p:nvSpPr>
        <p:spPr>
          <a:xfrm>
            <a:off x="8438964" y="6400800"/>
            <a:ext cx="457200" cy="327212"/>
          </a:xfrm>
        </p:spPr>
        <p:txBody>
          <a:bodyPr/>
          <a:lstStyle/>
          <a:p>
            <a:pPr>
              <a:defRPr/>
            </a:pPr>
            <a:r>
              <a:rPr lang="en-US" dirty="0"/>
              <a:t>17</a:t>
            </a:r>
          </a:p>
        </p:txBody>
      </p:sp>
    </p:spTree>
    <p:extLst>
      <p:ext uri="{BB962C8B-B14F-4D97-AF65-F5344CB8AC3E}">
        <p14:creationId xmlns:p14="http://schemas.microsoft.com/office/powerpoint/2010/main" val="3474255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thumb/e/e9/BET_Multilayer_Adsorption.svg/450px-BET_Multilayer_Adsorp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360" y="2358626"/>
            <a:ext cx="3764280" cy="162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ttangolo 1"/>
          <p:cNvSpPr>
            <a:spLocks noChangeArrowheads="1"/>
          </p:cNvSpPr>
          <p:nvPr/>
        </p:nvSpPr>
        <p:spPr bwMode="auto">
          <a:xfrm>
            <a:off x="562928" y="1484313"/>
            <a:ext cx="8335962"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it-IT" sz="2400" dirty="0"/>
          </a:p>
          <a:p>
            <a:pPr eaLnBrk="1" hangingPunct="1">
              <a:spcBef>
                <a:spcPct val="0"/>
              </a:spcBef>
              <a:buFontTx/>
              <a:buNone/>
            </a:pPr>
            <a:r>
              <a:rPr lang="en-US" altLang="it-IT" sz="2400" dirty="0">
                <a:solidFill>
                  <a:srgbClr val="FF0000"/>
                </a:solidFill>
              </a:rPr>
              <a:t>1. </a:t>
            </a:r>
            <a:r>
              <a:rPr lang="en-US" altLang="it-IT" sz="2400" dirty="0"/>
              <a:t>gas molecules physically adsorb </a:t>
            </a:r>
          </a:p>
          <a:p>
            <a:pPr eaLnBrk="1" hangingPunct="1">
              <a:spcBef>
                <a:spcPct val="0"/>
              </a:spcBef>
              <a:buFontTx/>
              <a:buNone/>
            </a:pPr>
            <a:r>
              <a:rPr lang="en-US" altLang="it-IT" sz="2400" dirty="0"/>
              <a:t>on a solid in layers infinitely;</a:t>
            </a:r>
          </a:p>
          <a:p>
            <a:pPr eaLnBrk="1" hangingPunct="1">
              <a:spcBef>
                <a:spcPct val="0"/>
              </a:spcBef>
              <a:buFontTx/>
              <a:buNone/>
            </a:pPr>
            <a:endParaRPr lang="en-US" altLang="it-IT" sz="2400" dirty="0"/>
          </a:p>
          <a:p>
            <a:pPr eaLnBrk="1" hangingPunct="1">
              <a:spcBef>
                <a:spcPct val="0"/>
              </a:spcBef>
              <a:buFontTx/>
              <a:buNone/>
            </a:pPr>
            <a:r>
              <a:rPr lang="en-US" altLang="it-IT" sz="2400" dirty="0">
                <a:solidFill>
                  <a:srgbClr val="FF0000"/>
                </a:solidFill>
              </a:rPr>
              <a:t>2. </a:t>
            </a:r>
            <a:r>
              <a:rPr lang="en-US" altLang="it-IT" sz="2400" dirty="0"/>
              <a:t>gas molecules only interact </a:t>
            </a:r>
          </a:p>
          <a:p>
            <a:pPr eaLnBrk="1" hangingPunct="1">
              <a:spcBef>
                <a:spcPct val="0"/>
              </a:spcBef>
              <a:buFontTx/>
              <a:buNone/>
            </a:pPr>
            <a:r>
              <a:rPr lang="en-US" altLang="it-IT" sz="2400" dirty="0"/>
              <a:t>with adjacent layers; and</a:t>
            </a:r>
          </a:p>
          <a:p>
            <a:pPr eaLnBrk="1" hangingPunct="1">
              <a:spcBef>
                <a:spcPct val="0"/>
              </a:spcBef>
              <a:buFontTx/>
              <a:buNone/>
            </a:pPr>
            <a:endParaRPr lang="en-US" altLang="it-IT" sz="2400" dirty="0"/>
          </a:p>
          <a:p>
            <a:pPr eaLnBrk="1" hangingPunct="1">
              <a:spcBef>
                <a:spcPct val="0"/>
              </a:spcBef>
              <a:buFontTx/>
              <a:buNone/>
            </a:pPr>
            <a:r>
              <a:rPr lang="en-US" altLang="it-IT" sz="2400" dirty="0">
                <a:solidFill>
                  <a:srgbClr val="FF0000"/>
                </a:solidFill>
              </a:rPr>
              <a:t>3. </a:t>
            </a:r>
            <a:r>
              <a:rPr lang="en-US" altLang="it-IT" sz="2400" dirty="0"/>
              <a:t>the Langmuir theory can be applied to each layer.</a:t>
            </a:r>
          </a:p>
          <a:p>
            <a:pPr eaLnBrk="1" hangingPunct="1">
              <a:spcBef>
                <a:spcPct val="0"/>
              </a:spcBef>
              <a:buFontTx/>
              <a:buNone/>
            </a:pPr>
            <a:endParaRPr lang="en-US" altLang="it-IT" sz="2400" dirty="0"/>
          </a:p>
          <a:p>
            <a:pPr eaLnBrk="1" hangingPunct="1">
              <a:spcBef>
                <a:spcPct val="0"/>
              </a:spcBef>
              <a:buFontTx/>
              <a:buNone/>
            </a:pPr>
            <a:r>
              <a:rPr lang="en-US" altLang="it-IT" sz="2400" dirty="0">
                <a:solidFill>
                  <a:srgbClr val="FF0000"/>
                </a:solidFill>
              </a:rPr>
              <a:t>4. </a:t>
            </a:r>
            <a:r>
              <a:rPr lang="en-US" altLang="it-IT" sz="2400" dirty="0"/>
              <a:t>the enthalpy of adsorption for the first layer is constant and greater than the second (and higher).</a:t>
            </a:r>
          </a:p>
          <a:p>
            <a:pPr eaLnBrk="1" hangingPunct="1">
              <a:spcBef>
                <a:spcPct val="0"/>
              </a:spcBef>
              <a:buFontTx/>
              <a:buNone/>
            </a:pPr>
            <a:endParaRPr lang="en-US" altLang="it-IT" sz="2400" dirty="0"/>
          </a:p>
          <a:p>
            <a:pPr eaLnBrk="1" hangingPunct="1">
              <a:spcBef>
                <a:spcPct val="0"/>
              </a:spcBef>
              <a:buFontTx/>
              <a:buNone/>
            </a:pPr>
            <a:r>
              <a:rPr lang="en-US" altLang="it-IT" sz="2400" dirty="0">
                <a:solidFill>
                  <a:srgbClr val="FF0000"/>
                </a:solidFill>
              </a:rPr>
              <a:t>5. </a:t>
            </a:r>
            <a:r>
              <a:rPr lang="en-US" altLang="it-IT" sz="2400" dirty="0"/>
              <a:t>the enthalpy of adsorption for the second (and higher) layers is the same as the enthalpy of liquefaction.</a:t>
            </a:r>
          </a:p>
        </p:txBody>
      </p:sp>
      <p:sp>
        <p:nvSpPr>
          <p:cNvPr id="9220" name="Rettangolo 2"/>
          <p:cNvSpPr>
            <a:spLocks noChangeArrowheads="1"/>
          </p:cNvSpPr>
          <p:nvPr/>
        </p:nvSpPr>
        <p:spPr bwMode="auto">
          <a:xfrm>
            <a:off x="562928" y="377825"/>
            <a:ext cx="87677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2400" dirty="0">
                <a:solidFill>
                  <a:srgbClr val="FF0000"/>
                </a:solidFill>
              </a:rPr>
              <a:t>The concept of the B.E.T. theory is an extension of the Langmuir theory, which is a theory for monolayer molecular adsorption, to multilayer adsorption with the following hypotheses </a:t>
            </a:r>
          </a:p>
        </p:txBody>
      </p:sp>
      <p:sp>
        <p:nvSpPr>
          <p:cNvPr id="5" name="Segnaposto numero diapositiva 1"/>
          <p:cNvSpPr>
            <a:spLocks noGrp="1"/>
          </p:cNvSpPr>
          <p:nvPr>
            <p:ph type="sldNum" sz="quarter" idx="4"/>
          </p:nvPr>
        </p:nvSpPr>
        <p:spPr>
          <a:xfrm>
            <a:off x="8438964" y="6400800"/>
            <a:ext cx="457200" cy="327212"/>
          </a:xfrm>
        </p:spPr>
        <p:txBody>
          <a:bodyPr/>
          <a:lstStyle/>
          <a:p>
            <a:pPr>
              <a:defRPr/>
            </a:pPr>
            <a:r>
              <a:rPr lang="en-US" dirty="0"/>
              <a:t>18</a:t>
            </a:r>
          </a:p>
        </p:txBody>
      </p:sp>
    </p:spTree>
    <p:extLst>
      <p:ext uri="{BB962C8B-B14F-4D97-AF65-F5344CB8AC3E}">
        <p14:creationId xmlns:p14="http://schemas.microsoft.com/office/powerpoint/2010/main" val="34994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isultato immagini per nanocompo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53" y="1362693"/>
            <a:ext cx="6829425"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78046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0904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chemeClr val="accent2"/>
                </a:solidFill>
              </a:rPr>
              <a:t>Physisorption</a:t>
            </a:r>
            <a:endParaRPr lang="en-US" altLang="it-IT" sz="2400">
              <a:solidFill>
                <a:schemeClr val="accent2"/>
              </a:solidFill>
            </a:endParaRPr>
          </a:p>
        </p:txBody>
      </p:sp>
      <p:sp>
        <p:nvSpPr>
          <p:cNvPr id="10243" name="Text Box 3"/>
          <p:cNvSpPr txBox="1">
            <a:spLocks noChangeArrowheads="1"/>
          </p:cNvSpPr>
          <p:nvPr/>
        </p:nvSpPr>
        <p:spPr bwMode="auto">
          <a:xfrm>
            <a:off x="1056640" y="1066800"/>
            <a:ext cx="701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Brunauer, Emmett and Teller – BET Theory</a:t>
            </a:r>
          </a:p>
          <a:p>
            <a:pPr eaLnBrk="1" hangingPunct="1">
              <a:spcBef>
                <a:spcPct val="50000"/>
              </a:spcBef>
              <a:buFontTx/>
              <a:buNone/>
            </a:pPr>
            <a:r>
              <a:rPr lang="it-IT" altLang="it-IT" sz="2400">
                <a:solidFill>
                  <a:srgbClr val="FF0000"/>
                </a:solidFill>
              </a:rPr>
              <a:t>* Multilayer adsorption</a:t>
            </a:r>
          </a:p>
          <a:p>
            <a:pPr eaLnBrk="1" hangingPunct="1">
              <a:spcBef>
                <a:spcPct val="50000"/>
              </a:spcBef>
              <a:buFontTx/>
              <a:buNone/>
            </a:pPr>
            <a:r>
              <a:rPr lang="it-IT" altLang="it-IT" sz="2400">
                <a:solidFill>
                  <a:srgbClr val="FF0000"/>
                </a:solidFill>
              </a:rPr>
              <a:t>* Dynamic equilibrium	</a:t>
            </a:r>
            <a:endParaRPr lang="en-US" altLang="it-IT" sz="2400">
              <a:solidFill>
                <a:srgbClr val="FF0000"/>
              </a:solidFill>
            </a:endParaRPr>
          </a:p>
        </p:txBody>
      </p:sp>
      <p:graphicFrame>
        <p:nvGraphicFramePr>
          <p:cNvPr id="10244" name="Object 4"/>
          <p:cNvGraphicFramePr>
            <a:graphicFrameLocks noChangeAspect="1"/>
          </p:cNvGraphicFramePr>
          <p:nvPr>
            <p:extLst/>
          </p:nvPr>
        </p:nvGraphicFramePr>
        <p:xfrm>
          <a:off x="1590040" y="3886200"/>
          <a:ext cx="3675063" cy="641350"/>
        </p:xfrm>
        <a:graphic>
          <a:graphicData uri="http://schemas.openxmlformats.org/presentationml/2006/ole">
            <mc:AlternateContent xmlns:mc="http://schemas.openxmlformats.org/markup-compatibility/2006">
              <mc:Choice xmlns:v="urn:schemas-microsoft-com:vml" Requires="v">
                <p:oleObj spid="_x0000_s5130" name="Equation" r:id="rId3" imgW="1384300" imgH="241300" progId="Equation.3">
                  <p:embed/>
                </p:oleObj>
              </mc:Choice>
              <mc:Fallback>
                <p:oleObj name="Equation" r:id="rId3" imgW="1384300" imgH="241300" progId="Equation.3">
                  <p:embed/>
                  <p:pic>
                    <p:nvPicPr>
                      <p:cNvPr id="10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040" y="3886200"/>
                        <a:ext cx="3675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extLst/>
          </p:nvPr>
        </p:nvGraphicFramePr>
        <p:xfrm>
          <a:off x="1590040" y="3124200"/>
          <a:ext cx="2697163" cy="606425"/>
        </p:xfrm>
        <a:graphic>
          <a:graphicData uri="http://schemas.openxmlformats.org/presentationml/2006/ole">
            <mc:AlternateContent xmlns:mc="http://schemas.openxmlformats.org/markup-compatibility/2006">
              <mc:Choice xmlns:v="urn:schemas-microsoft-com:vml" Requires="v">
                <p:oleObj spid="_x0000_s5131" name="Equation" r:id="rId5" imgW="1016000" imgH="228600" progId="Equation.3">
                  <p:embed/>
                </p:oleObj>
              </mc:Choice>
              <mc:Fallback>
                <p:oleObj name="Equation" r:id="rId5" imgW="1016000" imgH="228600" progId="Equation.3">
                  <p:embed/>
                  <p:pic>
                    <p:nvPicPr>
                      <p:cNvPr id="1024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040" y="3124200"/>
                        <a:ext cx="26971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nvPr>
        </p:nvGraphicFramePr>
        <p:xfrm>
          <a:off x="1742440" y="5105400"/>
          <a:ext cx="3810000" cy="641350"/>
        </p:xfrm>
        <a:graphic>
          <a:graphicData uri="http://schemas.openxmlformats.org/presentationml/2006/ole">
            <mc:AlternateContent xmlns:mc="http://schemas.openxmlformats.org/markup-compatibility/2006">
              <mc:Choice xmlns:v="urn:schemas-microsoft-com:vml" Requires="v">
                <p:oleObj spid="_x0000_s5132" name="Equation" r:id="rId7" imgW="1435100" imgH="241300" progId="Equation.3">
                  <p:embed/>
                </p:oleObj>
              </mc:Choice>
              <mc:Fallback>
                <p:oleObj name="Equation" r:id="rId7" imgW="1435100" imgH="241300" progId="Equation.3">
                  <p:embed/>
                  <p:pic>
                    <p:nvPicPr>
                      <p:cNvPr id="1024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2440" y="51054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extLst/>
          </p:nvPr>
        </p:nvGraphicFramePr>
        <p:xfrm>
          <a:off x="1675765" y="6019800"/>
          <a:ext cx="3944938" cy="641350"/>
        </p:xfrm>
        <a:graphic>
          <a:graphicData uri="http://schemas.openxmlformats.org/presentationml/2006/ole">
            <mc:AlternateContent xmlns:mc="http://schemas.openxmlformats.org/markup-compatibility/2006">
              <mc:Choice xmlns:v="urn:schemas-microsoft-com:vml" Requires="v">
                <p:oleObj spid="_x0000_s5133" name="Equation" r:id="rId9" imgW="1485900" imgH="241300" progId="Equation.3">
                  <p:embed/>
                </p:oleObj>
              </mc:Choice>
              <mc:Fallback>
                <p:oleObj name="Equation" r:id="rId9" imgW="1485900" imgH="241300" progId="Equation.3">
                  <p:embed/>
                  <p:pic>
                    <p:nvPicPr>
                      <p:cNvPr id="1024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5765" y="6019800"/>
                        <a:ext cx="3944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Text Box 8"/>
          <p:cNvSpPr txBox="1">
            <a:spLocks noChangeArrowheads="1"/>
          </p:cNvSpPr>
          <p:nvPr/>
        </p:nvSpPr>
        <p:spPr bwMode="auto">
          <a:xfrm>
            <a:off x="669544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Second layer</a:t>
            </a:r>
            <a:endParaRPr lang="en-US" altLang="it-IT" sz="2400"/>
          </a:p>
        </p:txBody>
      </p:sp>
      <p:sp>
        <p:nvSpPr>
          <p:cNvPr id="10249" name="Text Box 9"/>
          <p:cNvSpPr txBox="1">
            <a:spLocks noChangeArrowheads="1"/>
          </p:cNvSpPr>
          <p:nvPr/>
        </p:nvSpPr>
        <p:spPr bwMode="auto">
          <a:xfrm>
            <a:off x="6847840" y="5181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First layer</a:t>
            </a:r>
            <a:endParaRPr lang="en-US" altLang="it-IT" sz="2400"/>
          </a:p>
        </p:txBody>
      </p:sp>
      <p:sp>
        <p:nvSpPr>
          <p:cNvPr id="10250" name="Text Box 10"/>
          <p:cNvSpPr txBox="1">
            <a:spLocks noChangeArrowheads="1"/>
          </p:cNvSpPr>
          <p:nvPr/>
        </p:nvSpPr>
        <p:spPr bwMode="auto">
          <a:xfrm>
            <a:off x="675640" y="3276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a:t>
            </a:r>
            <a:endParaRPr lang="en-US" altLang="it-IT" sz="2400">
              <a:solidFill>
                <a:srgbClr val="FF0000"/>
              </a:solidFill>
            </a:endParaRPr>
          </a:p>
        </p:txBody>
      </p:sp>
      <p:sp>
        <p:nvSpPr>
          <p:cNvPr id="10251" name="Text Box 11"/>
          <p:cNvSpPr txBox="1">
            <a:spLocks noChangeArrowheads="1"/>
          </p:cNvSpPr>
          <p:nvPr/>
        </p:nvSpPr>
        <p:spPr bwMode="auto">
          <a:xfrm>
            <a:off x="67564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a:t>
            </a:r>
            <a:endParaRPr lang="en-US" altLang="it-IT" sz="2400">
              <a:solidFill>
                <a:srgbClr val="FF0000"/>
              </a:solidFill>
            </a:endParaRPr>
          </a:p>
        </p:txBody>
      </p:sp>
      <p:sp>
        <p:nvSpPr>
          <p:cNvPr id="10252" name="Text Box 12"/>
          <p:cNvSpPr txBox="1">
            <a:spLocks noChangeArrowheads="1"/>
          </p:cNvSpPr>
          <p:nvPr/>
        </p:nvSpPr>
        <p:spPr bwMode="auto">
          <a:xfrm>
            <a:off x="675640" y="525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3.</a:t>
            </a:r>
            <a:endParaRPr lang="en-US" altLang="it-IT" sz="2400">
              <a:solidFill>
                <a:srgbClr val="FF0000"/>
              </a:solidFill>
            </a:endParaRPr>
          </a:p>
        </p:txBody>
      </p:sp>
      <p:sp>
        <p:nvSpPr>
          <p:cNvPr id="10253" name="Text Box 13"/>
          <p:cNvSpPr txBox="1">
            <a:spLocks noChangeArrowheads="1"/>
          </p:cNvSpPr>
          <p:nvPr/>
        </p:nvSpPr>
        <p:spPr bwMode="auto">
          <a:xfrm>
            <a:off x="751840" y="609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4.</a:t>
            </a:r>
            <a:endParaRPr lang="en-US" altLang="it-IT" sz="2400">
              <a:solidFill>
                <a:srgbClr val="FF0000"/>
              </a:solidFill>
            </a:endParaRPr>
          </a:p>
        </p:txBody>
      </p:sp>
      <p:sp>
        <p:nvSpPr>
          <p:cNvPr id="10254" name="Text Box 14"/>
          <p:cNvSpPr txBox="1">
            <a:spLocks noChangeArrowheads="1"/>
          </p:cNvSpPr>
          <p:nvPr/>
        </p:nvSpPr>
        <p:spPr bwMode="auto">
          <a:xfrm>
            <a:off x="5336902" y="1706562"/>
            <a:ext cx="4114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tabLst>
                <a:tab pos="387350" algn="l"/>
              </a:tabLst>
              <a:defRPr sz="3200">
                <a:solidFill>
                  <a:schemeClr val="tx1"/>
                </a:solidFill>
                <a:latin typeface="Times New Roman" panose="02020603050405020304" pitchFamily="18" charset="0"/>
              </a:defRPr>
            </a:lvl1pPr>
            <a:lvl2pPr marL="742950" indent="-285750" eaLnBrk="0" hangingPunct="0">
              <a:spcBef>
                <a:spcPct val="20000"/>
              </a:spcBef>
              <a:buChar char="–"/>
              <a:tabLst>
                <a:tab pos="387350" algn="l"/>
              </a:tabLst>
              <a:defRPr sz="2800">
                <a:solidFill>
                  <a:schemeClr val="tx1"/>
                </a:solidFill>
                <a:latin typeface="Times New Roman" panose="02020603050405020304" pitchFamily="18" charset="0"/>
              </a:defRPr>
            </a:lvl2pPr>
            <a:lvl3pPr marL="1143000" indent="-228600" eaLnBrk="0" hangingPunct="0">
              <a:spcBef>
                <a:spcPct val="20000"/>
              </a:spcBef>
              <a:buChar char="•"/>
              <a:tabLst>
                <a:tab pos="387350" algn="l"/>
              </a:tabLst>
              <a:defRPr sz="2400">
                <a:solidFill>
                  <a:schemeClr val="tx1"/>
                </a:solidFill>
                <a:latin typeface="Times New Roman" panose="02020603050405020304" pitchFamily="18" charset="0"/>
              </a:defRPr>
            </a:lvl3pPr>
            <a:lvl4pPr marL="1600200" indent="-228600" eaLnBrk="0" hangingPunct="0">
              <a:spcBef>
                <a:spcPct val="20000"/>
              </a:spcBef>
              <a:buChar char="–"/>
              <a:tabLst>
                <a:tab pos="387350" algn="l"/>
              </a:tabLst>
              <a:defRPr sz="2000">
                <a:solidFill>
                  <a:schemeClr val="tx1"/>
                </a:solidFill>
                <a:latin typeface="Times New Roman" panose="02020603050405020304" pitchFamily="18" charset="0"/>
              </a:defRPr>
            </a:lvl4pPr>
            <a:lvl5pPr marL="2057400" indent="-228600" eaLnBrk="0" hangingPunct="0">
              <a:spcBef>
                <a:spcPct val="20000"/>
              </a:spcBef>
              <a:buChar char="»"/>
              <a:tabLst>
                <a:tab pos="3873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873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873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873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87350" algn="l"/>
              </a:tabLst>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b="1" dirty="0" err="1">
                <a:latin typeface="Symbol Set SWA" pitchFamily="18" charset="2"/>
              </a:rPr>
              <a:t>q</a:t>
            </a:r>
            <a:r>
              <a:rPr lang="it-IT" altLang="it-IT" sz="2000" b="1" baseline="-25000" dirty="0" err="1"/>
              <a:t>o</a:t>
            </a:r>
            <a:r>
              <a:rPr lang="it-IT" altLang="it-IT" sz="2000" dirty="0"/>
              <a:t> 	</a:t>
            </a:r>
            <a:r>
              <a:rPr lang="it-IT" altLang="it-IT" sz="2000" dirty="0" err="1"/>
              <a:t>Fraction</a:t>
            </a:r>
            <a:r>
              <a:rPr lang="it-IT" altLang="it-IT" sz="2000" dirty="0"/>
              <a:t> of </a:t>
            </a:r>
            <a:r>
              <a:rPr lang="it-IT" altLang="it-IT" sz="2000" dirty="0" err="1"/>
              <a:t>surface</a:t>
            </a:r>
            <a:r>
              <a:rPr lang="it-IT" altLang="it-IT" sz="2000" dirty="0"/>
              <a:t> </a:t>
            </a:r>
            <a:r>
              <a:rPr lang="it-IT" altLang="it-IT" sz="2000" dirty="0" err="1"/>
              <a:t>unoccupied</a:t>
            </a:r>
            <a:endParaRPr lang="it-IT" altLang="it-IT" sz="2000" dirty="0"/>
          </a:p>
          <a:p>
            <a:pPr eaLnBrk="1" hangingPunct="1">
              <a:spcBef>
                <a:spcPct val="50000"/>
              </a:spcBef>
              <a:buFontTx/>
              <a:buNone/>
            </a:pPr>
            <a:r>
              <a:rPr lang="it-IT" altLang="it-IT" sz="2000" b="1" dirty="0"/>
              <a:t>A</a:t>
            </a:r>
            <a:r>
              <a:rPr lang="it-IT" altLang="it-IT" sz="2000" b="1" baseline="-25000" dirty="0"/>
              <a:t>1</a:t>
            </a:r>
            <a:r>
              <a:rPr lang="it-IT" altLang="it-IT" sz="2000" dirty="0"/>
              <a:t> 	</a:t>
            </a:r>
            <a:r>
              <a:rPr lang="it-IT" altLang="it-IT" sz="2000" dirty="0" err="1"/>
              <a:t>condensation</a:t>
            </a:r>
            <a:r>
              <a:rPr lang="it-IT" altLang="it-IT" sz="2000" dirty="0"/>
              <a:t> </a:t>
            </a:r>
            <a:r>
              <a:rPr lang="it-IT" altLang="it-IT" sz="2000" dirty="0" err="1"/>
              <a:t>coefficient</a:t>
            </a:r>
            <a:r>
              <a:rPr lang="it-IT" altLang="it-IT" sz="2000" dirty="0"/>
              <a:t> 	(</a:t>
            </a:r>
            <a:r>
              <a:rPr lang="it-IT" altLang="it-IT" sz="2000" dirty="0" err="1"/>
              <a:t>adsorption</a:t>
            </a:r>
            <a:r>
              <a:rPr lang="it-IT" altLang="it-IT" sz="2000" dirty="0"/>
              <a:t> </a:t>
            </a:r>
            <a:r>
              <a:rPr lang="it-IT" altLang="it-IT" sz="2000" dirty="0" err="1"/>
              <a:t>probability</a:t>
            </a:r>
            <a:r>
              <a:rPr lang="it-IT" altLang="it-IT" sz="2000" dirty="0"/>
              <a:t>)</a:t>
            </a:r>
          </a:p>
          <a:p>
            <a:pPr eaLnBrk="1" hangingPunct="1">
              <a:spcBef>
                <a:spcPct val="50000"/>
              </a:spcBef>
              <a:buFontTx/>
              <a:buNone/>
            </a:pPr>
            <a:r>
              <a:rPr lang="it-IT" altLang="it-IT" sz="2000" b="1" dirty="0"/>
              <a:t>N</a:t>
            </a:r>
            <a:r>
              <a:rPr lang="it-IT" altLang="it-IT" sz="2000" b="1" baseline="-25000" dirty="0"/>
              <a:t>m</a:t>
            </a:r>
            <a:r>
              <a:rPr lang="it-IT" altLang="it-IT" sz="2000" dirty="0"/>
              <a:t> 	n° of </a:t>
            </a:r>
            <a:r>
              <a:rPr lang="it-IT" altLang="it-IT" sz="2000" dirty="0" err="1"/>
              <a:t>molecules</a:t>
            </a:r>
            <a:r>
              <a:rPr lang="it-IT" altLang="it-IT" sz="2000" dirty="0"/>
              <a:t> in a </a:t>
            </a:r>
            <a:r>
              <a:rPr lang="it-IT" altLang="it-IT" sz="2000" dirty="0" err="1"/>
              <a:t>monolayer</a:t>
            </a:r>
            <a:endParaRPr lang="it-IT" altLang="it-IT" sz="2000" dirty="0"/>
          </a:p>
          <a:p>
            <a:pPr eaLnBrk="1" hangingPunct="1">
              <a:spcBef>
                <a:spcPct val="50000"/>
              </a:spcBef>
              <a:buFontTx/>
              <a:buNone/>
            </a:pPr>
            <a:r>
              <a:rPr lang="it-IT" altLang="it-IT" sz="2000" b="1" dirty="0"/>
              <a:t>E</a:t>
            </a:r>
            <a:r>
              <a:rPr lang="it-IT" altLang="it-IT" sz="2000" b="1" baseline="-25000" dirty="0"/>
              <a:t>1</a:t>
            </a:r>
            <a:r>
              <a:rPr lang="it-IT" altLang="it-IT" sz="2000" dirty="0"/>
              <a:t> 	Energy of </a:t>
            </a:r>
            <a:r>
              <a:rPr lang="it-IT" altLang="it-IT" sz="2000" dirty="0" err="1"/>
              <a:t>adsorption</a:t>
            </a:r>
            <a:endParaRPr lang="it-IT" altLang="it-IT" sz="2000" dirty="0"/>
          </a:p>
          <a:p>
            <a:pPr eaLnBrk="1" hangingPunct="1">
              <a:spcBef>
                <a:spcPct val="50000"/>
              </a:spcBef>
              <a:buFontTx/>
              <a:buNone/>
            </a:pPr>
            <a:r>
              <a:rPr lang="it-IT" altLang="it-IT" sz="2000" b="1" dirty="0">
                <a:latin typeface="Symbol Set SWA" pitchFamily="18" charset="2"/>
              </a:rPr>
              <a:t>n</a:t>
            </a:r>
            <a:r>
              <a:rPr lang="it-IT" altLang="it-IT" sz="2000" b="1" baseline="-25000" dirty="0">
                <a:latin typeface="Symbol Set SWA" pitchFamily="18" charset="2"/>
              </a:rPr>
              <a:t>1</a:t>
            </a:r>
            <a:r>
              <a:rPr lang="it-IT" altLang="it-IT" sz="2000" dirty="0"/>
              <a:t> 	</a:t>
            </a:r>
            <a:r>
              <a:rPr lang="it-IT" altLang="it-IT" sz="2000" dirty="0" err="1"/>
              <a:t>adsorbate’s</a:t>
            </a:r>
            <a:r>
              <a:rPr lang="it-IT" altLang="it-IT" sz="2000" dirty="0"/>
              <a:t> </a:t>
            </a:r>
            <a:r>
              <a:rPr lang="it-IT" altLang="it-IT" sz="2000" dirty="0" err="1"/>
              <a:t>vibrational</a:t>
            </a:r>
            <a:r>
              <a:rPr lang="it-IT" altLang="it-IT" sz="2000" dirty="0"/>
              <a:t> 	</a:t>
            </a:r>
            <a:r>
              <a:rPr lang="it-IT" altLang="it-IT" sz="2000" dirty="0" err="1"/>
              <a:t>frequency</a:t>
            </a:r>
            <a:r>
              <a:rPr lang="it-IT" altLang="it-IT" sz="2000" dirty="0"/>
              <a:t> </a:t>
            </a:r>
            <a:endParaRPr lang="en-US" altLang="it-IT" sz="2000" dirty="0"/>
          </a:p>
        </p:txBody>
      </p:sp>
    </p:spTree>
    <p:extLst>
      <p:ext uri="{BB962C8B-B14F-4D97-AF65-F5344CB8AC3E}">
        <p14:creationId xmlns:p14="http://schemas.microsoft.com/office/powerpoint/2010/main" val="2283708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936750" y="609600"/>
          <a:ext cx="3808413" cy="574675"/>
        </p:xfrm>
        <a:graphic>
          <a:graphicData uri="http://schemas.openxmlformats.org/presentationml/2006/ole">
            <mc:AlternateContent xmlns:mc="http://schemas.openxmlformats.org/markup-compatibility/2006">
              <mc:Choice xmlns:v="urn:schemas-microsoft-com:vml" Requires="v">
                <p:oleObj spid="_x0000_s6154" name="Equation" r:id="rId3" imgW="1600200" imgH="241300" progId="Equation.3">
                  <p:embed/>
                </p:oleObj>
              </mc:Choice>
              <mc:Fallback>
                <p:oleObj name="Equation" r:id="rId3" imgW="1600200" imgH="241300" progId="Equation.3">
                  <p:embed/>
                  <p:pic>
                    <p:nvPicPr>
                      <p:cNvPr id="112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609600"/>
                        <a:ext cx="38084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3"/>
          <p:cNvSpPr>
            <a:spLocks noChangeArrowheads="1"/>
          </p:cNvSpPr>
          <p:nvPr/>
        </p:nvSpPr>
        <p:spPr bwMode="auto">
          <a:xfrm>
            <a:off x="6705600" y="685800"/>
            <a:ext cx="117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n</a:t>
            </a:r>
            <a:r>
              <a:rPr lang="it-IT" altLang="it-IT" sz="2400" baseline="30000"/>
              <a:t>th</a:t>
            </a:r>
            <a:r>
              <a:rPr lang="it-IT" altLang="it-IT" sz="2400"/>
              <a:t> layer</a:t>
            </a:r>
            <a:endParaRPr lang="en-US" altLang="it-IT" sz="2400"/>
          </a:p>
        </p:txBody>
      </p:sp>
      <p:sp>
        <p:nvSpPr>
          <p:cNvPr id="11268" name="Text Box 4"/>
          <p:cNvSpPr txBox="1">
            <a:spLocks noChangeArrowheads="1"/>
          </p:cNvSpPr>
          <p:nvPr/>
        </p:nvSpPr>
        <p:spPr bwMode="auto">
          <a:xfrm>
            <a:off x="538480" y="1371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Assuming</a:t>
            </a:r>
            <a:r>
              <a:rPr lang="it-IT" altLang="it-IT" sz="2400">
                <a:latin typeface="Symbol" panose="05050102010706020507" pitchFamily="18" charset="2"/>
              </a:rPr>
              <a:t> n</a:t>
            </a:r>
            <a:r>
              <a:rPr lang="it-IT" altLang="it-IT" sz="2400"/>
              <a:t>, E and A constant for 2</a:t>
            </a:r>
            <a:r>
              <a:rPr lang="it-IT" altLang="it-IT" sz="2400" baseline="30000"/>
              <a:t>nd</a:t>
            </a:r>
            <a:r>
              <a:rPr lang="it-IT" altLang="it-IT" sz="2400"/>
              <a:t>, 3</a:t>
            </a:r>
            <a:r>
              <a:rPr lang="it-IT" altLang="it-IT" sz="2400" baseline="30000"/>
              <a:t>rd</a:t>
            </a:r>
            <a:r>
              <a:rPr lang="it-IT" altLang="it-IT" sz="2400"/>
              <a:t>,…n</a:t>
            </a:r>
            <a:r>
              <a:rPr lang="it-IT" altLang="it-IT" sz="2400" baseline="30000"/>
              <a:t>th</a:t>
            </a:r>
            <a:r>
              <a:rPr lang="it-IT" altLang="it-IT" sz="2400"/>
              <a:t> layer (liquid state)</a:t>
            </a:r>
            <a:endParaRPr lang="en-US" altLang="it-IT" sz="2400"/>
          </a:p>
        </p:txBody>
      </p:sp>
      <p:graphicFrame>
        <p:nvGraphicFramePr>
          <p:cNvPr id="11269" name="Object 5"/>
          <p:cNvGraphicFramePr>
            <a:graphicFrameLocks noChangeAspect="1"/>
          </p:cNvGraphicFramePr>
          <p:nvPr/>
        </p:nvGraphicFramePr>
        <p:xfrm>
          <a:off x="1981200" y="3124200"/>
          <a:ext cx="3414713" cy="574675"/>
        </p:xfrm>
        <a:graphic>
          <a:graphicData uri="http://schemas.openxmlformats.org/presentationml/2006/ole">
            <mc:AlternateContent xmlns:mc="http://schemas.openxmlformats.org/markup-compatibility/2006">
              <mc:Choice xmlns:v="urn:schemas-microsoft-com:vml" Requires="v">
                <p:oleObj spid="_x0000_s6155" name="Equation" r:id="rId5" imgW="1435100" imgH="241300" progId="Equation.3">
                  <p:embed/>
                </p:oleObj>
              </mc:Choice>
              <mc:Fallback>
                <p:oleObj name="Equation" r:id="rId5" imgW="1435100" imgH="241300" progId="Equation.3">
                  <p:embed/>
                  <p:pic>
                    <p:nvPicPr>
                      <p:cNvPr id="112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124200"/>
                        <a:ext cx="34147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1752600" y="2133600"/>
          <a:ext cx="3810000" cy="641350"/>
        </p:xfrm>
        <a:graphic>
          <a:graphicData uri="http://schemas.openxmlformats.org/presentationml/2006/ole">
            <mc:AlternateContent xmlns:mc="http://schemas.openxmlformats.org/markup-compatibility/2006">
              <mc:Choice xmlns:v="urn:schemas-microsoft-com:vml" Requires="v">
                <p:oleObj spid="_x0000_s6156" name="Equation" r:id="rId7" imgW="1435100" imgH="241300" progId="Equation.3">
                  <p:embed/>
                </p:oleObj>
              </mc:Choice>
              <mc:Fallback>
                <p:oleObj name="Equation" r:id="rId7" imgW="1435100" imgH="241300" progId="Equation.3">
                  <p:embed/>
                  <p:pic>
                    <p:nvPicPr>
                      <p:cNvPr id="1127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1336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1" name="Text Box 7"/>
          <p:cNvSpPr txBox="1">
            <a:spLocks noChangeArrowheads="1"/>
          </p:cNvSpPr>
          <p:nvPr/>
        </p:nvSpPr>
        <p:spPr bwMode="auto">
          <a:xfrm>
            <a:off x="6019800" y="28956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L heat of liquefaction</a:t>
            </a:r>
            <a:endParaRPr lang="en-US" altLang="it-IT" sz="2400">
              <a:solidFill>
                <a:srgbClr val="FF0000"/>
              </a:solidFill>
            </a:endParaRPr>
          </a:p>
        </p:txBody>
      </p:sp>
      <p:graphicFrame>
        <p:nvGraphicFramePr>
          <p:cNvPr id="11272" name="Object 8"/>
          <p:cNvGraphicFramePr>
            <a:graphicFrameLocks noChangeAspect="1"/>
          </p:cNvGraphicFramePr>
          <p:nvPr/>
        </p:nvGraphicFramePr>
        <p:xfrm>
          <a:off x="2209800" y="4495800"/>
          <a:ext cx="3540125" cy="1147763"/>
        </p:xfrm>
        <a:graphic>
          <a:graphicData uri="http://schemas.openxmlformats.org/presentationml/2006/ole">
            <mc:AlternateContent xmlns:mc="http://schemas.openxmlformats.org/markup-compatibility/2006">
              <mc:Choice xmlns:v="urn:schemas-microsoft-com:vml" Requires="v">
                <p:oleObj spid="_x0000_s6157" name="Equation" r:id="rId9" imgW="1333500" imgH="431800" progId="Equation.3">
                  <p:embed/>
                </p:oleObj>
              </mc:Choice>
              <mc:Fallback>
                <p:oleObj name="Equation" r:id="rId9" imgW="1333500" imgH="431800" progId="Equation.3">
                  <p:embed/>
                  <p:pic>
                    <p:nvPicPr>
                      <p:cNvPr id="1127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495800"/>
                        <a:ext cx="35401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Text Box 9"/>
          <p:cNvSpPr txBox="1">
            <a:spLocks noChangeArrowheads="1"/>
          </p:cNvSpPr>
          <p:nvPr/>
        </p:nvSpPr>
        <p:spPr bwMode="auto">
          <a:xfrm>
            <a:off x="609600" y="68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5.</a:t>
            </a:r>
            <a:endParaRPr lang="en-US" altLang="it-IT" sz="2400">
              <a:solidFill>
                <a:srgbClr val="FF0000"/>
              </a:solidFill>
            </a:endParaRPr>
          </a:p>
        </p:txBody>
      </p:sp>
      <p:sp>
        <p:nvSpPr>
          <p:cNvPr id="11274" name="Text Box 10"/>
          <p:cNvSpPr txBox="1">
            <a:spLocks noChangeArrowheads="1"/>
          </p:cNvSpPr>
          <p:nvPr/>
        </p:nvSpPr>
        <p:spPr bwMode="auto">
          <a:xfrm>
            <a:off x="7620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6.</a:t>
            </a:r>
            <a:endParaRPr lang="en-US" altLang="it-IT" sz="2400">
              <a:solidFill>
                <a:srgbClr val="FF0000"/>
              </a:solidFill>
            </a:endParaRPr>
          </a:p>
        </p:txBody>
      </p:sp>
      <p:sp>
        <p:nvSpPr>
          <p:cNvPr id="11275" name="Text Box 11"/>
          <p:cNvSpPr txBox="1">
            <a:spLocks noChangeArrowheads="1"/>
          </p:cNvSpPr>
          <p:nvPr/>
        </p:nvSpPr>
        <p:spPr bwMode="auto">
          <a:xfrm>
            <a:off x="838200" y="4800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7.</a:t>
            </a:r>
            <a:endParaRPr lang="en-US" altLang="it-IT" sz="2400">
              <a:solidFill>
                <a:srgbClr val="FF0000"/>
              </a:solidFill>
            </a:endParaRPr>
          </a:p>
        </p:txBody>
      </p:sp>
    </p:spTree>
    <p:extLst>
      <p:ext uri="{BB962C8B-B14F-4D97-AF65-F5344CB8AC3E}">
        <p14:creationId xmlns:p14="http://schemas.microsoft.com/office/powerpoint/2010/main" val="1234291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95680" y="5105400"/>
            <a:ext cx="4267200" cy="1371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12291" name="Rectangle 3"/>
          <p:cNvSpPr>
            <a:spLocks noChangeArrowheads="1"/>
          </p:cNvSpPr>
          <p:nvPr/>
        </p:nvSpPr>
        <p:spPr bwMode="auto">
          <a:xfrm>
            <a:off x="5537200" y="762000"/>
            <a:ext cx="3429000" cy="3962400"/>
          </a:xfrm>
          <a:prstGeom prst="rect">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graphicFrame>
        <p:nvGraphicFramePr>
          <p:cNvPr id="12292" name="Object 4"/>
          <p:cNvGraphicFramePr>
            <a:graphicFrameLocks noChangeAspect="1"/>
          </p:cNvGraphicFramePr>
          <p:nvPr>
            <p:extLst/>
          </p:nvPr>
        </p:nvGraphicFramePr>
        <p:xfrm>
          <a:off x="1224280" y="533400"/>
          <a:ext cx="3540125" cy="1147763"/>
        </p:xfrm>
        <a:graphic>
          <a:graphicData uri="http://schemas.openxmlformats.org/presentationml/2006/ole">
            <mc:AlternateContent xmlns:mc="http://schemas.openxmlformats.org/markup-compatibility/2006">
              <mc:Choice xmlns:v="urn:schemas-microsoft-com:vml" Requires="v">
                <p:oleObj spid="_x0000_s7186" name="Equation" r:id="rId3" imgW="1333500" imgH="431800" progId="Equation.3">
                  <p:embed/>
                </p:oleObj>
              </mc:Choice>
              <mc:Fallback>
                <p:oleObj name="Equation" r:id="rId3" imgW="1333500" imgH="431800" progId="Equation.3">
                  <p:embed/>
                  <p:pic>
                    <p:nvPicPr>
                      <p:cNvPr id="122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280" y="533400"/>
                        <a:ext cx="35401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nvPr>
        </p:nvGraphicFramePr>
        <p:xfrm>
          <a:off x="1232218" y="2100263"/>
          <a:ext cx="3370262" cy="1216025"/>
        </p:xfrm>
        <a:graphic>
          <a:graphicData uri="http://schemas.openxmlformats.org/presentationml/2006/ole">
            <mc:AlternateContent xmlns:mc="http://schemas.openxmlformats.org/markup-compatibility/2006">
              <mc:Choice xmlns:v="urn:schemas-microsoft-com:vml" Requires="v">
                <p:oleObj spid="_x0000_s7187" name="Equation" r:id="rId5" imgW="1270000" imgH="457200" progId="Equation.3">
                  <p:embed/>
                </p:oleObj>
              </mc:Choice>
              <mc:Fallback>
                <p:oleObj name="Equation" r:id="rId5" imgW="1270000" imgH="457200" progId="Equation.3">
                  <p:embed/>
                  <p:pic>
                    <p:nvPicPr>
                      <p:cNvPr id="122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2218" y="2100263"/>
                        <a:ext cx="3370262"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nvPr>
        </p:nvGraphicFramePr>
        <p:xfrm>
          <a:off x="1224280" y="3581400"/>
          <a:ext cx="3370263" cy="1216025"/>
        </p:xfrm>
        <a:graphic>
          <a:graphicData uri="http://schemas.openxmlformats.org/presentationml/2006/ole">
            <mc:AlternateContent xmlns:mc="http://schemas.openxmlformats.org/markup-compatibility/2006">
              <mc:Choice xmlns:v="urn:schemas-microsoft-com:vml" Requires="v">
                <p:oleObj spid="_x0000_s7188" name="Equation" r:id="rId7" imgW="1270000" imgH="457200" progId="Equation.3">
                  <p:embed/>
                </p:oleObj>
              </mc:Choice>
              <mc:Fallback>
                <p:oleObj name="Equation" r:id="rId7" imgW="1270000" imgH="457200" progId="Equation.3">
                  <p:embed/>
                  <p:pic>
                    <p:nvPicPr>
                      <p:cNvPr id="1229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4280" y="3581400"/>
                        <a:ext cx="33702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nvPr>
        </p:nvGraphicFramePr>
        <p:xfrm>
          <a:off x="1452880" y="5105400"/>
          <a:ext cx="3606800" cy="1216025"/>
        </p:xfrm>
        <a:graphic>
          <a:graphicData uri="http://schemas.openxmlformats.org/presentationml/2006/ole">
            <mc:AlternateContent xmlns:mc="http://schemas.openxmlformats.org/markup-compatibility/2006">
              <mc:Choice xmlns:v="urn:schemas-microsoft-com:vml" Requires="v">
                <p:oleObj spid="_x0000_s7189" name="Equation" r:id="rId9" imgW="1358900" imgH="457200" progId="Equation.3">
                  <p:embed/>
                </p:oleObj>
              </mc:Choice>
              <mc:Fallback>
                <p:oleObj name="Equation" r:id="rId9" imgW="1358900" imgH="457200" progId="Equation.3">
                  <p:embed/>
                  <p:pic>
                    <p:nvPicPr>
                      <p:cNvPr id="12295"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2880" y="5105400"/>
                        <a:ext cx="3606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nvPr>
        </p:nvGraphicFramePr>
        <p:xfrm>
          <a:off x="6446838" y="955675"/>
          <a:ext cx="1416050" cy="606425"/>
        </p:xfrm>
        <a:graphic>
          <a:graphicData uri="http://schemas.openxmlformats.org/presentationml/2006/ole">
            <mc:AlternateContent xmlns:mc="http://schemas.openxmlformats.org/markup-compatibility/2006">
              <mc:Choice xmlns:v="urn:schemas-microsoft-com:vml" Requires="v">
                <p:oleObj spid="_x0000_s7190" name="Equation" r:id="rId11" imgW="533169" imgH="228501" progId="Equation.3">
                  <p:embed/>
                </p:oleObj>
              </mc:Choice>
              <mc:Fallback>
                <p:oleObj name="Equation" r:id="rId11" imgW="533169" imgH="228501" progId="Equation.3">
                  <p:embed/>
                  <p:pic>
                    <p:nvPicPr>
                      <p:cNvPr id="12296"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6838" y="955675"/>
                        <a:ext cx="141605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nvPr>
        </p:nvGraphicFramePr>
        <p:xfrm>
          <a:off x="5811838" y="1905000"/>
          <a:ext cx="2697162" cy="606425"/>
        </p:xfrm>
        <a:graphic>
          <a:graphicData uri="http://schemas.openxmlformats.org/presentationml/2006/ole">
            <mc:AlternateContent xmlns:mc="http://schemas.openxmlformats.org/markup-compatibility/2006">
              <mc:Choice xmlns:v="urn:schemas-microsoft-com:vml" Requires="v">
                <p:oleObj spid="_x0000_s7191" name="Equation" r:id="rId13" imgW="1016000" imgH="228600" progId="Equation.3">
                  <p:embed/>
                </p:oleObj>
              </mc:Choice>
              <mc:Fallback>
                <p:oleObj name="Equation" r:id="rId13" imgW="1016000" imgH="228600" progId="Equation.3">
                  <p:embed/>
                  <p:pic>
                    <p:nvPicPr>
                      <p:cNvPr id="12297"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1838" y="1905000"/>
                        <a:ext cx="2697162"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nvPr>
        </p:nvGraphicFramePr>
        <p:xfrm>
          <a:off x="5741988" y="2727325"/>
          <a:ext cx="2898775" cy="639763"/>
        </p:xfrm>
        <a:graphic>
          <a:graphicData uri="http://schemas.openxmlformats.org/presentationml/2006/ole">
            <mc:AlternateContent xmlns:mc="http://schemas.openxmlformats.org/markup-compatibility/2006">
              <mc:Choice xmlns:v="urn:schemas-microsoft-com:vml" Requires="v">
                <p:oleObj spid="_x0000_s7192" name="Equation" r:id="rId15" imgW="1091726" imgH="241195" progId="Equation.3">
                  <p:embed/>
                </p:oleObj>
              </mc:Choice>
              <mc:Fallback>
                <p:oleObj name="Equation" r:id="rId15" imgW="1091726" imgH="241195" progId="Equation.3">
                  <p:embed/>
                  <p:pic>
                    <p:nvPicPr>
                      <p:cNvPr id="12298"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41988" y="2727325"/>
                        <a:ext cx="28987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9" name="Object 11"/>
          <p:cNvGraphicFramePr>
            <a:graphicFrameLocks noChangeAspect="1"/>
          </p:cNvGraphicFramePr>
          <p:nvPr>
            <p:extLst/>
          </p:nvPr>
        </p:nvGraphicFramePr>
        <p:xfrm>
          <a:off x="5537200" y="3733800"/>
          <a:ext cx="3371850" cy="639763"/>
        </p:xfrm>
        <a:graphic>
          <a:graphicData uri="http://schemas.openxmlformats.org/presentationml/2006/ole">
            <mc:AlternateContent xmlns:mc="http://schemas.openxmlformats.org/markup-compatibility/2006">
              <mc:Choice xmlns:v="urn:schemas-microsoft-com:vml" Requires="v">
                <p:oleObj spid="_x0000_s7193" name="Equation" r:id="rId17" imgW="1269449" imgH="241195" progId="Equation.3">
                  <p:embed/>
                </p:oleObj>
              </mc:Choice>
              <mc:Fallback>
                <p:oleObj name="Equation" r:id="rId17" imgW="1269449" imgH="241195" progId="Equation.3">
                  <p:embed/>
                  <p:pic>
                    <p:nvPicPr>
                      <p:cNvPr id="12299"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37200" y="3733800"/>
                        <a:ext cx="33718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0" name="Text Box 12"/>
          <p:cNvSpPr txBox="1">
            <a:spLocks noChangeArrowheads="1"/>
          </p:cNvSpPr>
          <p:nvPr/>
        </p:nvSpPr>
        <p:spPr bwMode="auto">
          <a:xfrm>
            <a:off x="462280" y="76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7.</a:t>
            </a:r>
            <a:endParaRPr lang="en-US" altLang="it-IT" sz="2400">
              <a:solidFill>
                <a:srgbClr val="FF0000"/>
              </a:solidFill>
            </a:endParaRPr>
          </a:p>
        </p:txBody>
      </p:sp>
      <p:sp>
        <p:nvSpPr>
          <p:cNvPr id="12301" name="Text Box 13"/>
          <p:cNvSpPr txBox="1">
            <a:spLocks noChangeArrowheads="1"/>
          </p:cNvSpPr>
          <p:nvPr/>
        </p:nvSpPr>
        <p:spPr bwMode="auto">
          <a:xfrm>
            <a:off x="53848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8.</a:t>
            </a:r>
            <a:endParaRPr lang="en-US" altLang="it-IT" sz="2400">
              <a:solidFill>
                <a:srgbClr val="FF0000"/>
              </a:solidFill>
            </a:endParaRPr>
          </a:p>
        </p:txBody>
      </p:sp>
      <p:sp>
        <p:nvSpPr>
          <p:cNvPr id="12302" name="Text Box 14"/>
          <p:cNvSpPr txBox="1">
            <a:spLocks noChangeArrowheads="1"/>
          </p:cNvSpPr>
          <p:nvPr/>
        </p:nvSpPr>
        <p:spPr bwMode="auto">
          <a:xfrm>
            <a:off x="462280" y="388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9.</a:t>
            </a:r>
            <a:endParaRPr lang="en-US" altLang="it-IT" sz="2400">
              <a:solidFill>
                <a:srgbClr val="FF0000"/>
              </a:solidFill>
            </a:endParaRPr>
          </a:p>
        </p:txBody>
      </p:sp>
      <p:sp>
        <p:nvSpPr>
          <p:cNvPr id="12303" name="Text Box 15"/>
          <p:cNvSpPr txBox="1">
            <a:spLocks noChangeArrowheads="1"/>
          </p:cNvSpPr>
          <p:nvPr/>
        </p:nvSpPr>
        <p:spPr bwMode="auto">
          <a:xfrm>
            <a:off x="462280" y="5410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10.</a:t>
            </a:r>
            <a:endParaRPr lang="en-US" altLang="it-IT" sz="2400">
              <a:solidFill>
                <a:srgbClr val="FF0000"/>
              </a:solidFill>
            </a:endParaRPr>
          </a:p>
        </p:txBody>
      </p:sp>
      <p:sp>
        <p:nvSpPr>
          <p:cNvPr id="12304" name="Text Box 16"/>
          <p:cNvSpPr txBox="1">
            <a:spLocks noChangeArrowheads="1"/>
          </p:cNvSpPr>
          <p:nvPr/>
        </p:nvSpPr>
        <p:spPr bwMode="auto">
          <a:xfrm>
            <a:off x="5080000" y="1066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11.</a:t>
            </a:r>
            <a:endParaRPr lang="en-US" altLang="it-IT" sz="2400">
              <a:solidFill>
                <a:srgbClr val="FF0000"/>
              </a:solidFill>
            </a:endParaRPr>
          </a:p>
        </p:txBody>
      </p:sp>
      <p:sp>
        <p:nvSpPr>
          <p:cNvPr id="12305" name="Text Box 17"/>
          <p:cNvSpPr txBox="1">
            <a:spLocks noChangeArrowheads="1"/>
          </p:cNvSpPr>
          <p:nvPr/>
        </p:nvSpPr>
        <p:spPr bwMode="auto">
          <a:xfrm>
            <a:off x="5080000" y="1981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12.</a:t>
            </a:r>
            <a:endParaRPr lang="en-US" altLang="it-IT" sz="2400">
              <a:solidFill>
                <a:srgbClr val="FF0000"/>
              </a:solidFill>
            </a:endParaRPr>
          </a:p>
        </p:txBody>
      </p:sp>
      <p:sp>
        <p:nvSpPr>
          <p:cNvPr id="12306" name="Text Box 18"/>
          <p:cNvSpPr txBox="1">
            <a:spLocks noChangeArrowheads="1"/>
          </p:cNvSpPr>
          <p:nvPr/>
        </p:nvSpPr>
        <p:spPr bwMode="auto">
          <a:xfrm>
            <a:off x="5080000" y="2819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13.</a:t>
            </a:r>
            <a:endParaRPr lang="en-US" altLang="it-IT" sz="2400">
              <a:solidFill>
                <a:srgbClr val="FF0000"/>
              </a:solidFill>
            </a:endParaRPr>
          </a:p>
        </p:txBody>
      </p:sp>
      <p:sp>
        <p:nvSpPr>
          <p:cNvPr id="12307" name="Text Box 19"/>
          <p:cNvSpPr txBox="1">
            <a:spLocks noChangeArrowheads="1"/>
          </p:cNvSpPr>
          <p:nvPr/>
        </p:nvSpPr>
        <p:spPr bwMode="auto">
          <a:xfrm>
            <a:off x="50800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14.</a:t>
            </a:r>
            <a:endParaRPr lang="en-US" altLang="it-IT" sz="2400">
              <a:solidFill>
                <a:srgbClr val="FF0000"/>
              </a:solidFill>
            </a:endParaRPr>
          </a:p>
        </p:txBody>
      </p:sp>
    </p:spTree>
    <p:extLst>
      <p:ext uri="{BB962C8B-B14F-4D97-AF65-F5344CB8AC3E}">
        <p14:creationId xmlns:p14="http://schemas.microsoft.com/office/powerpoint/2010/main" val="2585569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082040" y="304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The total number of molecules adsorbed at equilibrium is</a:t>
            </a:r>
            <a:endParaRPr lang="en-US" altLang="it-IT" sz="2400"/>
          </a:p>
        </p:txBody>
      </p:sp>
      <p:graphicFrame>
        <p:nvGraphicFramePr>
          <p:cNvPr id="13315" name="Object 3"/>
          <p:cNvGraphicFramePr>
            <a:graphicFrameLocks noChangeAspect="1"/>
          </p:cNvGraphicFramePr>
          <p:nvPr>
            <p:extLst/>
          </p:nvPr>
        </p:nvGraphicFramePr>
        <p:xfrm>
          <a:off x="853440" y="990600"/>
          <a:ext cx="7683500" cy="484188"/>
        </p:xfrm>
        <a:graphic>
          <a:graphicData uri="http://schemas.openxmlformats.org/presentationml/2006/ole">
            <mc:AlternateContent xmlns:mc="http://schemas.openxmlformats.org/markup-compatibility/2006">
              <mc:Choice xmlns:v="urn:schemas-microsoft-com:vml" Requires="v">
                <p:oleObj spid="_x0000_s8202" name="Equation" r:id="rId3" imgW="3632200" imgH="228600" progId="Equation.3">
                  <p:embed/>
                </p:oleObj>
              </mc:Choice>
              <mc:Fallback>
                <p:oleObj name="Equation" r:id="rId3" imgW="3632200" imgH="228600" progId="Equation.3">
                  <p:embed/>
                  <p:pic>
                    <p:nvPicPr>
                      <p:cNvPr id="133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 y="990600"/>
                        <a:ext cx="76835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4"/>
          <p:cNvSpPr txBox="1">
            <a:spLocks noChangeArrowheads="1"/>
          </p:cNvSpPr>
          <p:nvPr/>
        </p:nvSpPr>
        <p:spPr bwMode="auto">
          <a:xfrm>
            <a:off x="1158240" y="1752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Substituting for </a:t>
            </a:r>
            <a:r>
              <a:rPr lang="it-IT" altLang="it-IT" sz="2400">
                <a:latin typeface="Symbol" panose="05050102010706020507" pitchFamily="18" charset="2"/>
              </a:rPr>
              <a:t>q</a:t>
            </a:r>
            <a:r>
              <a:rPr lang="it-IT" altLang="it-IT" sz="2400" baseline="-25000"/>
              <a:t>1</a:t>
            </a:r>
            <a:r>
              <a:rPr lang="it-IT" altLang="it-IT" sz="2400"/>
              <a:t>, </a:t>
            </a:r>
            <a:r>
              <a:rPr lang="it-IT" altLang="it-IT" sz="2400">
                <a:latin typeface="Symbol" panose="05050102010706020507" pitchFamily="18" charset="2"/>
              </a:rPr>
              <a:t>q</a:t>
            </a:r>
            <a:r>
              <a:rPr lang="it-IT" altLang="it-IT" sz="2400" baseline="-25000"/>
              <a:t>2 </a:t>
            </a:r>
            <a:r>
              <a:rPr lang="it-IT" altLang="it-IT" sz="2400"/>
              <a:t>, …</a:t>
            </a:r>
            <a:endParaRPr lang="en-US" altLang="it-IT" sz="2400"/>
          </a:p>
        </p:txBody>
      </p:sp>
      <p:graphicFrame>
        <p:nvGraphicFramePr>
          <p:cNvPr id="13317" name="Object 5"/>
          <p:cNvGraphicFramePr>
            <a:graphicFrameLocks noChangeAspect="1"/>
          </p:cNvGraphicFramePr>
          <p:nvPr>
            <p:extLst/>
          </p:nvPr>
        </p:nvGraphicFramePr>
        <p:xfrm>
          <a:off x="1920240" y="2286000"/>
          <a:ext cx="5400675" cy="1452563"/>
        </p:xfrm>
        <a:graphic>
          <a:graphicData uri="http://schemas.openxmlformats.org/presentationml/2006/ole">
            <mc:AlternateContent xmlns:mc="http://schemas.openxmlformats.org/markup-compatibility/2006">
              <mc:Choice xmlns:v="urn:schemas-microsoft-com:vml" Requires="v">
                <p:oleObj spid="_x0000_s8203" name="Equation" r:id="rId5" imgW="2552700" imgH="685800" progId="Equation.3">
                  <p:embed/>
                </p:oleObj>
              </mc:Choice>
              <mc:Fallback>
                <p:oleObj name="Equation" r:id="rId5" imgW="2552700" imgH="685800" progId="Equation.3">
                  <p:embed/>
                  <p:pic>
                    <p:nvPicPr>
                      <p:cNvPr id="1331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240" y="2286000"/>
                        <a:ext cx="540067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6"/>
          <p:cNvSpPr txBox="1">
            <a:spLocks noChangeArrowheads="1"/>
          </p:cNvSpPr>
          <p:nvPr/>
        </p:nvSpPr>
        <p:spPr bwMode="auto">
          <a:xfrm>
            <a:off x="2301240" y="4038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Since </a:t>
            </a:r>
            <a:r>
              <a:rPr lang="it-IT" altLang="it-IT" sz="2400">
                <a:latin typeface="Symbol Set SWA" pitchFamily="18" charset="2"/>
              </a:rPr>
              <a:t>a</a:t>
            </a:r>
            <a:r>
              <a:rPr lang="it-IT" altLang="it-IT" sz="2400"/>
              <a:t> and </a:t>
            </a:r>
            <a:r>
              <a:rPr lang="it-IT" altLang="it-IT" sz="2400">
                <a:latin typeface="Symbol Set SWA" pitchFamily="18" charset="2"/>
              </a:rPr>
              <a:t>b</a:t>
            </a:r>
            <a:r>
              <a:rPr lang="it-IT" altLang="it-IT" sz="2400"/>
              <a:t> are constant</a:t>
            </a:r>
            <a:endParaRPr lang="en-US" altLang="it-IT" sz="2400"/>
          </a:p>
        </p:txBody>
      </p:sp>
      <p:graphicFrame>
        <p:nvGraphicFramePr>
          <p:cNvPr id="13319" name="Object 7"/>
          <p:cNvGraphicFramePr>
            <a:graphicFrameLocks noChangeAspect="1"/>
          </p:cNvGraphicFramePr>
          <p:nvPr>
            <p:extLst/>
          </p:nvPr>
        </p:nvGraphicFramePr>
        <p:xfrm>
          <a:off x="3215640" y="4800600"/>
          <a:ext cx="1074738" cy="430213"/>
        </p:xfrm>
        <a:graphic>
          <a:graphicData uri="http://schemas.openxmlformats.org/presentationml/2006/ole">
            <mc:AlternateContent xmlns:mc="http://schemas.openxmlformats.org/markup-compatibility/2006">
              <mc:Choice xmlns:v="urn:schemas-microsoft-com:vml" Requires="v">
                <p:oleObj spid="_x0000_s8204" name="Equation" r:id="rId7" imgW="507780" imgH="203112" progId="Equation.3">
                  <p:embed/>
                </p:oleObj>
              </mc:Choice>
              <mc:Fallback>
                <p:oleObj name="Equation" r:id="rId7" imgW="507780" imgH="203112" progId="Equation.3">
                  <p:embed/>
                  <p:pic>
                    <p:nvPicPr>
                      <p:cNvPr id="1331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5640" y="4800600"/>
                        <a:ext cx="10747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nvPr>
        </p:nvGraphicFramePr>
        <p:xfrm>
          <a:off x="1996440" y="5562600"/>
          <a:ext cx="2417763" cy="914400"/>
        </p:xfrm>
        <a:graphic>
          <a:graphicData uri="http://schemas.openxmlformats.org/presentationml/2006/ole">
            <mc:AlternateContent xmlns:mc="http://schemas.openxmlformats.org/markup-compatibility/2006">
              <mc:Choice xmlns:v="urn:schemas-microsoft-com:vml" Requires="v">
                <p:oleObj spid="_x0000_s8205" name="Equation" r:id="rId9" imgW="1143000" imgH="431800" progId="Equation.3">
                  <p:embed/>
                </p:oleObj>
              </mc:Choice>
              <mc:Fallback>
                <p:oleObj name="Equation" r:id="rId9" imgW="1143000" imgH="431800" progId="Equation.3">
                  <p:embed/>
                  <p:pic>
                    <p:nvPicPr>
                      <p:cNvPr id="1332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6440" y="5562600"/>
                        <a:ext cx="24177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Text Box 9"/>
          <p:cNvSpPr txBox="1">
            <a:spLocks noChangeArrowheads="1"/>
          </p:cNvSpPr>
          <p:nvPr/>
        </p:nvSpPr>
        <p:spPr bwMode="auto">
          <a:xfrm>
            <a:off x="472440" y="533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15.</a:t>
            </a:r>
            <a:endParaRPr lang="en-US" altLang="it-IT" sz="2400">
              <a:solidFill>
                <a:srgbClr val="FF0000"/>
              </a:solidFill>
            </a:endParaRPr>
          </a:p>
        </p:txBody>
      </p:sp>
      <p:sp>
        <p:nvSpPr>
          <p:cNvPr id="13322" name="Text Box 10"/>
          <p:cNvSpPr txBox="1">
            <a:spLocks noChangeArrowheads="1"/>
          </p:cNvSpPr>
          <p:nvPr/>
        </p:nvSpPr>
        <p:spPr bwMode="auto">
          <a:xfrm>
            <a:off x="4739640" y="1752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from</a:t>
            </a:r>
            <a:r>
              <a:rPr lang="it-IT" altLang="it-IT" sz="2400">
                <a:solidFill>
                  <a:srgbClr val="FF0000"/>
                </a:solidFill>
              </a:rPr>
              <a:t> 11-14.</a:t>
            </a:r>
            <a:endParaRPr lang="en-US" altLang="it-IT" sz="2400">
              <a:solidFill>
                <a:srgbClr val="FF0000"/>
              </a:solidFill>
            </a:endParaRPr>
          </a:p>
        </p:txBody>
      </p:sp>
      <p:sp>
        <p:nvSpPr>
          <p:cNvPr id="13323" name="Text Box 11"/>
          <p:cNvSpPr txBox="1">
            <a:spLocks noChangeArrowheads="1"/>
          </p:cNvSpPr>
          <p:nvPr/>
        </p:nvSpPr>
        <p:spPr bwMode="auto">
          <a:xfrm>
            <a:off x="853440" y="2438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16.</a:t>
            </a:r>
            <a:endParaRPr lang="en-US" altLang="it-IT" sz="2400">
              <a:solidFill>
                <a:srgbClr val="FF0000"/>
              </a:solidFill>
            </a:endParaRPr>
          </a:p>
        </p:txBody>
      </p:sp>
      <p:sp>
        <p:nvSpPr>
          <p:cNvPr id="13324" name="Text Box 12"/>
          <p:cNvSpPr txBox="1">
            <a:spLocks noChangeArrowheads="1"/>
          </p:cNvSpPr>
          <p:nvPr/>
        </p:nvSpPr>
        <p:spPr bwMode="auto">
          <a:xfrm>
            <a:off x="115824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17.</a:t>
            </a:r>
            <a:endParaRPr lang="en-US" altLang="it-IT" sz="2400">
              <a:solidFill>
                <a:srgbClr val="FF0000"/>
              </a:solidFill>
            </a:endParaRPr>
          </a:p>
        </p:txBody>
      </p:sp>
      <p:sp>
        <p:nvSpPr>
          <p:cNvPr id="13325" name="Text Box 13"/>
          <p:cNvSpPr txBox="1">
            <a:spLocks noChangeArrowheads="1"/>
          </p:cNvSpPr>
          <p:nvPr/>
        </p:nvSpPr>
        <p:spPr bwMode="auto">
          <a:xfrm>
            <a:off x="777240" y="579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18.</a:t>
            </a:r>
            <a:endParaRPr lang="en-US" altLang="it-IT" sz="2400">
              <a:solidFill>
                <a:srgbClr val="FF0000"/>
              </a:solidFill>
            </a:endParaRPr>
          </a:p>
        </p:txBody>
      </p:sp>
      <p:sp>
        <p:nvSpPr>
          <p:cNvPr id="13326" name="Text Box 14"/>
          <p:cNvSpPr txBox="1">
            <a:spLocks noChangeArrowheads="1"/>
          </p:cNvSpPr>
          <p:nvPr/>
        </p:nvSpPr>
        <p:spPr bwMode="auto">
          <a:xfrm>
            <a:off x="4892040" y="5791200"/>
            <a:ext cx="2895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from</a:t>
            </a:r>
            <a:r>
              <a:rPr lang="it-IT" altLang="it-IT" sz="2400">
                <a:solidFill>
                  <a:srgbClr val="FF0000"/>
                </a:solidFill>
              </a:rPr>
              <a:t> 7-10.</a:t>
            </a:r>
            <a:endParaRPr lang="en-US" altLang="it-IT" sz="2400">
              <a:solidFill>
                <a:srgbClr val="FF0000"/>
              </a:solidFill>
            </a:endParaRPr>
          </a:p>
          <a:p>
            <a:pPr eaLnBrk="1" hangingPunct="1">
              <a:spcBef>
                <a:spcPct val="50000"/>
              </a:spcBef>
              <a:buFontTx/>
              <a:buNone/>
            </a:pPr>
            <a:endParaRPr lang="en-US" altLang="it-IT" sz="2400"/>
          </a:p>
        </p:txBody>
      </p:sp>
    </p:spTree>
    <p:extLst>
      <p:ext uri="{BB962C8B-B14F-4D97-AF65-F5344CB8AC3E}">
        <p14:creationId xmlns:p14="http://schemas.microsoft.com/office/powerpoint/2010/main" val="2939124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2514600" y="685800"/>
          <a:ext cx="1074738" cy="430213"/>
        </p:xfrm>
        <a:graphic>
          <a:graphicData uri="http://schemas.openxmlformats.org/presentationml/2006/ole">
            <mc:AlternateContent xmlns:mc="http://schemas.openxmlformats.org/markup-compatibility/2006">
              <mc:Choice xmlns:v="urn:schemas-microsoft-com:vml" Requires="v">
                <p:oleObj spid="_x0000_s9228" name="Equation" r:id="rId3" imgW="507780" imgH="203112" progId="Equation.3">
                  <p:embed/>
                </p:oleObj>
              </mc:Choice>
              <mc:Fallback>
                <p:oleObj name="Equation" r:id="rId3" imgW="507780" imgH="203112" progId="Equation.3">
                  <p:embed/>
                  <p:pic>
                    <p:nvPicPr>
                      <p:cNvPr id="143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685800"/>
                        <a:ext cx="10747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Text Box 3"/>
          <p:cNvSpPr txBox="1">
            <a:spLocks noChangeArrowheads="1"/>
          </p:cNvSpPr>
          <p:nvPr/>
        </p:nvSpPr>
        <p:spPr bwMode="auto">
          <a:xfrm>
            <a:off x="533400" y="609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Substituting                          in  16.</a:t>
            </a:r>
            <a:endParaRPr lang="en-US" altLang="it-IT" sz="2400"/>
          </a:p>
        </p:txBody>
      </p:sp>
      <p:graphicFrame>
        <p:nvGraphicFramePr>
          <p:cNvPr id="14340" name="Object 4"/>
          <p:cNvGraphicFramePr>
            <a:graphicFrameLocks noChangeAspect="1"/>
          </p:cNvGraphicFramePr>
          <p:nvPr/>
        </p:nvGraphicFramePr>
        <p:xfrm>
          <a:off x="1635125" y="1143000"/>
          <a:ext cx="4567238" cy="914400"/>
        </p:xfrm>
        <a:graphic>
          <a:graphicData uri="http://schemas.openxmlformats.org/presentationml/2006/ole">
            <mc:AlternateContent xmlns:mc="http://schemas.openxmlformats.org/markup-compatibility/2006">
              <mc:Choice xmlns:v="urn:schemas-microsoft-com:vml" Requires="v">
                <p:oleObj spid="_x0000_s9229" name="Equation" r:id="rId5" imgW="2159000" imgH="431800" progId="Equation.3">
                  <p:embed/>
                </p:oleObj>
              </mc:Choice>
              <mc:Fallback>
                <p:oleObj name="Equation" r:id="rId5" imgW="2159000" imgH="431800" progId="Equation.3">
                  <p:embed/>
                  <p:pic>
                    <p:nvPicPr>
                      <p:cNvPr id="1434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125" y="1143000"/>
                        <a:ext cx="45672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Text Box 5"/>
          <p:cNvSpPr txBox="1">
            <a:spLocks noChangeArrowheads="1"/>
          </p:cNvSpPr>
          <p:nvPr/>
        </p:nvSpPr>
        <p:spPr bwMode="auto">
          <a:xfrm>
            <a:off x="609600" y="12557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19.</a:t>
            </a:r>
            <a:endParaRPr lang="en-US" altLang="it-IT" sz="2400">
              <a:solidFill>
                <a:srgbClr val="FF0000"/>
              </a:solidFill>
            </a:endParaRPr>
          </a:p>
        </p:txBody>
      </p:sp>
      <p:graphicFrame>
        <p:nvGraphicFramePr>
          <p:cNvPr id="14342" name="Object 6"/>
          <p:cNvGraphicFramePr>
            <a:graphicFrameLocks noChangeAspect="1"/>
          </p:cNvGraphicFramePr>
          <p:nvPr/>
        </p:nvGraphicFramePr>
        <p:xfrm>
          <a:off x="1600200" y="2322513"/>
          <a:ext cx="1933575" cy="914400"/>
        </p:xfrm>
        <a:graphic>
          <a:graphicData uri="http://schemas.openxmlformats.org/presentationml/2006/ole">
            <mc:AlternateContent xmlns:mc="http://schemas.openxmlformats.org/markup-compatibility/2006">
              <mc:Choice xmlns:v="urn:schemas-microsoft-com:vml" Requires="v">
                <p:oleObj spid="_x0000_s9230" name="Equation" r:id="rId7" imgW="914400" imgH="431800" progId="Equation.3">
                  <p:embed/>
                </p:oleObj>
              </mc:Choice>
              <mc:Fallback>
                <p:oleObj name="Equation" r:id="rId7" imgW="914400" imgH="431800" progId="Equation.3">
                  <p:embed/>
                  <p:pic>
                    <p:nvPicPr>
                      <p:cNvPr id="1434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2322513"/>
                        <a:ext cx="1933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p:cNvSpPr txBox="1">
            <a:spLocks noChangeArrowheads="1"/>
          </p:cNvSpPr>
          <p:nvPr/>
        </p:nvSpPr>
        <p:spPr bwMode="auto">
          <a:xfrm>
            <a:off x="609600" y="25511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20.</a:t>
            </a:r>
            <a:endParaRPr lang="en-US" altLang="it-IT" sz="2400">
              <a:solidFill>
                <a:srgbClr val="FF0000"/>
              </a:solidFill>
            </a:endParaRPr>
          </a:p>
        </p:txBody>
      </p:sp>
      <p:sp>
        <p:nvSpPr>
          <p:cNvPr id="14344" name="Text Box 8"/>
          <p:cNvSpPr txBox="1">
            <a:spLocks noChangeArrowheads="1"/>
          </p:cNvSpPr>
          <p:nvPr/>
        </p:nvSpPr>
        <p:spPr bwMode="auto">
          <a:xfrm>
            <a:off x="1524000" y="3694113"/>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1 = </a:t>
            </a:r>
            <a:r>
              <a:rPr lang="it-IT" altLang="it-IT" sz="2400">
                <a:latin typeface="Symbol" panose="05050102010706020507" pitchFamily="18" charset="2"/>
              </a:rPr>
              <a:t>q</a:t>
            </a:r>
            <a:r>
              <a:rPr lang="it-IT" altLang="it-IT" sz="2400" baseline="-25000">
                <a:latin typeface="Symbol" panose="05050102010706020507" pitchFamily="18" charset="2"/>
              </a:rPr>
              <a:t>0 </a:t>
            </a:r>
            <a:r>
              <a:rPr lang="it-IT" altLang="it-IT" sz="2400">
                <a:latin typeface="Symbol" panose="05050102010706020507" pitchFamily="18" charset="2"/>
              </a:rPr>
              <a:t>+</a:t>
            </a:r>
            <a:r>
              <a:rPr lang="it-IT" altLang="it-IT" sz="2400" baseline="-25000">
                <a:latin typeface="Symbol" panose="05050102010706020507" pitchFamily="18" charset="2"/>
              </a:rPr>
              <a:t> </a:t>
            </a:r>
            <a:r>
              <a:rPr lang="it-IT" altLang="it-IT" sz="2400">
                <a:latin typeface="Symbol" panose="05050102010706020507" pitchFamily="18" charset="2"/>
              </a:rPr>
              <a:t>q</a:t>
            </a:r>
            <a:r>
              <a:rPr lang="it-IT" altLang="it-IT" sz="2400" baseline="-25000">
                <a:latin typeface="Symbol" panose="05050102010706020507" pitchFamily="18" charset="2"/>
              </a:rPr>
              <a:t>1</a:t>
            </a:r>
            <a:r>
              <a:rPr lang="it-IT" altLang="it-IT" sz="2400">
                <a:latin typeface="Symbol" panose="05050102010706020507" pitchFamily="18" charset="2"/>
              </a:rPr>
              <a:t> + q</a:t>
            </a:r>
            <a:r>
              <a:rPr lang="it-IT" altLang="it-IT" sz="2400" baseline="-25000">
                <a:latin typeface="Symbol" panose="05050102010706020507" pitchFamily="18" charset="2"/>
              </a:rPr>
              <a:t>2  </a:t>
            </a:r>
            <a:r>
              <a:rPr lang="it-IT" altLang="it-IT" sz="2400">
                <a:latin typeface="Symbol" panose="05050102010706020507" pitchFamily="18" charset="2"/>
              </a:rPr>
              <a:t>+.....q</a:t>
            </a:r>
            <a:r>
              <a:rPr lang="it-IT" altLang="it-IT" sz="2400" baseline="-25000"/>
              <a:t>n</a:t>
            </a:r>
            <a:endParaRPr lang="en-US" altLang="it-IT" sz="2400" baseline="-25000"/>
          </a:p>
        </p:txBody>
      </p:sp>
      <p:sp>
        <p:nvSpPr>
          <p:cNvPr id="14345" name="Text Box 9"/>
          <p:cNvSpPr txBox="1">
            <a:spLocks noChangeArrowheads="1"/>
          </p:cNvSpPr>
          <p:nvPr/>
        </p:nvSpPr>
        <p:spPr bwMode="auto">
          <a:xfrm>
            <a:off x="609600" y="36941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21.</a:t>
            </a:r>
            <a:endParaRPr lang="en-US" altLang="it-IT" sz="2400">
              <a:solidFill>
                <a:srgbClr val="FF0000"/>
              </a:solidFill>
            </a:endParaRPr>
          </a:p>
        </p:txBody>
      </p:sp>
      <p:graphicFrame>
        <p:nvGraphicFramePr>
          <p:cNvPr id="14346" name="Object 10"/>
          <p:cNvGraphicFramePr>
            <a:graphicFrameLocks noChangeAspect="1"/>
          </p:cNvGraphicFramePr>
          <p:nvPr/>
        </p:nvGraphicFramePr>
        <p:xfrm>
          <a:off x="1371600" y="4532313"/>
          <a:ext cx="4378325" cy="914400"/>
        </p:xfrm>
        <a:graphic>
          <a:graphicData uri="http://schemas.openxmlformats.org/presentationml/2006/ole">
            <mc:AlternateContent xmlns:mc="http://schemas.openxmlformats.org/markup-compatibility/2006">
              <mc:Choice xmlns:v="urn:schemas-microsoft-com:vml" Requires="v">
                <p:oleObj spid="_x0000_s9231" name="Equation" r:id="rId9" imgW="2070100" imgH="431800" progId="Equation.3">
                  <p:embed/>
                </p:oleObj>
              </mc:Choice>
              <mc:Fallback>
                <p:oleObj name="Equation" r:id="rId9" imgW="2070100" imgH="431800" progId="Equation.3">
                  <p:embed/>
                  <p:pic>
                    <p:nvPicPr>
                      <p:cNvPr id="1434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4532313"/>
                        <a:ext cx="4378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7" name="Text Box 11"/>
          <p:cNvSpPr txBox="1">
            <a:spLocks noChangeArrowheads="1"/>
          </p:cNvSpPr>
          <p:nvPr/>
        </p:nvSpPr>
        <p:spPr bwMode="auto">
          <a:xfrm>
            <a:off x="609600" y="46847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22.</a:t>
            </a:r>
            <a:endParaRPr lang="en-US" altLang="it-IT" sz="2400">
              <a:solidFill>
                <a:srgbClr val="FF0000"/>
              </a:solidFill>
            </a:endParaRPr>
          </a:p>
        </p:txBody>
      </p:sp>
      <p:sp>
        <p:nvSpPr>
          <p:cNvPr id="14348" name="Text Box 12"/>
          <p:cNvSpPr txBox="1">
            <a:spLocks noChangeArrowheads="1"/>
          </p:cNvSpPr>
          <p:nvPr/>
        </p:nvSpPr>
        <p:spPr bwMode="auto">
          <a:xfrm>
            <a:off x="1219200" y="541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Substituting 22 into 20</a:t>
            </a:r>
            <a:endParaRPr lang="en-US" altLang="it-IT" sz="2400"/>
          </a:p>
        </p:txBody>
      </p:sp>
      <p:graphicFrame>
        <p:nvGraphicFramePr>
          <p:cNvPr id="14349" name="Object 13"/>
          <p:cNvGraphicFramePr>
            <a:graphicFrameLocks noChangeAspect="1"/>
          </p:cNvGraphicFramePr>
          <p:nvPr/>
        </p:nvGraphicFramePr>
        <p:xfrm>
          <a:off x="4724400" y="5715000"/>
          <a:ext cx="3249613" cy="941388"/>
        </p:xfrm>
        <a:graphic>
          <a:graphicData uri="http://schemas.openxmlformats.org/presentationml/2006/ole">
            <mc:AlternateContent xmlns:mc="http://schemas.openxmlformats.org/markup-compatibility/2006">
              <mc:Choice xmlns:v="urn:schemas-microsoft-com:vml" Requires="v">
                <p:oleObj spid="_x0000_s9232" name="Equation" r:id="rId11" imgW="1536033" imgH="444307" progId="Equation.3">
                  <p:embed/>
                </p:oleObj>
              </mc:Choice>
              <mc:Fallback>
                <p:oleObj name="Equation" r:id="rId11" imgW="1536033" imgH="444307" progId="Equation.3">
                  <p:embed/>
                  <p:pic>
                    <p:nvPicPr>
                      <p:cNvPr id="14349"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5715000"/>
                        <a:ext cx="324961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0" name="Text Box 14"/>
          <p:cNvSpPr txBox="1">
            <a:spLocks noChangeArrowheads="1"/>
          </p:cNvSpPr>
          <p:nvPr/>
        </p:nvSpPr>
        <p:spPr bwMode="auto">
          <a:xfrm>
            <a:off x="3657600" y="6096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23.</a:t>
            </a:r>
            <a:endParaRPr lang="en-US" altLang="it-IT" sz="2400">
              <a:solidFill>
                <a:srgbClr val="FF0000"/>
              </a:solidFill>
            </a:endParaRPr>
          </a:p>
        </p:txBody>
      </p:sp>
    </p:spTree>
    <p:extLst>
      <p:ext uri="{BB962C8B-B14F-4D97-AF65-F5344CB8AC3E}">
        <p14:creationId xmlns:p14="http://schemas.microsoft.com/office/powerpoint/2010/main" val="2875494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278063" y="1219200"/>
          <a:ext cx="4027487" cy="941388"/>
        </p:xfrm>
        <a:graphic>
          <a:graphicData uri="http://schemas.openxmlformats.org/presentationml/2006/ole">
            <mc:AlternateContent xmlns:mc="http://schemas.openxmlformats.org/markup-compatibility/2006">
              <mc:Choice xmlns:v="urn:schemas-microsoft-com:vml" Requires="v">
                <p:oleObj spid="_x0000_s10250" name="Equation" r:id="rId3" imgW="1905000" imgH="444500" progId="Equation.3">
                  <p:embed/>
                </p:oleObj>
              </mc:Choice>
              <mc:Fallback>
                <p:oleObj name="Equation" r:id="rId3" imgW="1905000" imgH="444500" progId="Equation.3">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1219200"/>
                        <a:ext cx="4027487"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3"/>
          <p:cNvSpPr txBox="1">
            <a:spLocks noChangeArrowheads="1"/>
          </p:cNvSpPr>
          <p:nvPr/>
        </p:nvSpPr>
        <p:spPr bwMode="auto">
          <a:xfrm>
            <a:off x="685800" y="4572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Replacing </a:t>
            </a:r>
            <a:r>
              <a:rPr lang="it-IT" altLang="it-IT" sz="2400">
                <a:latin typeface="Symbol Set SWA" pitchFamily="18" charset="2"/>
              </a:rPr>
              <a:t>q</a:t>
            </a:r>
            <a:r>
              <a:rPr lang="it-IT" altLang="it-IT" sz="2400" baseline="-25000"/>
              <a:t>n </a:t>
            </a:r>
            <a:r>
              <a:rPr lang="it-IT" altLang="it-IT" sz="2400"/>
              <a:t>in 23. with </a:t>
            </a:r>
            <a:r>
              <a:rPr lang="it-IT" altLang="it-IT" sz="2400">
                <a:latin typeface="Symbol Set SWA" pitchFamily="18" charset="2"/>
              </a:rPr>
              <a:t>ab</a:t>
            </a:r>
            <a:r>
              <a:rPr lang="it-IT" altLang="it-IT" sz="2400" baseline="30000"/>
              <a:t>n-1</a:t>
            </a:r>
            <a:r>
              <a:rPr lang="it-IT" altLang="it-IT" sz="2400">
                <a:latin typeface="Symbol" panose="05050102010706020507" pitchFamily="18" charset="2"/>
              </a:rPr>
              <a:t>q</a:t>
            </a:r>
            <a:r>
              <a:rPr lang="it-IT" altLang="it-IT" sz="2400" baseline="-25000"/>
              <a:t>o</a:t>
            </a:r>
            <a:r>
              <a:rPr lang="it-IT" altLang="it-IT" sz="2400"/>
              <a:t> from 14.</a:t>
            </a:r>
            <a:endParaRPr lang="en-US" altLang="it-IT" sz="2400"/>
          </a:p>
        </p:txBody>
      </p:sp>
      <p:sp>
        <p:nvSpPr>
          <p:cNvPr id="15364" name="Text Box 4"/>
          <p:cNvSpPr txBox="1">
            <a:spLocks noChangeArrowheads="1"/>
          </p:cNvSpPr>
          <p:nvPr/>
        </p:nvSpPr>
        <p:spPr bwMode="auto">
          <a:xfrm>
            <a:off x="1143000" y="129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24.</a:t>
            </a:r>
            <a:endParaRPr lang="en-US" altLang="it-IT" sz="2400">
              <a:solidFill>
                <a:srgbClr val="FF0000"/>
              </a:solidFill>
            </a:endParaRPr>
          </a:p>
        </p:txBody>
      </p:sp>
      <p:sp>
        <p:nvSpPr>
          <p:cNvPr id="15365" name="Rectangle 5"/>
          <p:cNvSpPr>
            <a:spLocks noChangeArrowheads="1"/>
          </p:cNvSpPr>
          <p:nvPr/>
        </p:nvSpPr>
        <p:spPr bwMode="auto">
          <a:xfrm>
            <a:off x="762000" y="2293938"/>
            <a:ext cx="464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Replacing </a:t>
            </a:r>
            <a:r>
              <a:rPr lang="it-IT" altLang="it-IT" sz="2400">
                <a:latin typeface="Symbol Set SWA" pitchFamily="18" charset="2"/>
              </a:rPr>
              <a:t>a </a:t>
            </a:r>
            <a:r>
              <a:rPr lang="it-IT" altLang="it-IT" sz="2400"/>
              <a:t>in 24. with C</a:t>
            </a:r>
            <a:r>
              <a:rPr lang="it-IT" altLang="it-IT" sz="2400">
                <a:latin typeface="Symbol Set SWA" pitchFamily="18" charset="2"/>
              </a:rPr>
              <a:t>b </a:t>
            </a:r>
            <a:r>
              <a:rPr lang="it-IT" altLang="it-IT" sz="2400"/>
              <a:t>from 17.</a:t>
            </a:r>
            <a:endParaRPr lang="en-US" altLang="it-IT" sz="2400"/>
          </a:p>
        </p:txBody>
      </p:sp>
      <p:graphicFrame>
        <p:nvGraphicFramePr>
          <p:cNvPr id="15366" name="Object 6"/>
          <p:cNvGraphicFramePr>
            <a:graphicFrameLocks noChangeAspect="1"/>
          </p:cNvGraphicFramePr>
          <p:nvPr/>
        </p:nvGraphicFramePr>
        <p:xfrm>
          <a:off x="2352675" y="3124200"/>
          <a:ext cx="3892550" cy="941388"/>
        </p:xfrm>
        <a:graphic>
          <a:graphicData uri="http://schemas.openxmlformats.org/presentationml/2006/ole">
            <mc:AlternateContent xmlns:mc="http://schemas.openxmlformats.org/markup-compatibility/2006">
              <mc:Choice xmlns:v="urn:schemas-microsoft-com:vml" Requires="v">
                <p:oleObj spid="_x0000_s10251" name="Equation" r:id="rId5" imgW="1841500" imgH="444500" progId="Equation.3">
                  <p:embed/>
                </p:oleObj>
              </mc:Choice>
              <mc:Fallback>
                <p:oleObj name="Equation" r:id="rId5" imgW="1841500" imgH="444500" progId="Equation.3">
                  <p:embed/>
                  <p:pic>
                    <p:nvPicPr>
                      <p:cNvPr id="1536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3124200"/>
                        <a:ext cx="389255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2057400" y="4419600"/>
          <a:ext cx="4992688" cy="968375"/>
        </p:xfrm>
        <a:graphic>
          <a:graphicData uri="http://schemas.openxmlformats.org/presentationml/2006/ole">
            <mc:AlternateContent xmlns:mc="http://schemas.openxmlformats.org/markup-compatibility/2006">
              <mc:Choice xmlns:v="urn:schemas-microsoft-com:vml" Requires="v">
                <p:oleObj spid="_x0000_s10252" name="Equation" r:id="rId7" imgW="2362200" imgH="457200" progId="Equation.3">
                  <p:embed/>
                </p:oleObj>
              </mc:Choice>
              <mc:Fallback>
                <p:oleObj name="Equation" r:id="rId7" imgW="2362200" imgH="457200" progId="Equation.3">
                  <p:embed/>
                  <p:pic>
                    <p:nvPicPr>
                      <p:cNvPr id="1536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419600"/>
                        <a:ext cx="499268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8" name="Text Box 8"/>
          <p:cNvSpPr txBox="1">
            <a:spLocks noChangeArrowheads="1"/>
          </p:cNvSpPr>
          <p:nvPr/>
        </p:nvSpPr>
        <p:spPr bwMode="auto">
          <a:xfrm>
            <a:off x="838200" y="4267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Since</a:t>
            </a:r>
            <a:endParaRPr lang="en-US" altLang="it-IT" sz="2400"/>
          </a:p>
        </p:txBody>
      </p:sp>
      <p:sp>
        <p:nvSpPr>
          <p:cNvPr id="15369" name="Text Box 9"/>
          <p:cNvSpPr txBox="1">
            <a:spLocks noChangeArrowheads="1"/>
          </p:cNvSpPr>
          <p:nvPr/>
        </p:nvSpPr>
        <p:spPr bwMode="auto">
          <a:xfrm>
            <a:off x="1219200" y="3200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25.</a:t>
            </a:r>
            <a:endParaRPr lang="en-US" altLang="it-IT" sz="2400">
              <a:solidFill>
                <a:srgbClr val="FF0000"/>
              </a:solidFill>
            </a:endParaRPr>
          </a:p>
        </p:txBody>
      </p:sp>
      <p:sp>
        <p:nvSpPr>
          <p:cNvPr id="15370" name="Text Box 10"/>
          <p:cNvSpPr txBox="1">
            <a:spLocks noChangeArrowheads="1"/>
          </p:cNvSpPr>
          <p:nvPr/>
        </p:nvSpPr>
        <p:spPr bwMode="auto">
          <a:xfrm>
            <a:off x="1066800" y="472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26.</a:t>
            </a:r>
            <a:endParaRPr lang="en-US" altLang="it-IT" sz="2400">
              <a:solidFill>
                <a:srgbClr val="FF0000"/>
              </a:solidFill>
            </a:endParaRPr>
          </a:p>
        </p:txBody>
      </p:sp>
      <p:graphicFrame>
        <p:nvGraphicFramePr>
          <p:cNvPr id="15371" name="Object 11"/>
          <p:cNvGraphicFramePr>
            <a:graphicFrameLocks noChangeAspect="1"/>
          </p:cNvGraphicFramePr>
          <p:nvPr/>
        </p:nvGraphicFramePr>
        <p:xfrm>
          <a:off x="2554288" y="5651500"/>
          <a:ext cx="3811587" cy="914400"/>
        </p:xfrm>
        <a:graphic>
          <a:graphicData uri="http://schemas.openxmlformats.org/presentationml/2006/ole">
            <mc:AlternateContent xmlns:mc="http://schemas.openxmlformats.org/markup-compatibility/2006">
              <mc:Choice xmlns:v="urn:schemas-microsoft-com:vml" Requires="v">
                <p:oleObj spid="_x0000_s10253" name="Equation" r:id="rId9" imgW="1803400" imgH="431800" progId="Equation.3">
                  <p:embed/>
                </p:oleObj>
              </mc:Choice>
              <mc:Fallback>
                <p:oleObj name="Equation" r:id="rId9" imgW="1803400" imgH="431800" progId="Equation.3">
                  <p:embed/>
                  <p:pic>
                    <p:nvPicPr>
                      <p:cNvPr id="15371"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288" y="5651500"/>
                        <a:ext cx="38115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2" name="Text Box 12"/>
          <p:cNvSpPr txBox="1">
            <a:spLocks noChangeArrowheads="1"/>
          </p:cNvSpPr>
          <p:nvPr/>
        </p:nvSpPr>
        <p:spPr bwMode="auto">
          <a:xfrm>
            <a:off x="11430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27.</a:t>
            </a:r>
            <a:endParaRPr lang="en-US" altLang="it-IT" sz="2400">
              <a:solidFill>
                <a:srgbClr val="FF0000"/>
              </a:solidFill>
            </a:endParaRPr>
          </a:p>
        </p:txBody>
      </p:sp>
    </p:spTree>
    <p:extLst>
      <p:ext uri="{BB962C8B-B14F-4D97-AF65-F5344CB8AC3E}">
        <p14:creationId xmlns:p14="http://schemas.microsoft.com/office/powerpoint/2010/main" val="1501453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2479675" y="381000"/>
          <a:ext cx="2309813" cy="914400"/>
        </p:xfrm>
        <a:graphic>
          <a:graphicData uri="http://schemas.openxmlformats.org/presentationml/2006/ole">
            <mc:AlternateContent xmlns:mc="http://schemas.openxmlformats.org/markup-compatibility/2006">
              <mc:Choice xmlns:v="urn:schemas-microsoft-com:vml" Requires="v">
                <p:oleObj spid="_x0000_s11276" name="Equation" r:id="rId3" imgW="1091726" imgH="431613" progId="Equation.3">
                  <p:embed/>
                </p:oleObj>
              </mc:Choice>
              <mc:Fallback>
                <p:oleObj name="Equation" r:id="rId3" imgW="1091726" imgH="431613" progId="Equation.3">
                  <p:embed/>
                  <p:pic>
                    <p:nvPicPr>
                      <p:cNvPr id="1638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381000"/>
                        <a:ext cx="2309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Text Box 3"/>
          <p:cNvSpPr txBox="1">
            <a:spLocks noChangeArrowheads="1"/>
          </p:cNvSpPr>
          <p:nvPr/>
        </p:nvSpPr>
        <p:spPr bwMode="auto">
          <a:xfrm>
            <a:off x="609600" y="30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From 20. </a:t>
            </a:r>
            <a:endParaRPr lang="en-US" altLang="it-IT" sz="2400"/>
          </a:p>
        </p:txBody>
      </p:sp>
      <p:sp>
        <p:nvSpPr>
          <p:cNvPr id="16388" name="Text Box 4"/>
          <p:cNvSpPr txBox="1">
            <a:spLocks noChangeArrowheads="1"/>
          </p:cNvSpPr>
          <p:nvPr/>
        </p:nvSpPr>
        <p:spPr bwMode="auto">
          <a:xfrm>
            <a:off x="990600" y="1905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p>
        </p:txBody>
      </p:sp>
      <p:sp>
        <p:nvSpPr>
          <p:cNvPr id="16389" name="Text Box 5"/>
          <p:cNvSpPr txBox="1">
            <a:spLocks noChangeArrowheads="1"/>
          </p:cNvSpPr>
          <p:nvPr/>
        </p:nvSpPr>
        <p:spPr bwMode="auto">
          <a:xfrm>
            <a:off x="990600" y="1752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Substituting 28 in 27. </a:t>
            </a:r>
            <a:endParaRPr lang="en-US" altLang="it-IT" sz="2400"/>
          </a:p>
        </p:txBody>
      </p:sp>
      <p:graphicFrame>
        <p:nvGraphicFramePr>
          <p:cNvPr id="16390" name="Object 6"/>
          <p:cNvGraphicFramePr>
            <a:graphicFrameLocks noChangeAspect="1"/>
          </p:cNvGraphicFramePr>
          <p:nvPr/>
        </p:nvGraphicFramePr>
        <p:xfrm>
          <a:off x="1984375" y="2514600"/>
          <a:ext cx="2738438" cy="914400"/>
        </p:xfrm>
        <a:graphic>
          <a:graphicData uri="http://schemas.openxmlformats.org/presentationml/2006/ole">
            <mc:AlternateContent xmlns:mc="http://schemas.openxmlformats.org/markup-compatibility/2006">
              <mc:Choice xmlns:v="urn:schemas-microsoft-com:vml" Requires="v">
                <p:oleObj spid="_x0000_s11277" name="Equation" r:id="rId5" imgW="1295400" imgH="431800" progId="Equation.3">
                  <p:embed/>
                </p:oleObj>
              </mc:Choice>
              <mc:Fallback>
                <p:oleObj name="Equation" r:id="rId5" imgW="1295400" imgH="431800" progId="Equation.3">
                  <p:embed/>
                  <p:pic>
                    <p:nvPicPr>
                      <p:cNvPr id="1639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75" y="2514600"/>
                        <a:ext cx="2738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7"/>
          <p:cNvSpPr txBox="1">
            <a:spLocks noChangeArrowheads="1"/>
          </p:cNvSpPr>
          <p:nvPr/>
        </p:nvSpPr>
        <p:spPr bwMode="auto">
          <a:xfrm>
            <a:off x="685800" y="838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28.</a:t>
            </a:r>
            <a:endParaRPr lang="en-US" altLang="it-IT" sz="2400">
              <a:solidFill>
                <a:srgbClr val="FF0000"/>
              </a:solidFill>
            </a:endParaRPr>
          </a:p>
        </p:txBody>
      </p:sp>
      <p:sp>
        <p:nvSpPr>
          <p:cNvPr id="16392" name="Text Box 8"/>
          <p:cNvSpPr txBox="1">
            <a:spLocks noChangeArrowheads="1"/>
          </p:cNvSpPr>
          <p:nvPr/>
        </p:nvSpPr>
        <p:spPr bwMode="auto">
          <a:xfrm>
            <a:off x="457200" y="2667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29.</a:t>
            </a:r>
            <a:endParaRPr lang="en-US" altLang="it-IT" sz="2400">
              <a:solidFill>
                <a:srgbClr val="FF0000"/>
              </a:solidFill>
            </a:endParaRPr>
          </a:p>
        </p:txBody>
      </p:sp>
      <p:graphicFrame>
        <p:nvGraphicFramePr>
          <p:cNvPr id="16393" name="Object 9"/>
          <p:cNvGraphicFramePr>
            <a:graphicFrameLocks noChangeAspect="1"/>
          </p:cNvGraphicFramePr>
          <p:nvPr/>
        </p:nvGraphicFramePr>
        <p:xfrm>
          <a:off x="1828800" y="3657600"/>
          <a:ext cx="2551113" cy="887413"/>
        </p:xfrm>
        <a:graphic>
          <a:graphicData uri="http://schemas.openxmlformats.org/presentationml/2006/ole">
            <mc:AlternateContent xmlns:mc="http://schemas.openxmlformats.org/markup-compatibility/2006">
              <mc:Choice xmlns:v="urn:schemas-microsoft-com:vml" Requires="v">
                <p:oleObj spid="_x0000_s11278" name="Equation" r:id="rId7" imgW="1206500" imgH="419100" progId="Equation.3">
                  <p:embed/>
                </p:oleObj>
              </mc:Choice>
              <mc:Fallback>
                <p:oleObj name="Equation" r:id="rId7" imgW="1206500" imgH="419100" progId="Equation.3">
                  <p:embed/>
                  <p:pic>
                    <p:nvPicPr>
                      <p:cNvPr id="16393"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57600"/>
                        <a:ext cx="2551113"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4" name="Text Box 10"/>
          <p:cNvSpPr txBox="1">
            <a:spLocks noChangeArrowheads="1"/>
          </p:cNvSpPr>
          <p:nvPr/>
        </p:nvSpPr>
        <p:spPr bwMode="auto">
          <a:xfrm>
            <a:off x="6858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30.</a:t>
            </a:r>
            <a:endParaRPr lang="en-US" altLang="it-IT" sz="2400">
              <a:solidFill>
                <a:srgbClr val="FF0000"/>
              </a:solidFill>
            </a:endParaRPr>
          </a:p>
        </p:txBody>
      </p:sp>
      <p:sp>
        <p:nvSpPr>
          <p:cNvPr id="16395" name="Text Box 11"/>
          <p:cNvSpPr txBox="1">
            <a:spLocks noChangeArrowheads="1"/>
          </p:cNvSpPr>
          <p:nvPr/>
        </p:nvSpPr>
        <p:spPr bwMode="auto">
          <a:xfrm>
            <a:off x="762000" y="48006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Introducing </a:t>
            </a:r>
            <a:r>
              <a:rPr lang="it-IT" altLang="it-IT" sz="2400">
                <a:latin typeface="Symbol" panose="05050102010706020507" pitchFamily="18" charset="2"/>
              </a:rPr>
              <a:t>q</a:t>
            </a:r>
            <a:r>
              <a:rPr lang="it-IT" altLang="it-IT" sz="2400" baseline="-25000"/>
              <a:t>o</a:t>
            </a:r>
            <a:r>
              <a:rPr lang="it-IT" altLang="it-IT" sz="2400"/>
              <a:t> from 30. into 20</a:t>
            </a:r>
            <a:endParaRPr lang="en-US" altLang="it-IT" sz="2400"/>
          </a:p>
        </p:txBody>
      </p:sp>
      <p:graphicFrame>
        <p:nvGraphicFramePr>
          <p:cNvPr id="16396" name="Object 12"/>
          <p:cNvGraphicFramePr>
            <a:graphicFrameLocks noChangeAspect="1"/>
          </p:cNvGraphicFramePr>
          <p:nvPr/>
        </p:nvGraphicFramePr>
        <p:xfrm>
          <a:off x="1944688" y="5499100"/>
          <a:ext cx="3355975" cy="914400"/>
        </p:xfrm>
        <a:graphic>
          <a:graphicData uri="http://schemas.openxmlformats.org/presentationml/2006/ole">
            <mc:AlternateContent xmlns:mc="http://schemas.openxmlformats.org/markup-compatibility/2006">
              <mc:Choice xmlns:v="urn:schemas-microsoft-com:vml" Requires="v">
                <p:oleObj spid="_x0000_s11279" name="Equation" r:id="rId9" imgW="1587500" imgH="431800" progId="Equation.3">
                  <p:embed/>
                </p:oleObj>
              </mc:Choice>
              <mc:Fallback>
                <p:oleObj name="Equation" r:id="rId9" imgW="1587500" imgH="431800" progId="Equation.3">
                  <p:embed/>
                  <p:pic>
                    <p:nvPicPr>
                      <p:cNvPr id="16396"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4688" y="5499100"/>
                        <a:ext cx="33559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7" name="Text Box 13"/>
          <p:cNvSpPr txBox="1">
            <a:spLocks noChangeArrowheads="1"/>
          </p:cNvSpPr>
          <p:nvPr/>
        </p:nvSpPr>
        <p:spPr bwMode="auto">
          <a:xfrm>
            <a:off x="7620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31.</a:t>
            </a:r>
            <a:endParaRPr lang="en-US" altLang="it-IT" sz="2400">
              <a:solidFill>
                <a:srgbClr val="FF0000"/>
              </a:solidFill>
            </a:endParaRPr>
          </a:p>
        </p:txBody>
      </p:sp>
      <p:sp>
        <p:nvSpPr>
          <p:cNvPr id="16398" name="Text Box 14"/>
          <p:cNvSpPr txBox="1">
            <a:spLocks noChangeArrowheads="1"/>
          </p:cNvSpPr>
          <p:nvPr/>
        </p:nvSpPr>
        <p:spPr bwMode="auto">
          <a:xfrm>
            <a:off x="6324600" y="4953000"/>
            <a:ext cx="2362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Symbol" panose="05050102010706020507" pitchFamily="18" charset="2"/>
              <a:buChar char="b"/>
            </a:pPr>
            <a:r>
              <a:rPr lang="it-IT" altLang="it-IT" sz="2400"/>
              <a:t> = 1 when </a:t>
            </a:r>
          </a:p>
          <a:p>
            <a:pPr eaLnBrk="1" hangingPunct="1">
              <a:spcBef>
                <a:spcPct val="50000"/>
              </a:spcBef>
              <a:buFont typeface="Symbol" panose="05050102010706020507" pitchFamily="18" charset="2"/>
              <a:buNone/>
            </a:pPr>
            <a:r>
              <a:rPr lang="it-IT" altLang="it-IT" sz="2400"/>
              <a:t>N/N</a:t>
            </a:r>
            <a:r>
              <a:rPr lang="it-IT" altLang="it-IT" sz="2400" baseline="-25000"/>
              <a:t>m </a:t>
            </a:r>
            <a:r>
              <a:rPr lang="it-IT" altLang="it-IT" sz="2400"/>
              <a:t>= infinite</a:t>
            </a:r>
            <a:endParaRPr lang="en-US" altLang="it-IT" sz="2400"/>
          </a:p>
        </p:txBody>
      </p:sp>
      <p:sp>
        <p:nvSpPr>
          <p:cNvPr id="16399" name="Text Box 15"/>
          <p:cNvSpPr txBox="1">
            <a:spLocks noChangeArrowheads="1"/>
          </p:cNvSpPr>
          <p:nvPr/>
        </p:nvSpPr>
        <p:spPr bwMode="auto">
          <a:xfrm>
            <a:off x="5867400" y="6035675"/>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Condensation on the surface or P/P</a:t>
            </a:r>
            <a:r>
              <a:rPr lang="it-IT" altLang="it-IT" sz="2400" baseline="-25000"/>
              <a:t>0</a:t>
            </a:r>
            <a:r>
              <a:rPr lang="it-IT" altLang="it-IT" sz="2400"/>
              <a:t>  = 1</a:t>
            </a:r>
            <a:endParaRPr lang="en-US" altLang="it-IT" sz="2400"/>
          </a:p>
        </p:txBody>
      </p:sp>
      <p:graphicFrame>
        <p:nvGraphicFramePr>
          <p:cNvPr id="16400" name="Object 16"/>
          <p:cNvGraphicFramePr>
            <a:graphicFrameLocks noChangeAspect="1"/>
          </p:cNvGraphicFramePr>
          <p:nvPr/>
        </p:nvGraphicFramePr>
        <p:xfrm>
          <a:off x="4953000" y="1600200"/>
          <a:ext cx="3811588" cy="914400"/>
        </p:xfrm>
        <a:graphic>
          <a:graphicData uri="http://schemas.openxmlformats.org/presentationml/2006/ole">
            <mc:AlternateContent xmlns:mc="http://schemas.openxmlformats.org/markup-compatibility/2006">
              <mc:Choice xmlns:v="urn:schemas-microsoft-com:vml" Requires="v">
                <p:oleObj spid="_x0000_s11280" name="Equation" r:id="rId11" imgW="1803400" imgH="431800" progId="Equation.3">
                  <p:embed/>
                </p:oleObj>
              </mc:Choice>
              <mc:Fallback>
                <p:oleObj name="Equation" r:id="rId11" imgW="1803400" imgH="431800" progId="Equation.3">
                  <p:embed/>
                  <p:pic>
                    <p:nvPicPr>
                      <p:cNvPr id="1640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600200"/>
                        <a:ext cx="38115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01" name="Line 17"/>
          <p:cNvSpPr>
            <a:spLocks noChangeShapeType="1"/>
          </p:cNvSpPr>
          <p:nvPr/>
        </p:nvSpPr>
        <p:spPr bwMode="auto">
          <a:xfrm>
            <a:off x="3505200" y="1143000"/>
            <a:ext cx="2362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3102753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1143000" y="838200"/>
          <a:ext cx="3606800" cy="1216025"/>
        </p:xfrm>
        <a:graphic>
          <a:graphicData uri="http://schemas.openxmlformats.org/presentationml/2006/ole">
            <mc:AlternateContent xmlns:mc="http://schemas.openxmlformats.org/markup-compatibility/2006">
              <mc:Choice xmlns:v="urn:schemas-microsoft-com:vml" Requires="v">
                <p:oleObj spid="_x0000_s12300" name="Equation" r:id="rId3" imgW="1358900" imgH="457200" progId="Equation.3">
                  <p:embed/>
                </p:oleObj>
              </mc:Choice>
              <mc:Fallback>
                <p:oleObj name="Equation" r:id="rId3" imgW="1358900" imgH="457200" progId="Equation.3">
                  <p:embed/>
                  <p:pic>
                    <p:nvPicPr>
                      <p:cNvPr id="174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38200"/>
                        <a:ext cx="3606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Text Box 3"/>
          <p:cNvSpPr txBox="1">
            <a:spLocks noChangeArrowheads="1"/>
          </p:cNvSpPr>
          <p:nvPr/>
        </p:nvSpPr>
        <p:spPr bwMode="auto">
          <a:xfrm>
            <a:off x="599440" y="22225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t>Considering</a:t>
            </a:r>
            <a:r>
              <a:rPr lang="it-IT" altLang="it-IT" sz="2400" dirty="0"/>
              <a:t> </a:t>
            </a:r>
            <a:r>
              <a:rPr lang="it-IT" altLang="it-IT" sz="2400" dirty="0" err="1"/>
              <a:t>Eq</a:t>
            </a:r>
            <a:r>
              <a:rPr lang="it-IT" altLang="it-IT" sz="2400" dirty="0"/>
              <a:t>. 10 for P/P</a:t>
            </a:r>
            <a:r>
              <a:rPr lang="it-IT" altLang="it-IT" sz="2400" baseline="-25000" dirty="0"/>
              <a:t>0</a:t>
            </a:r>
            <a:r>
              <a:rPr lang="it-IT" altLang="it-IT" sz="2400" dirty="0"/>
              <a:t>  = 1  , </a:t>
            </a:r>
            <a:r>
              <a:rPr lang="it-IT" altLang="it-IT" sz="2400" dirty="0">
                <a:latin typeface="Symbol" panose="05050102010706020507" pitchFamily="18" charset="2"/>
              </a:rPr>
              <a:t>b</a:t>
            </a:r>
            <a:r>
              <a:rPr lang="it-IT" altLang="it-IT" sz="2400" dirty="0"/>
              <a:t>= 1 </a:t>
            </a:r>
            <a:r>
              <a:rPr lang="it-IT" altLang="it-IT" sz="2400" dirty="0" err="1"/>
              <a:t>when</a:t>
            </a:r>
            <a:r>
              <a:rPr lang="it-IT" altLang="it-IT" sz="2400" dirty="0"/>
              <a:t> </a:t>
            </a:r>
          </a:p>
          <a:p>
            <a:pPr eaLnBrk="1" hangingPunct="1">
              <a:spcBef>
                <a:spcPct val="0"/>
              </a:spcBef>
              <a:buFontTx/>
              <a:buNone/>
            </a:pPr>
            <a:r>
              <a:rPr lang="it-IT" altLang="it-IT" sz="2400" dirty="0"/>
              <a:t> </a:t>
            </a:r>
            <a:endParaRPr lang="en-US" altLang="it-IT" sz="2400" dirty="0"/>
          </a:p>
        </p:txBody>
      </p:sp>
      <p:graphicFrame>
        <p:nvGraphicFramePr>
          <p:cNvPr id="17412" name="Object 4"/>
          <p:cNvGraphicFramePr>
            <a:graphicFrameLocks noChangeAspect="1"/>
          </p:cNvGraphicFramePr>
          <p:nvPr/>
        </p:nvGraphicFramePr>
        <p:xfrm>
          <a:off x="1828800" y="2057400"/>
          <a:ext cx="2359025" cy="1216025"/>
        </p:xfrm>
        <a:graphic>
          <a:graphicData uri="http://schemas.openxmlformats.org/presentationml/2006/ole">
            <mc:AlternateContent xmlns:mc="http://schemas.openxmlformats.org/markup-compatibility/2006">
              <mc:Choice xmlns:v="urn:schemas-microsoft-com:vml" Requires="v">
                <p:oleObj spid="_x0000_s12301" name="Equation" r:id="rId5" imgW="889000" imgH="457200" progId="Equation.3">
                  <p:embed/>
                </p:oleObj>
              </mc:Choice>
              <mc:Fallback>
                <p:oleObj name="Equation" r:id="rId5" imgW="889000" imgH="457200" progId="Equation.3">
                  <p:embed/>
                  <p:pic>
                    <p:nvPicPr>
                      <p:cNvPr id="1741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057400"/>
                        <a:ext cx="23590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 Box 5"/>
          <p:cNvSpPr txBox="1">
            <a:spLocks noChangeArrowheads="1"/>
          </p:cNvSpPr>
          <p:nvPr/>
        </p:nvSpPr>
        <p:spPr bwMode="auto">
          <a:xfrm>
            <a:off x="685800" y="2362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32.</a:t>
            </a:r>
            <a:endParaRPr lang="en-US" altLang="it-IT" sz="2400">
              <a:solidFill>
                <a:srgbClr val="FF0000"/>
              </a:solidFill>
            </a:endParaRPr>
          </a:p>
        </p:txBody>
      </p:sp>
      <p:graphicFrame>
        <p:nvGraphicFramePr>
          <p:cNvPr id="17414" name="Object 6"/>
          <p:cNvGraphicFramePr>
            <a:graphicFrameLocks noChangeAspect="1"/>
          </p:cNvGraphicFramePr>
          <p:nvPr/>
        </p:nvGraphicFramePr>
        <p:xfrm>
          <a:off x="6477000" y="1524000"/>
          <a:ext cx="1246188" cy="1216025"/>
        </p:xfrm>
        <a:graphic>
          <a:graphicData uri="http://schemas.openxmlformats.org/presentationml/2006/ole">
            <mc:AlternateContent xmlns:mc="http://schemas.openxmlformats.org/markup-compatibility/2006">
              <mc:Choice xmlns:v="urn:schemas-microsoft-com:vml" Requires="v">
                <p:oleObj spid="_x0000_s12302" name="Equation" r:id="rId7" imgW="469900" imgH="457200" progId="Equation.3">
                  <p:embed/>
                </p:oleObj>
              </mc:Choice>
              <mc:Fallback>
                <p:oleObj name="Equation" r:id="rId7" imgW="469900" imgH="457200" progId="Equation.3">
                  <p:embed/>
                  <p:pic>
                    <p:nvPicPr>
                      <p:cNvPr id="1741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524000"/>
                        <a:ext cx="1246188"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Text Box 7"/>
          <p:cNvSpPr txBox="1">
            <a:spLocks noChangeArrowheads="1"/>
          </p:cNvSpPr>
          <p:nvPr/>
        </p:nvSpPr>
        <p:spPr bwMode="auto">
          <a:xfrm>
            <a:off x="5715000" y="190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33.</a:t>
            </a:r>
            <a:endParaRPr lang="en-US" altLang="it-IT" sz="2400">
              <a:solidFill>
                <a:srgbClr val="FF0000"/>
              </a:solidFill>
            </a:endParaRPr>
          </a:p>
        </p:txBody>
      </p:sp>
      <p:sp>
        <p:nvSpPr>
          <p:cNvPr id="17416" name="Line 8"/>
          <p:cNvSpPr>
            <a:spLocks noChangeShapeType="1"/>
          </p:cNvSpPr>
          <p:nvPr/>
        </p:nvSpPr>
        <p:spPr bwMode="auto">
          <a:xfrm>
            <a:off x="4876800" y="14478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417" name="Line 9"/>
          <p:cNvSpPr>
            <a:spLocks noChangeShapeType="1"/>
          </p:cNvSpPr>
          <p:nvPr/>
        </p:nvSpPr>
        <p:spPr bwMode="auto">
          <a:xfrm flipV="1">
            <a:off x="4648200" y="2286000"/>
            <a:ext cx="990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418" name="Text Box 10"/>
          <p:cNvSpPr txBox="1">
            <a:spLocks noChangeArrowheads="1"/>
          </p:cNvSpPr>
          <p:nvPr/>
        </p:nvSpPr>
        <p:spPr bwMode="auto">
          <a:xfrm>
            <a:off x="685800" y="3352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Introducing </a:t>
            </a:r>
            <a:r>
              <a:rPr lang="it-IT" altLang="it-IT" sz="2400">
                <a:latin typeface="Symbol Set SWA" pitchFamily="18" charset="2"/>
              </a:rPr>
              <a:t>b</a:t>
            </a:r>
            <a:r>
              <a:rPr lang="it-IT" altLang="it-IT" sz="2400"/>
              <a:t> into 31.</a:t>
            </a:r>
            <a:endParaRPr lang="en-US" altLang="it-IT" sz="2400"/>
          </a:p>
        </p:txBody>
      </p:sp>
      <p:graphicFrame>
        <p:nvGraphicFramePr>
          <p:cNvPr id="17419" name="Object 11"/>
          <p:cNvGraphicFramePr>
            <a:graphicFrameLocks noChangeAspect="1"/>
          </p:cNvGraphicFramePr>
          <p:nvPr/>
        </p:nvGraphicFramePr>
        <p:xfrm>
          <a:off x="1524000" y="3886200"/>
          <a:ext cx="4832350" cy="914400"/>
        </p:xfrm>
        <a:graphic>
          <a:graphicData uri="http://schemas.openxmlformats.org/presentationml/2006/ole">
            <mc:AlternateContent xmlns:mc="http://schemas.openxmlformats.org/markup-compatibility/2006">
              <mc:Choice xmlns:v="urn:schemas-microsoft-com:vml" Requires="v">
                <p:oleObj spid="_x0000_s12303" name="Equation" r:id="rId9" imgW="2286000" imgH="431800" progId="Equation.3">
                  <p:embed/>
                </p:oleObj>
              </mc:Choice>
              <mc:Fallback>
                <p:oleObj name="Equation" r:id="rId9" imgW="2286000" imgH="431800" progId="Equation.3">
                  <p:embed/>
                  <p:pic>
                    <p:nvPicPr>
                      <p:cNvPr id="1741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886200"/>
                        <a:ext cx="4832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0" name="Text Box 12"/>
          <p:cNvSpPr txBox="1">
            <a:spLocks noChangeArrowheads="1"/>
          </p:cNvSpPr>
          <p:nvPr/>
        </p:nvSpPr>
        <p:spPr bwMode="auto">
          <a:xfrm>
            <a:off x="4572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solidFill>
                  <a:srgbClr val="FF0000"/>
                </a:solidFill>
              </a:rPr>
              <a:t>34.</a:t>
            </a:r>
            <a:endParaRPr lang="en-US" altLang="it-IT" sz="2400">
              <a:solidFill>
                <a:srgbClr val="FF0000"/>
              </a:solidFill>
            </a:endParaRPr>
          </a:p>
        </p:txBody>
      </p:sp>
      <p:sp>
        <p:nvSpPr>
          <p:cNvPr id="17421" name="Text Box 13"/>
          <p:cNvSpPr txBox="1">
            <a:spLocks noChangeArrowheads="1"/>
          </p:cNvSpPr>
          <p:nvPr/>
        </p:nvSpPr>
        <p:spPr bwMode="auto">
          <a:xfrm>
            <a:off x="762000" y="4876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t>Recalling that N/N</a:t>
            </a:r>
            <a:r>
              <a:rPr lang="it-IT" altLang="it-IT" sz="2400" baseline="-25000"/>
              <a:t>m</a:t>
            </a:r>
            <a:r>
              <a:rPr lang="it-IT" altLang="it-IT" sz="2400"/>
              <a:t> = n/n</a:t>
            </a:r>
            <a:r>
              <a:rPr lang="it-IT" altLang="it-IT" sz="2400" baseline="-25000"/>
              <a:t>m </a:t>
            </a:r>
            <a:endParaRPr lang="en-US" altLang="it-IT" sz="2400" baseline="-25000"/>
          </a:p>
        </p:txBody>
      </p:sp>
      <p:graphicFrame>
        <p:nvGraphicFramePr>
          <p:cNvPr id="17422" name="Object 14"/>
          <p:cNvGraphicFramePr>
            <a:graphicFrameLocks noChangeAspect="1"/>
          </p:cNvGraphicFramePr>
          <p:nvPr/>
        </p:nvGraphicFramePr>
        <p:xfrm>
          <a:off x="2392363" y="5638800"/>
          <a:ext cx="3973512" cy="914400"/>
        </p:xfrm>
        <a:graphic>
          <a:graphicData uri="http://schemas.openxmlformats.org/presentationml/2006/ole">
            <mc:AlternateContent xmlns:mc="http://schemas.openxmlformats.org/markup-compatibility/2006">
              <mc:Choice xmlns:v="urn:schemas-microsoft-com:vml" Requires="v">
                <p:oleObj spid="_x0000_s12304" name="Equation" r:id="rId11" imgW="1879600" imgH="431800" progId="Equation.3">
                  <p:embed/>
                </p:oleObj>
              </mc:Choice>
              <mc:Fallback>
                <p:oleObj name="Equation" r:id="rId11" imgW="1879600" imgH="431800" progId="Equation.3">
                  <p:embed/>
                  <p:pic>
                    <p:nvPicPr>
                      <p:cNvPr id="17422"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2363" y="5638800"/>
                        <a:ext cx="3973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46692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724400" y="3581400"/>
            <a:ext cx="3886200" cy="289560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sp>
        <p:nvSpPr>
          <p:cNvPr id="26627" name="Text Box 3"/>
          <p:cNvSpPr txBox="1">
            <a:spLocks noChangeArrowheads="1"/>
          </p:cNvSpPr>
          <p:nvPr/>
        </p:nvSpPr>
        <p:spPr bwMode="auto">
          <a:xfrm>
            <a:off x="1295400" y="145257"/>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dirty="0" err="1">
                <a:solidFill>
                  <a:srgbClr val="0000FF"/>
                </a:solidFill>
                <a:cs typeface="Times New Roman" panose="02020603050405020304" pitchFamily="18" charset="0"/>
              </a:rPr>
              <a:t>Brunauer</a:t>
            </a:r>
            <a:r>
              <a:rPr lang="it-IT" altLang="it-IT" sz="2400" dirty="0">
                <a:solidFill>
                  <a:srgbClr val="0000FF"/>
                </a:solidFill>
                <a:cs typeface="Times New Roman" panose="02020603050405020304" pitchFamily="18" charset="0"/>
              </a:rPr>
              <a:t> </a:t>
            </a:r>
            <a:r>
              <a:rPr lang="it-IT" altLang="it-IT" sz="2400" dirty="0" err="1">
                <a:solidFill>
                  <a:srgbClr val="0000FF"/>
                </a:solidFill>
                <a:cs typeface="Times New Roman" panose="02020603050405020304" pitchFamily="18" charset="0"/>
              </a:rPr>
              <a:t>Emmett</a:t>
            </a:r>
            <a:r>
              <a:rPr lang="it-IT" altLang="it-IT" sz="2400" dirty="0">
                <a:solidFill>
                  <a:srgbClr val="0000FF"/>
                </a:solidFill>
                <a:cs typeface="Times New Roman" panose="02020603050405020304" pitchFamily="18" charset="0"/>
              </a:rPr>
              <a:t> and </a:t>
            </a:r>
            <a:r>
              <a:rPr lang="it-IT" altLang="it-IT" sz="2400" dirty="0" err="1">
                <a:solidFill>
                  <a:srgbClr val="0000FF"/>
                </a:solidFill>
                <a:cs typeface="Times New Roman" panose="02020603050405020304" pitchFamily="18" charset="0"/>
              </a:rPr>
              <a:t>Teller</a:t>
            </a:r>
            <a:r>
              <a:rPr lang="it-IT" altLang="it-IT" sz="2400" dirty="0">
                <a:solidFill>
                  <a:srgbClr val="0000FF"/>
                </a:solidFill>
                <a:cs typeface="Times New Roman" panose="02020603050405020304" pitchFamily="18" charset="0"/>
              </a:rPr>
              <a:t> (BET </a:t>
            </a:r>
            <a:r>
              <a:rPr lang="it-IT" altLang="it-IT" sz="2400" dirty="0" err="1">
                <a:solidFill>
                  <a:srgbClr val="0000FF"/>
                </a:solidFill>
                <a:cs typeface="Times New Roman" panose="02020603050405020304" pitchFamily="18" charset="0"/>
              </a:rPr>
              <a:t>equation</a:t>
            </a:r>
            <a:r>
              <a:rPr lang="it-IT" altLang="it-IT" sz="2400" dirty="0">
                <a:solidFill>
                  <a:srgbClr val="0000FF"/>
                </a:solidFill>
                <a:cs typeface="Times New Roman" panose="02020603050405020304" pitchFamily="18" charset="0"/>
              </a:rPr>
              <a:t>): </a:t>
            </a:r>
            <a:endParaRPr lang="en-US" altLang="it-IT" sz="2400" dirty="0">
              <a:solidFill>
                <a:srgbClr val="0000FF"/>
              </a:solidFill>
              <a:cs typeface="Times New Roman" panose="02020603050405020304" pitchFamily="18" charset="0"/>
            </a:endParaRPr>
          </a:p>
        </p:txBody>
      </p:sp>
      <p:sp>
        <p:nvSpPr>
          <p:cNvPr id="26628" name="Rectangle 4"/>
          <p:cNvSpPr>
            <a:spLocks noChangeArrowheads="1"/>
          </p:cNvSpPr>
          <p:nvPr/>
        </p:nvSpPr>
        <p:spPr bwMode="auto">
          <a:xfrm>
            <a:off x="2233613"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graphicFrame>
        <p:nvGraphicFramePr>
          <p:cNvPr id="26629" name="Object 5"/>
          <p:cNvGraphicFramePr>
            <a:graphicFrameLocks noChangeAspect="1"/>
          </p:cNvGraphicFramePr>
          <p:nvPr/>
        </p:nvGraphicFramePr>
        <p:xfrm>
          <a:off x="1828800" y="838200"/>
          <a:ext cx="4676775" cy="657225"/>
        </p:xfrm>
        <a:graphic>
          <a:graphicData uri="http://schemas.openxmlformats.org/presentationml/2006/ole">
            <mc:AlternateContent xmlns:mc="http://schemas.openxmlformats.org/markup-compatibility/2006">
              <mc:Choice xmlns:v="urn:schemas-microsoft-com:vml" Requires="v">
                <p:oleObj spid="_x0000_s13324" r:id="rId3" imgW="1981200" imgH="457200" progId="Equation.3">
                  <p:embed/>
                </p:oleObj>
              </mc:Choice>
              <mc:Fallback>
                <p:oleObj r:id="rId3" imgW="1981200" imgH="457200" progId="Equation.3">
                  <p:embed/>
                  <p:pic>
                    <p:nvPicPr>
                      <p:cNvPr id="266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838200"/>
                        <a:ext cx="46767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0" name="Text Box 6"/>
          <p:cNvSpPr txBox="1">
            <a:spLocks noChangeArrowheads="1"/>
          </p:cNvSpPr>
          <p:nvPr/>
        </p:nvSpPr>
        <p:spPr bwMode="auto">
          <a:xfrm>
            <a:off x="614680" y="1676400"/>
            <a:ext cx="7010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it-IT" sz="1800" i="1" dirty="0">
                <a:cs typeface="Times New Roman" panose="02020603050405020304" pitchFamily="18" charset="0"/>
              </a:rPr>
              <a:t>n</a:t>
            </a:r>
            <a:r>
              <a:rPr lang="en-US" altLang="it-IT" sz="1800" dirty="0">
                <a:latin typeface="Monotype Corsiva" panose="03010101010201010101" pitchFamily="66" charset="0"/>
                <a:cs typeface="Times New Roman" panose="02020603050405020304" pitchFamily="18" charset="0"/>
              </a:rPr>
              <a:t> </a:t>
            </a:r>
            <a:r>
              <a:rPr lang="en-US" altLang="it-IT" sz="1800" dirty="0">
                <a:cs typeface="Times New Roman" panose="02020603050405020304" pitchFamily="18" charset="0"/>
              </a:rPr>
              <a:t>amount of </a:t>
            </a:r>
            <a:r>
              <a:rPr lang="en-US" altLang="it-IT" sz="1800" dirty="0" err="1">
                <a:cs typeface="Times New Roman" panose="02020603050405020304" pitchFamily="18" charset="0"/>
              </a:rPr>
              <a:t>adsorbate</a:t>
            </a:r>
            <a:r>
              <a:rPr lang="en-US" altLang="it-IT" sz="1800" dirty="0">
                <a:cs typeface="Times New Roman" panose="02020603050405020304" pitchFamily="18" charset="0"/>
              </a:rPr>
              <a:t> (g) at the pressure P</a:t>
            </a:r>
          </a:p>
          <a:p>
            <a:pPr algn="just" eaLnBrk="1" hangingPunct="1">
              <a:spcBef>
                <a:spcPct val="50000"/>
              </a:spcBef>
              <a:buFontTx/>
              <a:buNone/>
            </a:pPr>
            <a:r>
              <a:rPr lang="en-US" altLang="it-IT" sz="1800" i="1" dirty="0">
                <a:cs typeface="Times New Roman" panose="02020603050405020304" pitchFamily="18" charset="0"/>
              </a:rPr>
              <a:t>n</a:t>
            </a:r>
            <a:r>
              <a:rPr lang="en-US" altLang="it-IT" sz="1800" i="1" baseline="-30000" dirty="0">
                <a:cs typeface="Times New Roman" panose="02020603050405020304" pitchFamily="18" charset="0"/>
              </a:rPr>
              <a:t>m </a:t>
            </a:r>
            <a:r>
              <a:rPr lang="en-US" altLang="it-IT" sz="1800" dirty="0">
                <a:cs typeface="Times New Roman" panose="02020603050405020304" pitchFamily="18" charset="0"/>
              </a:rPr>
              <a:t>amount of </a:t>
            </a:r>
            <a:r>
              <a:rPr lang="en-US" altLang="it-IT" sz="1800" dirty="0" err="1">
                <a:cs typeface="Times New Roman" panose="02020603050405020304" pitchFamily="18" charset="0"/>
              </a:rPr>
              <a:t>adsorbate</a:t>
            </a:r>
            <a:r>
              <a:rPr lang="en-US" altLang="it-IT" sz="1800" dirty="0">
                <a:cs typeface="Times New Roman" panose="02020603050405020304" pitchFamily="18" charset="0"/>
              </a:rPr>
              <a:t> corresponding to the formation of a monolayer</a:t>
            </a:r>
          </a:p>
          <a:p>
            <a:pPr algn="just" eaLnBrk="1" hangingPunct="1">
              <a:spcBef>
                <a:spcPct val="50000"/>
              </a:spcBef>
              <a:buFontTx/>
              <a:buNone/>
            </a:pPr>
            <a:r>
              <a:rPr lang="en-US" altLang="it-IT" sz="1800" dirty="0">
                <a:cs typeface="Times New Roman" panose="02020603050405020304" pitchFamily="18" charset="0"/>
              </a:rPr>
              <a:t>C BET constant </a:t>
            </a:r>
          </a:p>
          <a:p>
            <a:pPr algn="just" eaLnBrk="1" hangingPunct="1">
              <a:spcBef>
                <a:spcPct val="50000"/>
              </a:spcBef>
              <a:buFontTx/>
              <a:buNone/>
            </a:pPr>
            <a:r>
              <a:rPr lang="en-US" altLang="it-IT" sz="1800" dirty="0">
                <a:cs typeface="Times New Roman" panose="02020603050405020304" pitchFamily="18" charset="0"/>
              </a:rPr>
              <a:t> P</a:t>
            </a:r>
            <a:r>
              <a:rPr lang="en-US" altLang="it-IT" sz="1800" baseline="-30000" dirty="0">
                <a:cs typeface="Times New Roman" panose="02020603050405020304" pitchFamily="18" charset="0"/>
              </a:rPr>
              <a:t>0</a:t>
            </a:r>
            <a:r>
              <a:rPr lang="en-US" altLang="it-IT" sz="1800" dirty="0">
                <a:cs typeface="Times New Roman" panose="02020603050405020304" pitchFamily="18" charset="0"/>
              </a:rPr>
              <a:t> saturation pressure</a:t>
            </a:r>
          </a:p>
          <a:p>
            <a:pPr eaLnBrk="1" hangingPunct="1">
              <a:spcBef>
                <a:spcPct val="50000"/>
              </a:spcBef>
              <a:buFontTx/>
              <a:buNone/>
            </a:pPr>
            <a:endParaRPr lang="en-US" altLang="it-IT" sz="1800" dirty="0"/>
          </a:p>
        </p:txBody>
      </p:sp>
      <p:sp>
        <p:nvSpPr>
          <p:cNvPr id="26631" name="Rectangle 7"/>
          <p:cNvSpPr>
            <a:spLocks noChangeArrowheads="1"/>
          </p:cNvSpPr>
          <p:nvPr/>
        </p:nvSpPr>
        <p:spPr bwMode="auto">
          <a:xfrm>
            <a:off x="2752725"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graphicFrame>
        <p:nvGraphicFramePr>
          <p:cNvPr id="26632" name="Object 8"/>
          <p:cNvGraphicFramePr>
            <a:graphicFrameLocks noChangeAspect="1"/>
          </p:cNvGraphicFramePr>
          <p:nvPr/>
        </p:nvGraphicFramePr>
        <p:xfrm>
          <a:off x="4791075" y="3854450"/>
          <a:ext cx="3505200" cy="2406650"/>
        </p:xfrm>
        <a:graphic>
          <a:graphicData uri="http://schemas.openxmlformats.org/presentationml/2006/ole">
            <mc:AlternateContent xmlns:mc="http://schemas.openxmlformats.org/markup-compatibility/2006">
              <mc:Choice xmlns:v="urn:schemas-microsoft-com:vml" Requires="v">
                <p:oleObj spid="_x0000_s13325" name="Micrografx Windows Draw 6.0 Drawing" r:id="rId5" imgW="5824728" imgH="3995928" progId="Draw.Document.6">
                  <p:embed/>
                </p:oleObj>
              </mc:Choice>
              <mc:Fallback>
                <p:oleObj name="Micrografx Windows Draw 6.0 Drawing" r:id="rId5" imgW="5824728" imgH="3995928" progId="Draw.Document.6">
                  <p:embed/>
                  <p:pic>
                    <p:nvPicPr>
                      <p:cNvPr id="2663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075" y="3854450"/>
                        <a:ext cx="35052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Rectangle 9"/>
          <p:cNvSpPr>
            <a:spLocks noChangeArrowheads="1"/>
          </p:cNvSpPr>
          <p:nvPr/>
        </p:nvSpPr>
        <p:spPr bwMode="auto">
          <a:xfrm>
            <a:off x="0" y="311467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cs typeface="Times New Roman" panose="02020603050405020304" pitchFamily="18" charset="0"/>
              </a:rPr>
              <a:t>                                            </a:t>
            </a:r>
            <a:r>
              <a:rPr lang="en-US" altLang="it-IT" sz="1100"/>
              <a:t> </a:t>
            </a:r>
            <a:endParaRPr lang="en-US" altLang="it-IT" sz="2400"/>
          </a:p>
        </p:txBody>
      </p:sp>
      <p:graphicFrame>
        <p:nvGraphicFramePr>
          <p:cNvPr id="26634" name="Object 10"/>
          <p:cNvGraphicFramePr>
            <a:graphicFrameLocks noChangeAspect="1"/>
          </p:cNvGraphicFramePr>
          <p:nvPr>
            <p:extLst/>
          </p:nvPr>
        </p:nvGraphicFramePr>
        <p:xfrm>
          <a:off x="909320" y="3810000"/>
          <a:ext cx="1790700" cy="628650"/>
        </p:xfrm>
        <a:graphic>
          <a:graphicData uri="http://schemas.openxmlformats.org/presentationml/2006/ole">
            <mc:AlternateContent xmlns:mc="http://schemas.openxmlformats.org/markup-compatibility/2006">
              <mc:Choice xmlns:v="urn:schemas-microsoft-com:vml" Requires="v">
                <p:oleObj spid="_x0000_s13326" r:id="rId7" imgW="634725" imgH="393529" progId="Equation.3">
                  <p:embed/>
                </p:oleObj>
              </mc:Choice>
              <mc:Fallback>
                <p:oleObj r:id="rId7" imgW="634725" imgH="393529" progId="Equation.3">
                  <p:embed/>
                  <p:pic>
                    <p:nvPicPr>
                      <p:cNvPr id="266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320" y="3810000"/>
                        <a:ext cx="17907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5" name="Object 11"/>
          <p:cNvGraphicFramePr>
            <a:graphicFrameLocks noChangeAspect="1"/>
          </p:cNvGraphicFramePr>
          <p:nvPr>
            <p:extLst/>
          </p:nvPr>
        </p:nvGraphicFramePr>
        <p:xfrm>
          <a:off x="3195320" y="3886200"/>
          <a:ext cx="1514475" cy="571500"/>
        </p:xfrm>
        <a:graphic>
          <a:graphicData uri="http://schemas.openxmlformats.org/presentationml/2006/ole">
            <mc:AlternateContent xmlns:mc="http://schemas.openxmlformats.org/markup-compatibility/2006">
              <mc:Choice xmlns:v="urn:schemas-microsoft-com:vml" Requires="v">
                <p:oleObj spid="_x0000_s13327" r:id="rId9" imgW="596641" imgH="393529" progId="Equation.3">
                  <p:embed/>
                </p:oleObj>
              </mc:Choice>
              <mc:Fallback>
                <p:oleObj r:id="rId9" imgW="596641" imgH="393529" progId="Equation.3">
                  <p:embed/>
                  <p:pic>
                    <p:nvPicPr>
                      <p:cNvPr id="2663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5320" y="3886200"/>
                        <a:ext cx="1514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6" name="Rectangle 12"/>
          <p:cNvSpPr>
            <a:spLocks noChangeArrowheads="1"/>
          </p:cNvSpPr>
          <p:nvPr/>
        </p:nvSpPr>
        <p:spPr bwMode="auto">
          <a:xfrm>
            <a:off x="3343275" y="3071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p>
        </p:txBody>
      </p:sp>
      <p:graphicFrame>
        <p:nvGraphicFramePr>
          <p:cNvPr id="26637" name="Object 13"/>
          <p:cNvGraphicFramePr>
            <a:graphicFrameLocks noChangeAspect="1"/>
          </p:cNvGraphicFramePr>
          <p:nvPr/>
        </p:nvGraphicFramePr>
        <p:xfrm>
          <a:off x="1295400" y="4800600"/>
          <a:ext cx="2457450" cy="714375"/>
        </p:xfrm>
        <a:graphic>
          <a:graphicData uri="http://schemas.openxmlformats.org/presentationml/2006/ole">
            <mc:AlternateContent xmlns:mc="http://schemas.openxmlformats.org/markup-compatibility/2006">
              <mc:Choice xmlns:v="urn:schemas-microsoft-com:vml" Requires="v">
                <p:oleObj spid="_x0000_s13328" r:id="rId11" imgW="825500" imgH="431800" progId="Equation.3">
                  <p:embed/>
                </p:oleObj>
              </mc:Choice>
              <mc:Fallback>
                <p:oleObj r:id="rId11" imgW="825500" imgH="431800" progId="Equation.3">
                  <p:embed/>
                  <p:pic>
                    <p:nvPicPr>
                      <p:cNvPr id="26637"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4800600"/>
                        <a:ext cx="2457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8" name="Rectangle 14"/>
          <p:cNvSpPr>
            <a:spLocks noChangeArrowheads="1"/>
          </p:cNvSpPr>
          <p:nvPr/>
        </p:nvSpPr>
        <p:spPr bwMode="auto">
          <a:xfrm>
            <a:off x="568960" y="5715000"/>
            <a:ext cx="396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800" i="1" dirty="0" err="1">
                <a:cs typeface="Times New Roman" panose="02020603050405020304" pitchFamily="18" charset="0"/>
              </a:rPr>
              <a:t>M</a:t>
            </a:r>
            <a:r>
              <a:rPr lang="it-IT" altLang="it-IT" sz="1800" i="1" baseline="-30000" dirty="0" err="1">
                <a:cs typeface="Times New Roman" panose="02020603050405020304" pitchFamily="18" charset="0"/>
              </a:rPr>
              <a:t>w</a:t>
            </a:r>
            <a:r>
              <a:rPr lang="it-IT" altLang="it-IT" sz="1800" dirty="0">
                <a:cs typeface="Times New Roman" panose="02020603050405020304" pitchFamily="18" charset="0"/>
              </a:rPr>
              <a:t> è </a:t>
            </a:r>
            <a:r>
              <a:rPr lang="it-IT" altLang="it-IT" sz="1800" dirty="0" err="1">
                <a:cs typeface="Times New Roman" panose="02020603050405020304" pitchFamily="18" charset="0"/>
              </a:rPr>
              <a:t>Molecular</a:t>
            </a:r>
            <a:r>
              <a:rPr lang="it-IT" altLang="it-IT" sz="1800" dirty="0">
                <a:cs typeface="Times New Roman" panose="02020603050405020304" pitchFamily="18" charset="0"/>
              </a:rPr>
              <a:t> </a:t>
            </a:r>
            <a:r>
              <a:rPr lang="it-IT" altLang="it-IT" sz="1800" dirty="0" err="1">
                <a:cs typeface="Times New Roman" panose="02020603050405020304" pitchFamily="18" charset="0"/>
              </a:rPr>
              <a:t>weight</a:t>
            </a:r>
            <a:r>
              <a:rPr lang="it-IT" altLang="it-IT" sz="1800" dirty="0">
                <a:cs typeface="Times New Roman" panose="02020603050405020304" pitchFamily="18" charset="0"/>
              </a:rPr>
              <a:t> of the </a:t>
            </a:r>
            <a:r>
              <a:rPr lang="it-IT" altLang="it-IT" sz="1800" dirty="0" err="1">
                <a:cs typeface="Times New Roman" panose="02020603050405020304" pitchFamily="18" charset="0"/>
              </a:rPr>
              <a:t>adsorbate</a:t>
            </a:r>
            <a:r>
              <a:rPr lang="it-IT" altLang="it-IT" sz="1800" dirty="0">
                <a:cs typeface="Times New Roman" panose="02020603050405020304" pitchFamily="18" charset="0"/>
              </a:rPr>
              <a:t>  </a:t>
            </a:r>
            <a:r>
              <a:rPr lang="it-IT" altLang="it-IT" sz="1800" i="1" dirty="0">
                <a:cs typeface="Times New Roman" panose="02020603050405020304" pitchFamily="18" charset="0"/>
              </a:rPr>
              <a:t>N</a:t>
            </a:r>
            <a:r>
              <a:rPr lang="it-IT" altLang="it-IT" sz="1800" i="1" baseline="-30000" dirty="0">
                <a:cs typeface="Times New Roman" panose="02020603050405020304" pitchFamily="18" charset="0"/>
              </a:rPr>
              <a:t>a</a:t>
            </a:r>
            <a:r>
              <a:rPr lang="it-IT" altLang="it-IT" sz="1800" i="1" dirty="0">
                <a:cs typeface="Times New Roman" panose="02020603050405020304" pitchFamily="18" charset="0"/>
              </a:rPr>
              <a:t> </a:t>
            </a:r>
            <a:r>
              <a:rPr lang="it-IT" altLang="it-IT" sz="1800" dirty="0">
                <a:cs typeface="Times New Roman" panose="02020603050405020304" pitchFamily="18" charset="0"/>
              </a:rPr>
              <a:t> Avogadro </a:t>
            </a:r>
            <a:r>
              <a:rPr lang="it-IT" altLang="it-IT" sz="1800" dirty="0" err="1">
                <a:cs typeface="Times New Roman" panose="02020603050405020304" pitchFamily="18" charset="0"/>
              </a:rPr>
              <a:t>Number</a:t>
            </a:r>
            <a:r>
              <a:rPr lang="it-IT" altLang="it-IT" sz="1800" dirty="0">
                <a:cs typeface="Times New Roman" panose="02020603050405020304" pitchFamily="18" charset="0"/>
              </a:rPr>
              <a:t>  </a:t>
            </a:r>
            <a:r>
              <a:rPr lang="it-IT" altLang="it-IT" sz="1800" i="1" dirty="0" err="1">
                <a:cs typeface="Times New Roman" panose="02020603050405020304" pitchFamily="18" charset="0"/>
              </a:rPr>
              <a:t>a</a:t>
            </a:r>
            <a:r>
              <a:rPr lang="it-IT" altLang="it-IT" sz="1800" i="1" baseline="-30000" dirty="0" err="1">
                <a:cs typeface="Times New Roman" panose="02020603050405020304" pitchFamily="18" charset="0"/>
              </a:rPr>
              <a:t>m</a:t>
            </a:r>
            <a:r>
              <a:rPr lang="it-IT" altLang="it-IT" sz="1800" i="1" dirty="0">
                <a:cs typeface="Times New Roman" panose="02020603050405020304" pitchFamily="18" charset="0"/>
              </a:rPr>
              <a:t> </a:t>
            </a:r>
            <a:r>
              <a:rPr lang="it-IT" altLang="it-IT" sz="1800" dirty="0">
                <a:cs typeface="Times New Roman" panose="02020603050405020304" pitchFamily="18" charset="0"/>
              </a:rPr>
              <a:t> “cross </a:t>
            </a:r>
            <a:r>
              <a:rPr lang="it-IT" altLang="it-IT" sz="1800" dirty="0" err="1">
                <a:cs typeface="Times New Roman" panose="02020603050405020304" pitchFamily="18" charset="0"/>
              </a:rPr>
              <a:t>section</a:t>
            </a:r>
            <a:r>
              <a:rPr lang="it-IT" altLang="it-IT" sz="1800" dirty="0">
                <a:cs typeface="Times New Roman" panose="02020603050405020304" pitchFamily="18" charset="0"/>
              </a:rPr>
              <a:t>  area” of the </a:t>
            </a:r>
            <a:r>
              <a:rPr lang="it-IT" altLang="it-IT" sz="1800" dirty="0" err="1">
                <a:cs typeface="Times New Roman" panose="02020603050405020304" pitchFamily="18" charset="0"/>
              </a:rPr>
              <a:t>adsorbate</a:t>
            </a:r>
            <a:r>
              <a:rPr lang="it-IT" altLang="it-IT" sz="1800" dirty="0">
                <a:cs typeface="Times New Roman" panose="02020603050405020304" pitchFamily="18" charset="0"/>
              </a:rPr>
              <a:t>.</a:t>
            </a:r>
            <a:r>
              <a:rPr lang="en-US" altLang="it-IT" sz="1800" dirty="0"/>
              <a:t> </a:t>
            </a:r>
          </a:p>
        </p:txBody>
      </p:sp>
    </p:spTree>
    <p:extLst>
      <p:ext uri="{BB962C8B-B14F-4D97-AF65-F5344CB8AC3E}">
        <p14:creationId xmlns:p14="http://schemas.microsoft.com/office/powerpoint/2010/main" val="199269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3143" y="640462"/>
            <a:ext cx="3087584" cy="2862322"/>
          </a:xfrm>
          <a:prstGeom prst="rect">
            <a:avLst/>
          </a:prstGeom>
        </p:spPr>
        <p:txBody>
          <a:bodyPr wrap="square">
            <a:spAutoFit/>
          </a:bodyPr>
          <a:lstStyle/>
          <a:p>
            <a:r>
              <a:rPr lang="en-US" dirty="0"/>
              <a:t>A </a:t>
            </a:r>
            <a:r>
              <a:rPr lang="en-US" dirty="0" err="1">
                <a:solidFill>
                  <a:srgbClr val="0070C0"/>
                </a:solidFill>
              </a:rPr>
              <a:t>nanofoam</a:t>
            </a:r>
            <a:r>
              <a:rPr lang="en-US" dirty="0">
                <a:solidFill>
                  <a:srgbClr val="0070C0"/>
                </a:solidFill>
              </a:rPr>
              <a:t> </a:t>
            </a:r>
            <a:r>
              <a:rPr lang="en-US" dirty="0"/>
              <a:t>has a liquid or solid matrix, filled with a gaseous phase, where one of the two phases has dimensions on the nanoscale.</a:t>
            </a:r>
          </a:p>
          <a:p>
            <a:endParaRPr lang="en-US" dirty="0"/>
          </a:p>
          <a:p>
            <a:endParaRPr lang="en-US" dirty="0"/>
          </a:p>
          <a:p>
            <a:endParaRPr lang="en-US" dirty="0"/>
          </a:p>
          <a:p>
            <a:r>
              <a:rPr lang="en-US" dirty="0"/>
              <a:t> </a:t>
            </a:r>
          </a:p>
        </p:txBody>
      </p:sp>
      <p:sp>
        <p:nvSpPr>
          <p:cNvPr id="3" name="Rettangolo 2"/>
          <p:cNvSpPr/>
          <p:nvPr/>
        </p:nvSpPr>
        <p:spPr>
          <a:xfrm>
            <a:off x="6332516" y="871294"/>
            <a:ext cx="2606633" cy="1200329"/>
          </a:xfrm>
          <a:prstGeom prst="rect">
            <a:avLst/>
          </a:prstGeom>
        </p:spPr>
        <p:txBody>
          <a:bodyPr wrap="square">
            <a:spAutoFit/>
          </a:bodyPr>
          <a:lstStyle/>
          <a:p>
            <a:r>
              <a:rPr lang="en-US" dirty="0">
                <a:solidFill>
                  <a:srgbClr val="0070C0"/>
                </a:solidFill>
              </a:rPr>
              <a:t>Foam is an object </a:t>
            </a:r>
            <a:r>
              <a:rPr lang="en-US" dirty="0"/>
              <a:t>formed by trapping pockets of gas in a liquid or solid.</a:t>
            </a:r>
            <a:endParaRPr lang="it-IT" dirty="0"/>
          </a:p>
        </p:txBody>
      </p:sp>
      <p:pic>
        <p:nvPicPr>
          <p:cNvPr id="55303" name="Picture 7" descr="https://upload.wikimedia.org/wikipedia/commons/thumb/2/2c/Aerogel_hand.jpg/220px-Aerogel_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726" y="595248"/>
            <a:ext cx="2492481" cy="175606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1353787" y="2902619"/>
            <a:ext cx="6282046" cy="1200329"/>
          </a:xfrm>
          <a:prstGeom prst="rect">
            <a:avLst/>
          </a:prstGeom>
        </p:spPr>
        <p:txBody>
          <a:bodyPr wrap="square">
            <a:spAutoFit/>
          </a:bodyPr>
          <a:lstStyle/>
          <a:p>
            <a:r>
              <a:rPr lang="en-US" dirty="0"/>
              <a:t>Aerogel is a synthetic porous ultralight material derived from a gel, in which the liquid component for the gel has been replaced with a gas</a:t>
            </a:r>
          </a:p>
          <a:p>
            <a:endParaRPr lang="it-IT" dirty="0"/>
          </a:p>
        </p:txBody>
      </p:sp>
      <p:pic>
        <p:nvPicPr>
          <p:cNvPr id="5530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106" y="4241448"/>
            <a:ext cx="3163275" cy="177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4256981" y="6221681"/>
            <a:ext cx="2031325" cy="369332"/>
          </a:xfrm>
          <a:prstGeom prst="rect">
            <a:avLst/>
          </a:prstGeom>
        </p:spPr>
        <p:txBody>
          <a:bodyPr wrap="none">
            <a:spAutoFit/>
          </a:bodyPr>
          <a:lstStyle/>
          <a:p>
            <a:r>
              <a:rPr lang="pt-BR" dirty="0"/>
              <a:t>Carbon nanofoam</a:t>
            </a:r>
            <a:endParaRPr lang="it-IT" dirty="0"/>
          </a:p>
        </p:txBody>
      </p:sp>
      <p:sp>
        <p:nvSpPr>
          <p:cNvPr id="11" name="CasellaDiTesto 10"/>
          <p:cNvSpPr txBox="1"/>
          <p:nvPr/>
        </p:nvSpPr>
        <p:spPr>
          <a:xfrm>
            <a:off x="997527" y="4560125"/>
            <a:ext cx="2300630" cy="1200329"/>
          </a:xfrm>
          <a:prstGeom prst="rect">
            <a:avLst/>
          </a:prstGeom>
          <a:noFill/>
        </p:spPr>
        <p:txBody>
          <a:bodyPr wrap="none" rtlCol="0">
            <a:spAutoFit/>
          </a:bodyPr>
          <a:lstStyle/>
          <a:p>
            <a:r>
              <a:rPr lang="it-IT" dirty="0" err="1"/>
              <a:t>Insulating</a:t>
            </a:r>
            <a:r>
              <a:rPr lang="it-IT" dirty="0"/>
              <a:t> </a:t>
            </a:r>
            <a:r>
              <a:rPr lang="it-IT" dirty="0" err="1"/>
              <a:t>materials</a:t>
            </a:r>
            <a:endParaRPr lang="it-IT" dirty="0"/>
          </a:p>
          <a:p>
            <a:r>
              <a:rPr lang="it-IT" dirty="0" err="1"/>
              <a:t>Catalysis</a:t>
            </a:r>
            <a:endParaRPr lang="it-IT" dirty="0"/>
          </a:p>
          <a:p>
            <a:r>
              <a:rPr lang="it-IT" dirty="0"/>
              <a:t>Gas </a:t>
            </a:r>
            <a:r>
              <a:rPr lang="it-IT" dirty="0" err="1"/>
              <a:t>storage</a:t>
            </a:r>
            <a:endParaRPr lang="it-IT" dirty="0"/>
          </a:p>
          <a:p>
            <a:r>
              <a:rPr lang="it-IT" dirty="0" err="1"/>
              <a:t>Separation</a:t>
            </a:r>
            <a:r>
              <a:rPr lang="it-IT" dirty="0"/>
              <a:t> / </a:t>
            </a:r>
            <a:r>
              <a:rPr lang="it-IT" dirty="0" err="1"/>
              <a:t>filtration</a:t>
            </a:r>
            <a:endParaRPr lang="it-IT" dirty="0"/>
          </a:p>
        </p:txBody>
      </p:sp>
    </p:spTree>
    <p:extLst>
      <p:ext uri="{BB962C8B-B14F-4D97-AF65-F5344CB8AC3E}">
        <p14:creationId xmlns:p14="http://schemas.microsoft.com/office/powerpoint/2010/main" val="16809263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097" y="470807"/>
            <a:ext cx="4949041" cy="332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979713" y="490352"/>
            <a:ext cx="2381003" cy="3139321"/>
          </a:xfrm>
          <a:prstGeom prst="rect">
            <a:avLst/>
          </a:prstGeom>
        </p:spPr>
        <p:txBody>
          <a:bodyPr wrap="square">
            <a:spAutoFit/>
          </a:bodyPr>
          <a:lstStyle/>
          <a:p>
            <a:r>
              <a:rPr lang="en-US" dirty="0"/>
              <a:t>A </a:t>
            </a:r>
            <a:r>
              <a:rPr lang="en-US" dirty="0" err="1">
                <a:solidFill>
                  <a:srgbClr val="0070C0"/>
                </a:solidFill>
              </a:rPr>
              <a:t>nanoporous</a:t>
            </a:r>
            <a:r>
              <a:rPr lang="en-US" dirty="0">
                <a:solidFill>
                  <a:srgbClr val="0070C0"/>
                </a:solidFill>
              </a:rPr>
              <a:t> material</a:t>
            </a:r>
            <a:r>
              <a:rPr lang="en-US" dirty="0"/>
              <a:t> is a solid material containing </a:t>
            </a:r>
            <a:r>
              <a:rPr lang="en-US" dirty="0" err="1"/>
              <a:t>nanopores</a:t>
            </a:r>
            <a:r>
              <a:rPr lang="en-US" dirty="0"/>
              <a:t>, cavities with dimensions on the nanoscale.</a:t>
            </a:r>
          </a:p>
          <a:p>
            <a:r>
              <a:rPr lang="en-US" dirty="0"/>
              <a:t>The skeletal portion of the material is often called the "matrix" or "frame". </a:t>
            </a:r>
          </a:p>
          <a:p>
            <a:endParaRPr lang="en-US" dirty="0"/>
          </a:p>
        </p:txBody>
      </p:sp>
      <p:sp>
        <p:nvSpPr>
          <p:cNvPr id="5" name="Rettangolo 4"/>
          <p:cNvSpPr/>
          <p:nvPr/>
        </p:nvSpPr>
        <p:spPr>
          <a:xfrm>
            <a:off x="498763" y="3995678"/>
            <a:ext cx="8075221" cy="2308324"/>
          </a:xfrm>
          <a:prstGeom prst="rect">
            <a:avLst/>
          </a:prstGeom>
        </p:spPr>
        <p:txBody>
          <a:bodyPr wrap="square">
            <a:spAutoFit/>
          </a:bodyPr>
          <a:lstStyle/>
          <a:p>
            <a:r>
              <a:rPr lang="en-US" dirty="0"/>
              <a:t>Activated carbon and zeolites are two examples of bulk </a:t>
            </a:r>
            <a:r>
              <a:rPr lang="en-US" dirty="0" err="1"/>
              <a:t>nanoporous</a:t>
            </a:r>
            <a:r>
              <a:rPr lang="en-US" dirty="0"/>
              <a:t> materials.</a:t>
            </a:r>
          </a:p>
          <a:p>
            <a:endParaRPr lang="en-US" dirty="0"/>
          </a:p>
          <a:p>
            <a:r>
              <a:rPr lang="en-US" dirty="0"/>
              <a:t>The pores are typically filled with a fluid (liquid or gas). </a:t>
            </a:r>
          </a:p>
          <a:p>
            <a:endParaRPr lang="en-US" dirty="0"/>
          </a:p>
          <a:p>
            <a:r>
              <a:rPr lang="en-US" dirty="0"/>
              <a:t>A </a:t>
            </a:r>
            <a:r>
              <a:rPr lang="en-US" dirty="0" err="1"/>
              <a:t>nanoporous</a:t>
            </a:r>
            <a:r>
              <a:rPr lang="en-US" dirty="0"/>
              <a:t> material with consistently sized pores has the property of letting only certain substances pass through, while blocking others. Chromatography, catalysis, filtration,…</a:t>
            </a:r>
            <a:endParaRPr lang="it-IT" dirty="0"/>
          </a:p>
        </p:txBody>
      </p:sp>
    </p:spTree>
    <p:extLst>
      <p:ext uri="{BB962C8B-B14F-4D97-AF65-F5344CB8AC3E}">
        <p14:creationId xmlns:p14="http://schemas.microsoft.com/office/powerpoint/2010/main" val="40674704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735285" y="775686"/>
            <a:ext cx="3616037" cy="2031325"/>
          </a:xfrm>
          <a:prstGeom prst="rect">
            <a:avLst/>
          </a:prstGeom>
        </p:spPr>
        <p:txBody>
          <a:bodyPr wrap="square">
            <a:spAutoFit/>
          </a:bodyPr>
          <a:lstStyle/>
          <a:p>
            <a:r>
              <a:rPr lang="en-US" dirty="0" err="1"/>
              <a:t>Nanoporous</a:t>
            </a:r>
            <a:r>
              <a:rPr lang="en-US" dirty="0"/>
              <a:t> materials and </a:t>
            </a:r>
            <a:r>
              <a:rPr lang="en-US" dirty="0" err="1"/>
              <a:t>nanofoam</a:t>
            </a:r>
            <a:r>
              <a:rPr lang="en-US" dirty="0"/>
              <a:t> are sometimes considered </a:t>
            </a:r>
            <a:r>
              <a:rPr lang="en-US" dirty="0">
                <a:solidFill>
                  <a:srgbClr val="0070C0"/>
                </a:solidFill>
              </a:rPr>
              <a:t>nanostructures</a:t>
            </a:r>
            <a:r>
              <a:rPr lang="en-US" dirty="0"/>
              <a:t> but not nanomaterials because only the voids and not the materials themselves are nanoscale.</a:t>
            </a:r>
          </a:p>
          <a:p>
            <a:r>
              <a:rPr lang="en-US" dirty="0"/>
              <a:t> </a:t>
            </a:r>
          </a:p>
        </p:txBody>
      </p:sp>
      <p:sp>
        <p:nvSpPr>
          <p:cNvPr id="4" name="Rettangolo 3"/>
          <p:cNvSpPr/>
          <p:nvPr/>
        </p:nvSpPr>
        <p:spPr>
          <a:xfrm>
            <a:off x="843148" y="5814030"/>
            <a:ext cx="7849590" cy="646331"/>
          </a:xfrm>
          <a:prstGeom prst="rect">
            <a:avLst/>
          </a:prstGeom>
        </p:spPr>
        <p:txBody>
          <a:bodyPr wrap="square">
            <a:spAutoFit/>
          </a:bodyPr>
          <a:lstStyle/>
          <a:p>
            <a:r>
              <a:rPr lang="en-US" dirty="0"/>
              <a:t>Although the ISO definition only considers round </a:t>
            </a:r>
            <a:r>
              <a:rPr lang="en-US" dirty="0" err="1"/>
              <a:t>nano</a:t>
            </a:r>
            <a:r>
              <a:rPr lang="en-US" dirty="0"/>
              <a:t>-objects to be nanoparticles, other sources use the term nanoparticle for all shapes</a:t>
            </a:r>
            <a:endParaRPr lang="it-IT" dirty="0"/>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86" y="282299"/>
            <a:ext cx="3916067" cy="252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843148" y="3396429"/>
            <a:ext cx="2992582" cy="3323987"/>
          </a:xfrm>
          <a:prstGeom prst="rect">
            <a:avLst/>
          </a:prstGeom>
        </p:spPr>
        <p:txBody>
          <a:bodyPr wrap="square">
            <a:spAutoFit/>
          </a:bodyPr>
          <a:lstStyle/>
          <a:p>
            <a:r>
              <a:rPr lang="en-US" dirty="0"/>
              <a:t>A </a:t>
            </a:r>
            <a:r>
              <a:rPr lang="en-US" dirty="0" err="1">
                <a:solidFill>
                  <a:srgbClr val="0070C0"/>
                </a:solidFill>
              </a:rPr>
              <a:t>nanocrystalline</a:t>
            </a:r>
            <a:r>
              <a:rPr lang="en-US" dirty="0">
                <a:solidFill>
                  <a:srgbClr val="0070C0"/>
                </a:solidFill>
              </a:rPr>
              <a:t> material</a:t>
            </a:r>
            <a:r>
              <a:rPr lang="en-US" dirty="0"/>
              <a:t> has a significant fraction of crystal grains in the nanoscale.</a:t>
            </a:r>
          </a:p>
          <a:p>
            <a:endParaRPr lang="en-US" baseline="30000" dirty="0"/>
          </a:p>
          <a:p>
            <a:endParaRPr lang="en-US" baseline="30000" dirty="0"/>
          </a:p>
          <a:p>
            <a:endParaRPr lang="en-US" baseline="30000" dirty="0"/>
          </a:p>
          <a:p>
            <a:endParaRPr lang="en-US" baseline="30000" dirty="0"/>
          </a:p>
          <a:p>
            <a:endParaRPr lang="en-US" baseline="30000" dirty="0"/>
          </a:p>
          <a:p>
            <a:endParaRPr lang="en-US" baseline="30000" dirty="0"/>
          </a:p>
          <a:p>
            <a:endParaRPr lang="en-US" baseline="30000" dirty="0"/>
          </a:p>
          <a:p>
            <a:endParaRPr lang="en-US" dirty="0"/>
          </a:p>
          <a:p>
            <a:endParaRPr lang="en-US" dirty="0"/>
          </a:p>
          <a:p>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382" y="2797542"/>
            <a:ext cx="3443844" cy="266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3371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152400"/>
            <a:ext cx="7772400" cy="685800"/>
          </a:xfrm>
        </p:spPr>
        <p:txBody>
          <a:bodyPr>
            <a:normAutofit fontScale="90000"/>
          </a:bodyPr>
          <a:lstStyle/>
          <a:p>
            <a:pPr eaLnBrk="1" hangingPunct="1"/>
            <a:r>
              <a:rPr lang="en-US" altLang="it-IT"/>
              <a:t>Instrumentation / Imaging</a:t>
            </a:r>
          </a:p>
        </p:txBody>
      </p:sp>
      <p:pic>
        <p:nvPicPr>
          <p:cNvPr id="6147" name="Picture 4" descr="quantumcor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75" y="152400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p:cNvSpPr>
            <a:spLocks noGrp="1" noChangeArrowheads="1"/>
          </p:cNvSpPr>
          <p:nvPr>
            <p:ph type="body" idx="1"/>
          </p:nvPr>
        </p:nvSpPr>
        <p:spPr>
          <a:xfrm>
            <a:off x="6559125" y="2057400"/>
            <a:ext cx="2667000" cy="3581400"/>
          </a:xfrm>
          <a:noFill/>
        </p:spPr>
        <p:txBody>
          <a:bodyPr/>
          <a:lstStyle/>
          <a:p>
            <a:pPr marL="82550" indent="0" eaLnBrk="1" hangingPunct="1">
              <a:buNone/>
            </a:pPr>
            <a:r>
              <a:rPr lang="en-US" altLang="it-IT" sz="2800" dirty="0"/>
              <a:t>“Quantum Corral”</a:t>
            </a:r>
          </a:p>
          <a:p>
            <a:pPr marL="82550" indent="0" eaLnBrk="1" hangingPunct="1">
              <a:buNone/>
            </a:pPr>
            <a:r>
              <a:rPr lang="en-US" altLang="it-IT" sz="2800" dirty="0"/>
              <a:t>48 Fe atoms positioned by the STM used </a:t>
            </a:r>
          </a:p>
          <a:p>
            <a:pPr marL="82550" indent="0" eaLnBrk="1" hangingPunct="1">
              <a:buNone/>
            </a:pPr>
            <a:r>
              <a:rPr lang="en-US" altLang="it-IT" sz="2800" dirty="0"/>
              <a:t>to image them </a:t>
            </a:r>
          </a:p>
        </p:txBody>
      </p:sp>
      <p:sp>
        <p:nvSpPr>
          <p:cNvPr id="6149" name="Rectangle 6"/>
          <p:cNvSpPr>
            <a:spLocks noChangeArrowheads="1"/>
          </p:cNvSpPr>
          <p:nvPr/>
        </p:nvSpPr>
        <p:spPr bwMode="auto">
          <a:xfrm>
            <a:off x="3124200" y="6248400"/>
            <a:ext cx="55768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pitchFamily="8" charset="-128"/>
              </a:defRPr>
            </a:lvl1pPr>
            <a:lvl2pPr marL="742950" indent="-285750">
              <a:defRPr sz="2400">
                <a:solidFill>
                  <a:schemeClr val="tx1"/>
                </a:solidFill>
                <a:latin typeface="Arial" charset="0"/>
                <a:ea typeface="ＭＳ Ｐゴシック" pitchFamily="8" charset="-128"/>
              </a:defRPr>
            </a:lvl2pPr>
            <a:lvl3pPr marL="1143000" indent="-228600">
              <a:defRPr sz="2400">
                <a:solidFill>
                  <a:schemeClr val="tx1"/>
                </a:solidFill>
                <a:latin typeface="Arial" charset="0"/>
                <a:ea typeface="ＭＳ Ｐゴシック" pitchFamily="8" charset="-128"/>
              </a:defRPr>
            </a:lvl3pPr>
            <a:lvl4pPr marL="1600200" indent="-228600">
              <a:defRPr sz="2400">
                <a:solidFill>
                  <a:schemeClr val="tx1"/>
                </a:solidFill>
                <a:latin typeface="Arial" charset="0"/>
                <a:ea typeface="ＭＳ Ｐゴシック" pitchFamily="8" charset="-128"/>
              </a:defRPr>
            </a:lvl4pPr>
            <a:lvl5pPr marL="2057400" indent="-228600">
              <a:defRPr sz="2400">
                <a:solidFill>
                  <a:schemeClr val="tx1"/>
                </a:solidFill>
                <a:latin typeface="Arial"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 charset="-128"/>
              </a:defRPr>
            </a:lvl9pPr>
          </a:lstStyle>
          <a:p>
            <a:r>
              <a:rPr lang="en-US" altLang="it-IT" sz="2000" i="1"/>
              <a:t>http://www.nano.gov/html/facts/home_facts.html</a:t>
            </a:r>
          </a:p>
        </p:txBody>
      </p:sp>
    </p:spTree>
    <p:extLst>
      <p:ext uri="{BB962C8B-B14F-4D97-AF65-F5344CB8AC3E}">
        <p14:creationId xmlns:p14="http://schemas.microsoft.com/office/powerpoint/2010/main" val="381702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and Chemical Properties that can Change at the Nanoscale</a:t>
            </a:r>
          </a:p>
        </p:txBody>
      </p:sp>
      <p:sp>
        <p:nvSpPr>
          <p:cNvPr id="4" name="Content Placeholder 3"/>
          <p:cNvSpPr>
            <a:spLocks noGrp="1"/>
          </p:cNvSpPr>
          <p:nvPr>
            <p:ph idx="1"/>
          </p:nvPr>
        </p:nvSpPr>
        <p:spPr>
          <a:xfrm>
            <a:off x="658905" y="1638794"/>
            <a:ext cx="8310923" cy="4609605"/>
          </a:xfrm>
        </p:spPr>
        <p:txBody>
          <a:bodyPr/>
          <a:lstStyle/>
          <a:p>
            <a:r>
              <a:rPr lang="en-US" dirty="0"/>
              <a:t>Color</a:t>
            </a:r>
          </a:p>
          <a:p>
            <a:r>
              <a:rPr lang="en-US" dirty="0"/>
              <a:t>Melting temperature</a:t>
            </a:r>
          </a:p>
          <a:p>
            <a:r>
              <a:rPr lang="en-US" dirty="0"/>
              <a:t>Crystal structure</a:t>
            </a:r>
          </a:p>
          <a:p>
            <a:r>
              <a:rPr lang="en-US" dirty="0"/>
              <a:t>Chemical reactivity</a:t>
            </a:r>
          </a:p>
          <a:p>
            <a:r>
              <a:rPr lang="en-US" dirty="0"/>
              <a:t>Electrical conductivity</a:t>
            </a:r>
          </a:p>
          <a:p>
            <a:r>
              <a:rPr lang="en-US" dirty="0"/>
              <a:t>Magnetism</a:t>
            </a:r>
          </a:p>
          <a:p>
            <a:r>
              <a:rPr lang="en-US" dirty="0"/>
              <a:t>Mechanical strength</a:t>
            </a:r>
          </a:p>
          <a:p>
            <a:r>
              <a:rPr lang="en-US" dirty="0"/>
              <a:t>…</a:t>
            </a:r>
          </a:p>
        </p:txBody>
      </p:sp>
    </p:spTree>
    <p:extLst>
      <p:ext uri="{BB962C8B-B14F-4D97-AF65-F5344CB8AC3E}">
        <p14:creationId xmlns:p14="http://schemas.microsoft.com/office/powerpoint/2010/main" val="4085151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3107</Words>
  <Application>Microsoft Office PowerPoint</Application>
  <PresentationFormat>Presentazione su schermo (4:3)</PresentationFormat>
  <Paragraphs>426</Paragraphs>
  <Slides>48</Slides>
  <Notes>13</Notes>
  <HiddenSlides>1</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6</vt:i4>
      </vt:variant>
      <vt:variant>
        <vt:lpstr>Titoli diapositive</vt:lpstr>
      </vt:variant>
      <vt:variant>
        <vt:i4>48</vt:i4>
      </vt:variant>
    </vt:vector>
  </HeadingPairs>
  <TitlesOfParts>
    <vt:vector size="69" baseType="lpstr">
      <vt:lpstr>ＭＳ Ｐゴシック</vt:lpstr>
      <vt:lpstr>Arial</vt:lpstr>
      <vt:lpstr>Calibri</vt:lpstr>
      <vt:lpstr>CG Times</vt:lpstr>
      <vt:lpstr>CG Times (W1)</vt:lpstr>
      <vt:lpstr>Gill Sans MT</vt:lpstr>
      <vt:lpstr>Monotype Corsiva</vt:lpstr>
      <vt:lpstr>Symbol</vt:lpstr>
      <vt:lpstr>Symbol Set SWA</vt:lpstr>
      <vt:lpstr>Tahoma</vt:lpstr>
      <vt:lpstr>Times New Roman</vt:lpstr>
      <vt:lpstr>Verdana</vt:lpstr>
      <vt:lpstr>Wingdings 2</vt:lpstr>
      <vt:lpstr>WP Greek Helve</vt:lpstr>
      <vt:lpstr>OSHA_Training</vt:lpstr>
      <vt:lpstr>Image</vt:lpstr>
      <vt:lpstr>Photo Editor Photo</vt:lpstr>
      <vt:lpstr>CorelDRAW.Graphic.10</vt:lpstr>
      <vt:lpstr>Equation</vt:lpstr>
      <vt:lpstr>Equation.3</vt:lpstr>
      <vt:lpstr>Micrografx Windows Draw 6.0 Drawing</vt:lpstr>
      <vt:lpstr>Nanomaterials: Nanocomposites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Instrumentation / Imaging</vt:lpstr>
      <vt:lpstr>Physical and Chemical Properties that can Change at the Nanoscale</vt:lpstr>
      <vt:lpstr>Some Other Size-Dependent Properties</vt:lpstr>
      <vt:lpstr>Nanomaterials Exhibit Diversity in…</vt:lpstr>
      <vt:lpstr>Major classes of nanomaterials and their benefits</vt:lpstr>
      <vt:lpstr>Major Classes of Nanomaterials and Sample Applications</vt:lpstr>
      <vt:lpstr>Balancing the Benefits and Risks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2023-03-28T07:22:46Z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