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7" r:id="rId2"/>
    <p:sldId id="258" r:id="rId3"/>
    <p:sldId id="259" r:id="rId4"/>
    <p:sldId id="260" r:id="rId5"/>
    <p:sldId id="301" r:id="rId6"/>
    <p:sldId id="261" r:id="rId7"/>
    <p:sldId id="262" r:id="rId8"/>
    <p:sldId id="263" r:id="rId9"/>
    <p:sldId id="264" r:id="rId10"/>
    <p:sldId id="302" r:id="rId11"/>
    <p:sldId id="306" r:id="rId12"/>
    <p:sldId id="307" r:id="rId13"/>
    <p:sldId id="265" r:id="rId14"/>
    <p:sldId id="303" r:id="rId15"/>
    <p:sldId id="267" r:id="rId16"/>
    <p:sldId id="298" r:id="rId17"/>
    <p:sldId id="299" r:id="rId18"/>
    <p:sldId id="269" r:id="rId19"/>
    <p:sldId id="271" r:id="rId20"/>
    <p:sldId id="272" r:id="rId21"/>
    <p:sldId id="273" r:id="rId22"/>
    <p:sldId id="274" r:id="rId23"/>
    <p:sldId id="309" r:id="rId24"/>
    <p:sldId id="277" r:id="rId25"/>
    <p:sldId id="278" r:id="rId26"/>
    <p:sldId id="279" r:id="rId27"/>
    <p:sldId id="284" r:id="rId28"/>
    <p:sldId id="285" r:id="rId29"/>
    <p:sldId id="286" r:id="rId30"/>
    <p:sldId id="310" r:id="rId31"/>
    <p:sldId id="300" r:id="rId32"/>
    <p:sldId id="311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04" r:id="rId43"/>
    <p:sldId id="305" r:id="rId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2"/>
    <p:restoredTop sz="93907" autoAdjust="0"/>
  </p:normalViewPr>
  <p:slideViewPr>
    <p:cSldViewPr snapToGrid="0" snapToObjects="1">
      <p:cViewPr varScale="1">
        <p:scale>
          <a:sx n="110" d="100"/>
          <a:sy n="110" d="100"/>
        </p:scale>
        <p:origin x="1656" y="8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24"/>
    </p:cViewPr>
  </p:sorterViewPr>
  <p:notesViewPr>
    <p:cSldViewPr snapToGrid="0" snapToObjects="1">
      <p:cViewPr varScale="1">
        <p:scale>
          <a:sx n="51" d="100"/>
          <a:sy n="51" d="100"/>
        </p:scale>
        <p:origin x="1912" y="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F74E0-B834-4865-A4AE-26C33EF4858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5BABC9-11B1-46FB-BD49-44970382D8EF}">
      <dgm:prSet/>
      <dgm:spPr/>
      <dgm:t>
        <a:bodyPr/>
        <a:lstStyle/>
        <a:p>
          <a:r>
            <a:rPr lang="en-US" dirty="0"/>
            <a:t>Business cycles have been synchronized.</a:t>
          </a:r>
        </a:p>
      </dgm:t>
    </dgm:pt>
    <dgm:pt modelId="{76F6B47D-B8EC-446D-A9B9-F9B642F55BF2}" type="parTrans" cxnId="{54F518FA-E4B6-4C30-A97D-30C3998604D7}">
      <dgm:prSet/>
      <dgm:spPr/>
      <dgm:t>
        <a:bodyPr/>
        <a:lstStyle/>
        <a:p>
          <a:endParaRPr lang="en-US"/>
        </a:p>
      </dgm:t>
    </dgm:pt>
    <dgm:pt modelId="{AAAB542B-515A-4A51-A198-82B16721AEEA}" type="sibTrans" cxnId="{54F518FA-E4B6-4C30-A97D-30C3998604D7}">
      <dgm:prSet/>
      <dgm:spPr/>
      <dgm:t>
        <a:bodyPr/>
        <a:lstStyle/>
        <a:p>
          <a:endParaRPr lang="en-US"/>
        </a:p>
      </dgm:t>
    </dgm:pt>
    <dgm:pt modelId="{C8EA3933-E28A-412B-A736-60806AB8AA4C}">
      <dgm:prSet/>
      <dgm:spPr/>
      <dgm:t>
        <a:bodyPr/>
        <a:lstStyle/>
        <a:p>
          <a:r>
            <a:rPr lang="en-US"/>
            <a:t>Asymmetries have been in the amplitude of these business cycles.</a:t>
          </a:r>
        </a:p>
      </dgm:t>
    </dgm:pt>
    <dgm:pt modelId="{C15DA7E4-36A1-46E7-BC58-27494614ADA6}" type="parTrans" cxnId="{5E9AA0FA-12A8-4CE1-AB89-11D453EA3C27}">
      <dgm:prSet/>
      <dgm:spPr/>
      <dgm:t>
        <a:bodyPr/>
        <a:lstStyle/>
        <a:p>
          <a:endParaRPr lang="en-US"/>
        </a:p>
      </dgm:t>
    </dgm:pt>
    <dgm:pt modelId="{BF3FB376-94BF-4B80-A2AA-F21ABF8FDC02}" type="sibTrans" cxnId="{5E9AA0FA-12A8-4CE1-AB89-11D453EA3C27}">
      <dgm:prSet/>
      <dgm:spPr/>
      <dgm:t>
        <a:bodyPr/>
        <a:lstStyle/>
        <a:p>
          <a:endParaRPr lang="en-US"/>
        </a:p>
      </dgm:t>
    </dgm:pt>
    <dgm:pt modelId="{C7DD02E2-C4A7-49E5-9481-ED929970B448}">
      <dgm:prSet/>
      <dgm:spPr/>
      <dgm:t>
        <a:bodyPr/>
        <a:lstStyle/>
        <a:p>
          <a:r>
            <a:rPr lang="en-US"/>
            <a:t>Periphery countries experienced strong booms followed by deep recessions.</a:t>
          </a:r>
        </a:p>
      </dgm:t>
    </dgm:pt>
    <dgm:pt modelId="{0D643A5E-9A7E-4342-933C-0C622D3D66B7}" type="parTrans" cxnId="{DC2E0D65-134C-4F35-9C9D-AEC277E558C5}">
      <dgm:prSet/>
      <dgm:spPr/>
      <dgm:t>
        <a:bodyPr/>
        <a:lstStyle/>
        <a:p>
          <a:endParaRPr lang="en-US"/>
        </a:p>
      </dgm:t>
    </dgm:pt>
    <dgm:pt modelId="{500AAE1A-5734-4C84-A30B-948CFB754322}" type="sibTrans" cxnId="{DC2E0D65-134C-4F35-9C9D-AEC277E558C5}">
      <dgm:prSet/>
      <dgm:spPr/>
      <dgm:t>
        <a:bodyPr/>
        <a:lstStyle/>
        <a:p>
          <a:endParaRPr lang="en-US"/>
        </a:p>
      </dgm:t>
    </dgm:pt>
    <dgm:pt modelId="{BF388422-0EC5-43D4-A862-808F22D2D840}">
      <dgm:prSet/>
      <dgm:spPr/>
      <dgm:t>
        <a:bodyPr/>
        <a:lstStyle/>
        <a:p>
          <a:r>
            <a:rPr lang="en-US"/>
            <a:t>This is less pronounced in core countries.</a:t>
          </a:r>
        </a:p>
      </dgm:t>
    </dgm:pt>
    <dgm:pt modelId="{C5BB041B-0574-4A51-BB2B-F4E91A64F9ED}" type="parTrans" cxnId="{E276E7E3-82BD-4297-B24F-085A910D3135}">
      <dgm:prSet/>
      <dgm:spPr/>
      <dgm:t>
        <a:bodyPr/>
        <a:lstStyle/>
        <a:p>
          <a:endParaRPr lang="en-US"/>
        </a:p>
      </dgm:t>
    </dgm:pt>
    <dgm:pt modelId="{B797BDE5-96DB-4EBA-A53C-597DDC159D47}" type="sibTrans" cxnId="{E276E7E3-82BD-4297-B24F-085A910D3135}">
      <dgm:prSet/>
      <dgm:spPr/>
      <dgm:t>
        <a:bodyPr/>
        <a:lstStyle/>
        <a:p>
          <a:endParaRPr lang="en-US"/>
        </a:p>
      </dgm:t>
    </dgm:pt>
    <dgm:pt modelId="{5EFEFBA6-7C08-4522-B04C-43632DFC4E27}">
      <dgm:prSet/>
      <dgm:spPr/>
      <dgm:t>
        <a:bodyPr/>
        <a:lstStyle/>
        <a:p>
          <a:r>
            <a:rPr lang="en-US" dirty="0"/>
            <a:t>Effects of these asymmetries:</a:t>
          </a:r>
        </a:p>
      </dgm:t>
    </dgm:pt>
    <dgm:pt modelId="{C0626949-BF73-4C76-A4D3-0FFD5559CA74}" type="parTrans" cxnId="{3B6994B6-0B76-4DCE-8821-C3349F6C60A8}">
      <dgm:prSet/>
      <dgm:spPr/>
      <dgm:t>
        <a:bodyPr/>
        <a:lstStyle/>
        <a:p>
          <a:endParaRPr lang="en-US"/>
        </a:p>
      </dgm:t>
    </dgm:pt>
    <dgm:pt modelId="{1F8BF913-0AE0-4ABC-8992-B0ECDDB13E47}" type="sibTrans" cxnId="{3B6994B6-0B76-4DCE-8821-C3349F6C60A8}">
      <dgm:prSet/>
      <dgm:spPr/>
      <dgm:t>
        <a:bodyPr/>
        <a:lstStyle/>
        <a:p>
          <a:endParaRPr lang="en-US"/>
        </a:p>
      </dgm:t>
    </dgm:pt>
    <dgm:pt modelId="{9960462F-B5DC-4DBD-AF1E-7879C4247B5B}">
      <dgm:prSet/>
      <dgm:spPr/>
      <dgm:t>
        <a:bodyPr/>
        <a:lstStyle/>
        <a:p>
          <a:r>
            <a:rPr lang="en-US"/>
            <a:t>periphery countries experienced strong increases in wages during boom</a:t>
          </a:r>
        </a:p>
      </dgm:t>
    </dgm:pt>
    <dgm:pt modelId="{F422D674-DE38-4E27-B84C-57B0C0E4383C}" type="parTrans" cxnId="{EAA7797B-1006-4C02-A192-513B4797A450}">
      <dgm:prSet/>
      <dgm:spPr/>
      <dgm:t>
        <a:bodyPr/>
        <a:lstStyle/>
        <a:p>
          <a:endParaRPr lang="en-US"/>
        </a:p>
      </dgm:t>
    </dgm:pt>
    <dgm:pt modelId="{B9A6DB4A-2197-4CEE-AB64-A27BC20E982B}" type="sibTrans" cxnId="{EAA7797B-1006-4C02-A192-513B4797A450}">
      <dgm:prSet/>
      <dgm:spPr/>
      <dgm:t>
        <a:bodyPr/>
        <a:lstStyle/>
        <a:p>
          <a:endParaRPr lang="en-US"/>
        </a:p>
      </dgm:t>
    </dgm:pt>
    <dgm:pt modelId="{887E2A9F-75A1-46BB-A3C4-9675932A6322}">
      <dgm:prSet/>
      <dgm:spPr/>
      <dgm:t>
        <a:bodyPr/>
        <a:lstStyle/>
        <a:p>
          <a:r>
            <a:rPr lang="en-US"/>
            <a:t>and losses of competitiveness.</a:t>
          </a:r>
        </a:p>
      </dgm:t>
    </dgm:pt>
    <dgm:pt modelId="{9F1AFC7E-C0B6-4498-AA20-A9C255CC87D0}" type="parTrans" cxnId="{564FF7D7-171C-4CA0-BDDA-332885F11B49}">
      <dgm:prSet/>
      <dgm:spPr/>
      <dgm:t>
        <a:bodyPr/>
        <a:lstStyle/>
        <a:p>
          <a:endParaRPr lang="en-US"/>
        </a:p>
      </dgm:t>
    </dgm:pt>
    <dgm:pt modelId="{46FA3650-B11B-409D-B34A-45E9871567B3}" type="sibTrans" cxnId="{564FF7D7-171C-4CA0-BDDA-332885F11B49}">
      <dgm:prSet/>
      <dgm:spPr/>
      <dgm:t>
        <a:bodyPr/>
        <a:lstStyle/>
        <a:p>
          <a:endParaRPr lang="en-US"/>
        </a:p>
      </dgm:t>
    </dgm:pt>
    <dgm:pt modelId="{CB760504-38AE-7342-8E72-E055D4783806}" type="pres">
      <dgm:prSet presAssocID="{0CBF74E0-B834-4865-A4AE-26C33EF485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C7464D1-786F-CD4D-B1EB-25575DF2401F}" type="pres">
      <dgm:prSet presAssocID="{4F5BABC9-11B1-46FB-BD49-44970382D8E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E4E7D7A-A63B-E544-BA32-A0C8BFDB2D0A}" type="pres">
      <dgm:prSet presAssocID="{AAAB542B-515A-4A51-A198-82B16721AEEA}" presName="spacer" presStyleCnt="0"/>
      <dgm:spPr/>
    </dgm:pt>
    <dgm:pt modelId="{53FA156C-8B5B-644B-B841-0F338385DCFA}" type="pres">
      <dgm:prSet presAssocID="{C8EA3933-E28A-412B-A736-60806AB8AA4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7D2FDE-B69C-6A49-AAFE-9AAD54D77CB4}" type="pres">
      <dgm:prSet presAssocID="{C8EA3933-E28A-412B-A736-60806AB8AA4C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4317C59-92F4-5947-951E-7C844FB83BBD}" type="pres">
      <dgm:prSet presAssocID="{5EFEFBA6-7C08-4522-B04C-43632DFC4E27}" presName="parentText" presStyleLbl="node1" presStyleIdx="2" presStyleCnt="3" custScaleY="99458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85346D-5170-FC41-B108-636CB1C9EECF}" type="pres">
      <dgm:prSet presAssocID="{5EFEFBA6-7C08-4522-B04C-43632DFC4E2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C2E0D65-134C-4F35-9C9D-AEC277E558C5}" srcId="{C8EA3933-E28A-412B-A736-60806AB8AA4C}" destId="{C7DD02E2-C4A7-49E5-9481-ED929970B448}" srcOrd="0" destOrd="0" parTransId="{0D643A5E-9A7E-4342-933C-0C622D3D66B7}" sibTransId="{500AAE1A-5734-4C84-A30B-948CFB754322}"/>
    <dgm:cxn modelId="{F3CC2380-5DF4-4D49-9D93-B66641A90C12}" type="presOf" srcId="{C8EA3933-E28A-412B-A736-60806AB8AA4C}" destId="{53FA156C-8B5B-644B-B841-0F338385DCFA}" srcOrd="0" destOrd="0" presId="urn:microsoft.com/office/officeart/2005/8/layout/vList2"/>
    <dgm:cxn modelId="{3B6994B6-0B76-4DCE-8821-C3349F6C60A8}" srcId="{0CBF74E0-B834-4865-A4AE-26C33EF48588}" destId="{5EFEFBA6-7C08-4522-B04C-43632DFC4E27}" srcOrd="2" destOrd="0" parTransId="{C0626949-BF73-4C76-A4D3-0FFD5559CA74}" sibTransId="{1F8BF913-0AE0-4ABC-8992-B0ECDDB13E47}"/>
    <dgm:cxn modelId="{5E9AA0FA-12A8-4CE1-AB89-11D453EA3C27}" srcId="{0CBF74E0-B834-4865-A4AE-26C33EF48588}" destId="{C8EA3933-E28A-412B-A736-60806AB8AA4C}" srcOrd="1" destOrd="0" parTransId="{C15DA7E4-36A1-46E7-BC58-27494614ADA6}" sibTransId="{BF3FB376-94BF-4B80-A2AA-F21ABF8FDC02}"/>
    <dgm:cxn modelId="{EAA7797B-1006-4C02-A192-513B4797A450}" srcId="{5EFEFBA6-7C08-4522-B04C-43632DFC4E27}" destId="{9960462F-B5DC-4DBD-AF1E-7879C4247B5B}" srcOrd="0" destOrd="0" parTransId="{F422D674-DE38-4E27-B84C-57B0C0E4383C}" sibTransId="{B9A6DB4A-2197-4CEE-AB64-A27BC20E982B}"/>
    <dgm:cxn modelId="{A67BEB9F-FAFF-AD40-8F0A-293CF4C6B93E}" type="presOf" srcId="{C7DD02E2-C4A7-49E5-9481-ED929970B448}" destId="{BE7D2FDE-B69C-6A49-AAFE-9AAD54D77CB4}" srcOrd="0" destOrd="0" presId="urn:microsoft.com/office/officeart/2005/8/layout/vList2"/>
    <dgm:cxn modelId="{858B0DCF-3B28-C34C-A6FF-1B87A487CF90}" type="presOf" srcId="{0CBF74E0-B834-4865-A4AE-26C33EF48588}" destId="{CB760504-38AE-7342-8E72-E055D4783806}" srcOrd="0" destOrd="0" presId="urn:microsoft.com/office/officeart/2005/8/layout/vList2"/>
    <dgm:cxn modelId="{E276E7E3-82BD-4297-B24F-085A910D3135}" srcId="{C8EA3933-E28A-412B-A736-60806AB8AA4C}" destId="{BF388422-0EC5-43D4-A862-808F22D2D840}" srcOrd="1" destOrd="0" parTransId="{C5BB041B-0574-4A51-BB2B-F4E91A64F9ED}" sibTransId="{B797BDE5-96DB-4EBA-A53C-597DDC159D47}"/>
    <dgm:cxn modelId="{8C42DF23-0B38-C54B-A7D3-5EB00E1CD371}" type="presOf" srcId="{4F5BABC9-11B1-46FB-BD49-44970382D8EF}" destId="{CC7464D1-786F-CD4D-B1EB-25575DF2401F}" srcOrd="0" destOrd="0" presId="urn:microsoft.com/office/officeart/2005/8/layout/vList2"/>
    <dgm:cxn modelId="{47D8CE39-C605-9B47-A47D-D597AC7A1639}" type="presOf" srcId="{887E2A9F-75A1-46BB-A3C4-9675932A6322}" destId="{4085346D-5170-FC41-B108-636CB1C9EECF}" srcOrd="0" destOrd="1" presId="urn:microsoft.com/office/officeart/2005/8/layout/vList2"/>
    <dgm:cxn modelId="{6690F36D-13AF-594C-8BCE-3ED9DF76FDE8}" type="presOf" srcId="{9960462F-B5DC-4DBD-AF1E-7879C4247B5B}" destId="{4085346D-5170-FC41-B108-636CB1C9EECF}" srcOrd="0" destOrd="0" presId="urn:microsoft.com/office/officeart/2005/8/layout/vList2"/>
    <dgm:cxn modelId="{B07E3C19-2683-E54E-AA49-B44110B4647E}" type="presOf" srcId="{5EFEFBA6-7C08-4522-B04C-43632DFC4E27}" destId="{64317C59-92F4-5947-951E-7C844FB83BBD}" srcOrd="0" destOrd="0" presId="urn:microsoft.com/office/officeart/2005/8/layout/vList2"/>
    <dgm:cxn modelId="{564FF7D7-171C-4CA0-BDDA-332885F11B49}" srcId="{5EFEFBA6-7C08-4522-B04C-43632DFC4E27}" destId="{887E2A9F-75A1-46BB-A3C4-9675932A6322}" srcOrd="1" destOrd="0" parTransId="{9F1AFC7E-C0B6-4498-AA20-A9C255CC87D0}" sibTransId="{46FA3650-B11B-409D-B34A-45E9871567B3}"/>
    <dgm:cxn modelId="{54F518FA-E4B6-4C30-A97D-30C3998604D7}" srcId="{0CBF74E0-B834-4865-A4AE-26C33EF48588}" destId="{4F5BABC9-11B1-46FB-BD49-44970382D8EF}" srcOrd="0" destOrd="0" parTransId="{76F6B47D-B8EC-446D-A9B9-F9B642F55BF2}" sibTransId="{AAAB542B-515A-4A51-A198-82B16721AEEA}"/>
    <dgm:cxn modelId="{3CDB18FA-3F34-BE4E-A4B5-C33709D06ACA}" type="presOf" srcId="{BF388422-0EC5-43D4-A862-808F22D2D840}" destId="{BE7D2FDE-B69C-6A49-AAFE-9AAD54D77CB4}" srcOrd="0" destOrd="1" presId="urn:microsoft.com/office/officeart/2005/8/layout/vList2"/>
    <dgm:cxn modelId="{F717CF4F-5017-7B4F-97E2-2C2460FEA4B8}" type="presParOf" srcId="{CB760504-38AE-7342-8E72-E055D4783806}" destId="{CC7464D1-786F-CD4D-B1EB-25575DF2401F}" srcOrd="0" destOrd="0" presId="urn:microsoft.com/office/officeart/2005/8/layout/vList2"/>
    <dgm:cxn modelId="{7412F0CE-5E37-1340-B935-C5B7D4C514E9}" type="presParOf" srcId="{CB760504-38AE-7342-8E72-E055D4783806}" destId="{6E4E7D7A-A63B-E544-BA32-A0C8BFDB2D0A}" srcOrd="1" destOrd="0" presId="urn:microsoft.com/office/officeart/2005/8/layout/vList2"/>
    <dgm:cxn modelId="{7F4F7D0B-BC93-C844-9007-3E74850BF343}" type="presParOf" srcId="{CB760504-38AE-7342-8E72-E055D4783806}" destId="{53FA156C-8B5B-644B-B841-0F338385DCFA}" srcOrd="2" destOrd="0" presId="urn:microsoft.com/office/officeart/2005/8/layout/vList2"/>
    <dgm:cxn modelId="{E034DCD9-C975-D843-8026-B66ED8FEE608}" type="presParOf" srcId="{CB760504-38AE-7342-8E72-E055D4783806}" destId="{BE7D2FDE-B69C-6A49-AAFE-9AAD54D77CB4}" srcOrd="3" destOrd="0" presId="urn:microsoft.com/office/officeart/2005/8/layout/vList2"/>
    <dgm:cxn modelId="{191B829B-3B99-5149-9086-4F430A36F12D}" type="presParOf" srcId="{CB760504-38AE-7342-8E72-E055D4783806}" destId="{64317C59-92F4-5947-951E-7C844FB83BBD}" srcOrd="4" destOrd="0" presId="urn:microsoft.com/office/officeart/2005/8/layout/vList2"/>
    <dgm:cxn modelId="{59242490-504B-CA47-B185-2C89123343B9}" type="presParOf" srcId="{CB760504-38AE-7342-8E72-E055D4783806}" destId="{4085346D-5170-FC41-B108-636CB1C9EEC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7464D1-786F-CD4D-B1EB-25575DF2401F}">
      <dsp:nvSpPr>
        <dsp:cNvPr id="0" name=""/>
        <dsp:cNvSpPr/>
      </dsp:nvSpPr>
      <dsp:spPr>
        <a:xfrm>
          <a:off x="0" y="371739"/>
          <a:ext cx="5111749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Business cycles have been synchronized.</a:t>
          </a:r>
        </a:p>
      </dsp:txBody>
      <dsp:txXfrm>
        <a:off x="50489" y="422228"/>
        <a:ext cx="5010771" cy="933302"/>
      </dsp:txXfrm>
    </dsp:sp>
    <dsp:sp modelId="{53FA156C-8B5B-644B-B841-0F338385DCFA}">
      <dsp:nvSpPr>
        <dsp:cNvPr id="0" name=""/>
        <dsp:cNvSpPr/>
      </dsp:nvSpPr>
      <dsp:spPr>
        <a:xfrm>
          <a:off x="0" y="1480899"/>
          <a:ext cx="5111749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/>
            <a:t>Asymmetries have been in the amplitude of these business cycles.</a:t>
          </a:r>
        </a:p>
      </dsp:txBody>
      <dsp:txXfrm>
        <a:off x="50489" y="1531388"/>
        <a:ext cx="5010771" cy="933302"/>
      </dsp:txXfrm>
    </dsp:sp>
    <dsp:sp modelId="{BE7D2FDE-B69C-6A49-AAFE-9AAD54D77CB4}">
      <dsp:nvSpPr>
        <dsp:cNvPr id="0" name=""/>
        <dsp:cNvSpPr/>
      </dsp:nvSpPr>
      <dsp:spPr>
        <a:xfrm>
          <a:off x="0" y="2515179"/>
          <a:ext cx="5111749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Periphery countries experienced strong booms followed by deep recessions.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This is less pronounced in core countries.</a:t>
          </a:r>
        </a:p>
      </dsp:txBody>
      <dsp:txXfrm>
        <a:off x="0" y="2515179"/>
        <a:ext cx="5111749" cy="968760"/>
      </dsp:txXfrm>
    </dsp:sp>
    <dsp:sp modelId="{64317C59-92F4-5947-951E-7C844FB83BBD}">
      <dsp:nvSpPr>
        <dsp:cNvPr id="0" name=""/>
        <dsp:cNvSpPr/>
      </dsp:nvSpPr>
      <dsp:spPr>
        <a:xfrm>
          <a:off x="0" y="3483939"/>
          <a:ext cx="5111749" cy="102867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/>
            <a:t>Effects of these asymmetries:</a:t>
          </a:r>
        </a:p>
      </dsp:txBody>
      <dsp:txXfrm>
        <a:off x="50216" y="3534155"/>
        <a:ext cx="5011317" cy="928242"/>
      </dsp:txXfrm>
    </dsp:sp>
    <dsp:sp modelId="{4085346D-5170-FC41-B108-636CB1C9EECF}">
      <dsp:nvSpPr>
        <dsp:cNvPr id="0" name=""/>
        <dsp:cNvSpPr/>
      </dsp:nvSpPr>
      <dsp:spPr>
        <a:xfrm>
          <a:off x="0" y="4512613"/>
          <a:ext cx="5111749" cy="968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98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periphery countries experienced strong increases in wages during boom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/>
            <a:t>and losses of competitiveness.</a:t>
          </a:r>
        </a:p>
      </dsp:txBody>
      <dsp:txXfrm>
        <a:off x="0" y="4512613"/>
        <a:ext cx="5111749" cy="968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20D9E-BC24-4A44-920C-454BE2C9A57B}" type="datetimeFigureOut">
              <a:rPr lang="en-GB" smtClean="0"/>
              <a:t>27/03/2023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C7311-6711-4FEC-A31A-E9F0E7806DA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74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F4F5-D940-0D49-9F2A-05C0091B812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79417-8055-914B-BE62-3B614FCBE54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6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4797C-7F6F-6542-81FA-7BB62F87DE85}" type="slidenum">
              <a:rPr lang="en-GB" sz="1100"/>
              <a:pPr/>
              <a:t>2</a:t>
            </a:fld>
            <a:endParaRPr lang="en-GB" sz="11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CFEC75-9E19-714A-AB02-272DAE86B4E4}" type="slidenum">
              <a:rPr lang="en-GB" sz="1100"/>
              <a:pPr/>
              <a:t>12</a:t>
            </a:fld>
            <a:endParaRPr lang="en-GB" sz="11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5974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CFEC75-9E19-714A-AB02-272DAE86B4E4}" type="slidenum">
              <a:rPr lang="en-GB" sz="1100"/>
              <a:pPr/>
              <a:t>13</a:t>
            </a:fld>
            <a:endParaRPr lang="en-GB" sz="11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CFEC75-9E19-714A-AB02-272DAE86B4E4}" type="slidenum">
              <a:rPr lang="en-GB" sz="1100"/>
              <a:pPr/>
              <a:t>14</a:t>
            </a:fld>
            <a:endParaRPr lang="en-GB" sz="11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42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17CE6F-7AD5-2949-B4E0-C76D90D88AD8}" type="slidenum">
              <a:rPr lang="en-GB" sz="1100"/>
              <a:pPr/>
              <a:t>20</a:t>
            </a:fld>
            <a:endParaRPr lang="en-GB" sz="11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B085CA-7ECD-204D-AE2B-B54C5EDB02F4}" type="slidenum">
              <a:rPr lang="en-GB" sz="1100"/>
              <a:pPr/>
              <a:t>21</a:t>
            </a:fld>
            <a:endParaRPr lang="en-GB" sz="11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794125-404F-F542-8567-7A2C5DC9EAB4}" type="slidenum">
              <a:rPr lang="en-GB" sz="1100"/>
              <a:pPr/>
              <a:t>22</a:t>
            </a:fld>
            <a:endParaRPr lang="en-GB" sz="11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29FF1DD-1C5A-7144-ADCA-79E1E1633393}" type="slidenum">
              <a:rPr lang="en-GB" sz="1100"/>
              <a:pPr/>
              <a:t>23</a:t>
            </a:fld>
            <a:endParaRPr lang="en-GB" sz="1100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098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59E232-F63F-D045-B90B-6D20A19F21FE}" type="slidenum">
              <a:rPr lang="en-GB" sz="1100"/>
              <a:pPr/>
              <a:t>26</a:t>
            </a:fld>
            <a:endParaRPr lang="en-GB" sz="1100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C2895F-AC93-9447-9FB2-88EA5B6B91EE}" type="slidenum">
              <a:rPr lang="en-GB" sz="1100"/>
              <a:pPr/>
              <a:t>28</a:t>
            </a:fld>
            <a:endParaRPr lang="en-GB" sz="1100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266A15-0144-D647-BCA6-2C8F9DD65CD0}" type="slidenum">
              <a:rPr lang="en-GB" sz="1100"/>
              <a:pPr/>
              <a:t>29</a:t>
            </a:fld>
            <a:endParaRPr lang="en-GB" sz="110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BA96DB-1CCC-9641-A369-714A0060117E}" type="slidenum">
              <a:rPr lang="en-GB" sz="1100"/>
              <a:pPr/>
              <a:t>3</a:t>
            </a:fld>
            <a:endParaRPr lang="en-GB" sz="1100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4797C-7F6F-6542-81FA-7BB62F87DE85}" type="slidenum">
              <a:rPr lang="en-GB" sz="1100"/>
              <a:pPr/>
              <a:t>32</a:t>
            </a:fld>
            <a:endParaRPr lang="en-GB" sz="1100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6438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96BA3BF-DAF3-F744-A9E7-F555F1DB2C86}" type="slidenum">
              <a:rPr lang="en-GB" sz="1100"/>
              <a:pPr/>
              <a:t>33</a:t>
            </a:fld>
            <a:endParaRPr lang="en-GB" sz="11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FFB3CF-BFF9-9845-B701-EB93F34B0F3E}" type="slidenum">
              <a:rPr lang="en-GB" sz="1100"/>
              <a:pPr/>
              <a:t>34</a:t>
            </a:fld>
            <a:endParaRPr lang="en-GB" sz="11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C4A996-24FA-824F-AE40-CA33F7EC77E8}" type="slidenum">
              <a:rPr lang="en-GB" sz="1100"/>
              <a:pPr/>
              <a:t>35</a:t>
            </a:fld>
            <a:endParaRPr lang="en-GB" sz="11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4F6A297-B51E-C54E-9E3C-F5020E336BD5}" type="slidenum">
              <a:rPr lang="en-GB" sz="1100"/>
              <a:pPr/>
              <a:t>36</a:t>
            </a:fld>
            <a:endParaRPr lang="en-GB" sz="110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932E9A8-83A1-5B4E-9772-9117CB53E6C4}" type="slidenum">
              <a:rPr lang="en-GB" sz="1100"/>
              <a:pPr/>
              <a:t>37</a:t>
            </a:fld>
            <a:endParaRPr lang="en-GB" sz="11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27C72A-8A7A-8D4C-9DE4-E1EC8374B33E}" type="slidenum">
              <a:rPr lang="en-GB" sz="1100"/>
              <a:pPr/>
              <a:t>38</a:t>
            </a:fld>
            <a:endParaRPr lang="en-GB" sz="11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FD674A7-C480-0649-B0AE-B9BC3168E16C}" type="slidenum">
              <a:rPr lang="en-GB" sz="1100"/>
              <a:pPr/>
              <a:t>39</a:t>
            </a:fld>
            <a:endParaRPr lang="en-GB" sz="110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E4BEC7-1D70-B040-A9B4-AFDF229529DB}" type="slidenum">
              <a:rPr lang="en-GB" sz="1100"/>
              <a:pPr/>
              <a:t>40</a:t>
            </a:fld>
            <a:endParaRPr lang="en-GB" sz="1100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24FA9EE-2417-7C4E-99A7-0E362140C6AF}" type="slidenum">
              <a:rPr lang="en-GB" sz="1100"/>
              <a:pPr/>
              <a:t>41</a:t>
            </a:fld>
            <a:endParaRPr lang="en-GB" sz="110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8BB9B6-E371-6740-B70E-F149068735C8}" type="slidenum">
              <a:rPr lang="en-GB" sz="1100"/>
              <a:pPr/>
              <a:t>4</a:t>
            </a:fld>
            <a:endParaRPr lang="en-GB" sz="1100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02C38C-7E6E-C647-95B4-E75CCD17A109}" type="slidenum">
              <a:rPr lang="en-GB" sz="1100"/>
              <a:pPr/>
              <a:t>42</a:t>
            </a:fld>
            <a:endParaRPr lang="en-GB" sz="1100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236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E1E1B-B33A-2841-AEA0-71DC043E7CBB}" type="slidenum">
              <a:rPr lang="en-GB" sz="1100"/>
              <a:pPr/>
              <a:t>43</a:t>
            </a:fld>
            <a:endParaRPr lang="en-GB" sz="110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914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61BD805-5CB8-5940-A954-44197AC26608}" type="slidenum">
              <a:rPr lang="en-GB" sz="1100"/>
              <a:pPr/>
              <a:t>6</a:t>
            </a:fld>
            <a:endParaRPr lang="en-GB" sz="110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97D683-EBFC-6640-9059-325E412C120D}" type="slidenum">
              <a:rPr lang="en-GB" sz="1100"/>
              <a:pPr/>
              <a:t>7</a:t>
            </a:fld>
            <a:endParaRPr lang="en-GB" sz="11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A83D0C6-C818-A24A-BFBF-2ACBBAE5F43F}" type="slidenum">
              <a:rPr lang="en-GB" sz="1100"/>
              <a:pPr/>
              <a:t>8</a:t>
            </a:fld>
            <a:endParaRPr lang="en-GB" sz="11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753F95B-D3EC-BC45-964D-5B30A79A53E4}" type="slidenum">
              <a:rPr lang="en-GB" sz="1100"/>
              <a:pPr/>
              <a:t>9</a:t>
            </a:fld>
            <a:endParaRPr lang="en-GB" sz="11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CFEC75-9E19-714A-AB02-272DAE86B4E4}" type="slidenum">
              <a:rPr lang="en-GB" sz="1100"/>
              <a:pPr/>
              <a:t>10</a:t>
            </a:fld>
            <a:endParaRPr lang="en-GB" sz="11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72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4955" indent="-267291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06916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96827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24492" indent="-213832" eaLnBrk="0" hangingPunct="0"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5215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779822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207487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635151" indent="-213832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6CFEC75-9E19-714A-AB02-272DAE86B4E4}" type="slidenum">
              <a:rPr lang="en-GB" sz="1100"/>
              <a:pPr/>
              <a:t>11</a:t>
            </a:fld>
            <a:endParaRPr lang="en-GB" sz="11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57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814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7401" y="6400799"/>
            <a:ext cx="2133600" cy="365125"/>
          </a:xfrm>
        </p:spPr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61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48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58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5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73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21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278ED61-0301-459D-A0C4-BC09468CC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7AECEDB-7B34-4402-80DA-4B761D7FD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21E4356-79A2-4BB0-9DBE-B3CD7858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EE0D2A1-ACAB-467E-8DA6-73C383BC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852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97A51-919C-714C-8BD5-DE5C19D61F43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F8132-1EF0-7F4B-AE50-C4DD1BA19780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184731" y="6372545"/>
            <a:ext cx="1653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05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© Paul De Grauwe, 2020</a:t>
            </a:r>
            <a:r>
              <a:rPr kumimoji="0" lang="en-GB" altLang="en-US" sz="1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617" y="6328611"/>
            <a:ext cx="1219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30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png"/><Relationship Id="rId5" Type="http://schemas.openxmlformats.org/officeDocument/2006/relationships/image" Target="../media/image14.wmf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11188" y="2190750"/>
            <a:ext cx="8250964" cy="765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dirty="0">
                <a:latin typeface="Arial" charset="0"/>
              </a:rPr>
              <a:t>Economics of Monetary Union 14e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241425" y="3834299"/>
            <a:ext cx="6400800" cy="1752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800" dirty="0">
                <a:latin typeface="Arial" charset="0"/>
              </a:rPr>
              <a:t>Chapter 2: The theory of optimum currency areas: a critique</a:t>
            </a:r>
            <a:endParaRPr lang="en-GB" dirty="0">
              <a:latin typeface="Arial" charset="0"/>
            </a:endParaRPr>
          </a:p>
        </p:txBody>
      </p:sp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296863" y="1223963"/>
            <a:ext cx="1878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>
                <a:solidFill>
                  <a:srgbClr val="042960"/>
                </a:solidFill>
              </a:rPr>
              <a:t>Paul De Grauwe</a:t>
            </a:r>
          </a:p>
        </p:txBody>
      </p:sp>
    </p:spTree>
    <p:extLst>
      <p:ext uri="{BB962C8B-B14F-4D97-AF65-F5344CB8AC3E}">
        <p14:creationId xmlns:p14="http://schemas.microsoft.com/office/powerpoint/2010/main" val="14231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3" y="824948"/>
            <a:ext cx="8747860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7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49601" b="13699"/>
          <a:stretch/>
        </p:blipFill>
        <p:spPr>
          <a:xfrm>
            <a:off x="2230635" y="824948"/>
            <a:ext cx="4408862" cy="4100080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>
            <a:off x="4439437" y="2990976"/>
            <a:ext cx="0" cy="1650713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704546" y="2089230"/>
            <a:ext cx="1635925" cy="2100805"/>
          </a:xfrm>
          <a:prstGeom prst="line">
            <a:avLst/>
          </a:prstGeom>
          <a:ln w="15875">
            <a:solidFill>
              <a:schemeClr val="accent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50108" y="3438165"/>
            <a:ext cx="0" cy="1006513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3049929" y="3391382"/>
            <a:ext cx="1900180" cy="48712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 flipV="1">
            <a:off x="3009418" y="2975849"/>
            <a:ext cx="1437845" cy="15127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774557" y="4470675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/>
              <a:t>N</a:t>
            </a:r>
            <a:r>
              <a:rPr lang="en-FI" baseline="30000" dirty="0" smtClean="0"/>
              <a:t>1</a:t>
            </a:r>
            <a:endParaRPr lang="en-US" baseline="30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2300586" y="3206716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/>
              <a:t>w/p </a:t>
            </a:r>
            <a:r>
              <a:rPr lang="en-FI" baseline="30000" dirty="0" smtClean="0"/>
              <a:t>1</a:t>
            </a:r>
            <a:endParaRPr lang="en-US" baseline="30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041703" y="4478614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/>
              <a:t>N</a:t>
            </a:r>
            <a:r>
              <a:rPr lang="en-FI" baseline="30000" dirty="0" smtClean="0"/>
              <a:t>2</a:t>
            </a:r>
            <a:endParaRPr lang="en-US" baseline="30000" dirty="0"/>
          </a:p>
        </p:txBody>
      </p:sp>
      <p:sp>
        <p:nvSpPr>
          <p:cNvPr id="18" name="ZoneTexte 17"/>
          <p:cNvSpPr txBox="1"/>
          <p:nvPr/>
        </p:nvSpPr>
        <p:spPr>
          <a:xfrm>
            <a:off x="2262252" y="2729514"/>
            <a:ext cx="84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/>
              <a:t>w/p </a:t>
            </a:r>
            <a:r>
              <a:rPr lang="en-FI" baseline="30000" dirty="0" smtClean="0"/>
              <a:t>2</a:t>
            </a:r>
            <a:endParaRPr lang="en-US" baseline="30000" dirty="0"/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6290841" y="2372811"/>
            <a:ext cx="24654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6290841" y="202798"/>
            <a:ext cx="0" cy="22226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6559635" y="522789"/>
            <a:ext cx="1378651" cy="1635889"/>
          </a:xfrm>
          <a:prstGeom prst="line">
            <a:avLst/>
          </a:prstGeom>
          <a:ln w="15875">
            <a:solidFill>
              <a:schemeClr val="accent6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290841" y="1243792"/>
            <a:ext cx="855578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7146419" y="1257825"/>
            <a:ext cx="0" cy="1114986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6290841" y="1494577"/>
            <a:ext cx="1070658" cy="0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361499" y="1456523"/>
            <a:ext cx="0" cy="968902"/>
          </a:xfrm>
          <a:prstGeom prst="line">
            <a:avLst/>
          </a:prstGeom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6380218" y="777817"/>
            <a:ext cx="1872531" cy="1037501"/>
          </a:xfrm>
          <a:prstGeom prst="line">
            <a:avLst/>
          </a:prstGeom>
          <a:ln w="1587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V="1">
            <a:off x="6291460" y="1236775"/>
            <a:ext cx="958119" cy="14033"/>
          </a:xfrm>
          <a:prstGeom prst="line">
            <a:avLst/>
          </a:prstGeom>
          <a:ln w="19050">
            <a:solidFill>
              <a:schemeClr val="tx1">
                <a:alpha val="46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>
            <a:off x="6298682" y="1491460"/>
            <a:ext cx="1325489" cy="1569"/>
          </a:xfrm>
          <a:prstGeom prst="line">
            <a:avLst/>
          </a:prstGeom>
          <a:ln w="19050">
            <a:solidFill>
              <a:schemeClr val="tx1">
                <a:alpha val="43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V="1">
            <a:off x="7630293" y="1435302"/>
            <a:ext cx="0" cy="968902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7154868" y="2202351"/>
            <a:ext cx="215080" cy="11575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7154868" y="2081921"/>
            <a:ext cx="49847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/>
          <p:nvPr/>
        </p:nvCxnSpPr>
        <p:spPr>
          <a:xfrm flipV="1">
            <a:off x="7146419" y="1236775"/>
            <a:ext cx="0" cy="1114986"/>
          </a:xfrm>
          <a:prstGeom prst="line">
            <a:avLst/>
          </a:prstGeom>
          <a:ln w="19050">
            <a:solidFill>
              <a:schemeClr val="tx1">
                <a:alpha val="58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557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13" y="824948"/>
            <a:ext cx="8747860" cy="47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44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6738" y="0"/>
            <a:ext cx="77724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900" dirty="0">
                <a:latin typeface="Arial" charset="0"/>
                <a:cs typeface="Times New Roman" charset="0"/>
              </a:rPr>
              <a:t> </a:t>
            </a:r>
            <a:r>
              <a:rPr lang="en-US" sz="4000" dirty="0">
                <a:latin typeface="Arial" charset="0"/>
                <a:cs typeface="Times New Roman" charset="0"/>
              </a:rPr>
              <a:t>Different legal systems </a:t>
            </a:r>
            <a:br>
              <a:rPr lang="en-US" sz="4000" dirty="0">
                <a:latin typeface="Arial" charset="0"/>
                <a:cs typeface="Times New Roman" charset="0"/>
              </a:rPr>
            </a:br>
            <a:r>
              <a:rPr lang="en-US" sz="4000" dirty="0">
                <a:latin typeface="Arial" charset="0"/>
                <a:cs typeface="Times New Roman" charset="0"/>
              </a:rPr>
              <a:t>and financial markets</a:t>
            </a:r>
            <a:r>
              <a:rPr lang="en-GB" sz="4000" dirty="0">
                <a:latin typeface="Arial" charset="0"/>
              </a:rPr>
              <a:t> 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2813" y="1954696"/>
            <a:ext cx="8110537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nl-BE" dirty="0">
                <a:latin typeface="Arial" charset="0"/>
              </a:rPr>
              <a:t>The reduction of inflation differentials in monetary union leads to institutional convergence:</a:t>
            </a:r>
          </a:p>
          <a:p>
            <a:pPr lvl="1" eaLnBrk="1" hangingPunct="1">
              <a:lnSpc>
                <a:spcPct val="110000"/>
              </a:lnSpc>
            </a:pPr>
            <a:r>
              <a:rPr lang="nl-BE" dirty="0">
                <a:latin typeface="Arial" charset="0"/>
              </a:rPr>
              <a:t>e.g. maturity structure in bond markets converges.</a:t>
            </a:r>
          </a:p>
          <a:p>
            <a:pPr eaLnBrk="1" hangingPunct="1">
              <a:lnSpc>
                <a:spcPct val="110000"/>
              </a:lnSpc>
            </a:pPr>
            <a:r>
              <a:rPr lang="nl-BE" dirty="0">
                <a:latin typeface="Arial" charset="0"/>
              </a:rPr>
              <a:t>However, not all institutional differences will disappear.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5480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995" y="1431235"/>
            <a:ext cx="8475121" cy="250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581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Arial" charset="0"/>
              </a:rPr>
              <a:t>Previous discussion focused on exogenous asymmetric shocks.</a:t>
            </a:r>
          </a:p>
          <a:p>
            <a:r>
              <a:rPr lang="en-US" dirty="0">
                <a:latin typeface="Arial" charset="0"/>
              </a:rPr>
              <a:t>Some shocks are the result of endogenous booms and busts.</a:t>
            </a:r>
          </a:p>
          <a:p>
            <a:r>
              <a:rPr lang="en-US" dirty="0">
                <a:latin typeface="Arial" charset="0"/>
              </a:rPr>
              <a:t>These have continued to work and to lead to divergences in economic trends.</a:t>
            </a:r>
          </a:p>
        </p:txBody>
      </p:sp>
      <p:sp>
        <p:nvSpPr>
          <p:cNvPr id="26626" name="Title 2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>
                <a:latin typeface="Arial" charset="0"/>
              </a:rPr>
              <a:t>Booms and busts and </a:t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the nation-state</a:t>
            </a:r>
          </a:p>
        </p:txBody>
      </p:sp>
    </p:spTree>
    <p:extLst>
      <p:ext uri="{BB962C8B-B14F-4D97-AF65-F5344CB8AC3E}">
        <p14:creationId xmlns:p14="http://schemas.microsoft.com/office/powerpoint/2010/main" val="29637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02fig005">
            <a:extLst>
              <a:ext uri="{FF2B5EF4-FFF2-40B4-BE49-F238E27FC236}">
                <a16:creationId xmlns:a16="http://schemas.microsoft.com/office/drawing/2014/main" id="{00000000-0008-0000-0000-00005A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86950" y="9715500"/>
            <a:ext cx="933450" cy="933450"/>
          </a:xfrm>
          <a:prstGeom prst="rect">
            <a:avLst/>
          </a:prstGeom>
        </p:spPr>
      </p:pic>
      <p:pic>
        <p:nvPicPr>
          <p:cNvPr id="7" name="Picture 6" descr="The line graph plots output gap percent of trend output from minus 20 to 20, versus 1995 to 2020. Greece: 1995, minus 9; 2002, 0; 2007, 16; 2013, minus 17; 2019, minus 7.5; 2020, minus 15. Ireland: 1995, minus 16; 2001, 8; 2007, 13; 2013, minus 11; 2014, minus 9. Austria: 1995, minus 5; 2007, 7; 2018, minus 2; 2020, minus 10. Belgium: 1995, minus 5; 2007, 7; 2018, minus 2; 2020, minus 10. Finland: 1995, minus 5; 2007, 7; 2018, minus 2; 2020, minus 10. France: 1995, minus 5; 2007, 7; 2018, minus 2; 2020, minus 10. Germany: 1995, minus 5; 2007, 7; 2018, minus 2; 2020, minus 10. Italy: 1995, minus 5; 2007, 7; 2018, minus 2; 2020, minus 10. Netherlands: 1995, minus 5; 2007, 7; 2018, minus 2; 2020, minus 10. Portugal: 1995, minus 5; 2007, 7; 2018, minus 2; 2020, minus 10. Spain: 1995, minus 5; 2007, 7; 2018, minus 2; 2020, minus 10. All values are estimated. &#10;">
            <a:extLst>
              <a:ext uri="{FF2B5EF4-FFF2-40B4-BE49-F238E27FC236}">
                <a16:creationId xmlns:a16="http://schemas.microsoft.com/office/drawing/2014/main" id="{FC7667B8-2D74-4A63-BEAD-1BFA217ED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48" y="967223"/>
            <a:ext cx="7527182" cy="498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0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DFDDD98-CC26-4B78-BBFB-D13F37658F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1030756"/>
              </p:ext>
            </p:extLst>
          </p:nvPr>
        </p:nvGraphicFramePr>
        <p:xfrm>
          <a:off x="1905276" y="173659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279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71928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These lead to divergences in competitive positions</a:t>
            </a: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1626346" y="6335219"/>
            <a:ext cx="6075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/>
              <a:t>Source: European Commission, AMECO databank</a:t>
            </a:r>
            <a:r>
              <a:rPr lang="en-US" sz="1800" dirty="0"/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7100" y="1086569"/>
            <a:ext cx="7313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Figure 2.5 </a:t>
            </a:r>
            <a:r>
              <a:rPr lang="en-GB" dirty="0"/>
              <a:t>Relative unit labour costs in the Eurozone countries (2000–18).</a:t>
            </a:r>
            <a:endParaRPr lang="en-US" dirty="0"/>
          </a:p>
        </p:txBody>
      </p:sp>
      <p:pic>
        <p:nvPicPr>
          <p:cNvPr id="5" name="Picture 4" descr="The line graph plots index from 80 to 125, versus the years from 2000 to 2020. Greece: 2000, 100; 2007, 115; 2011, 123; 2019, 100. Germany: 2000, 100; 2008, 84; 2016, 90; 2019, 93. Italy: 2000, 100; 2011, 112; 2020, 103. Spain: 2000, 100; 2008, 112; 2018, 95; 2020, 95. Finland: 2000, 100; 2011, 102; 2015, 105; 2020, 98. Belgium: 2000, 100; 2008, 101; 2013, 102; 2020, 98. France: 2000, 100; 2013, 101; 2020, 95. Italy: 2000, 100; 2013, 101; 2020, 95. Netherlands: 2000, 100; 2013, 101; 2020, 95. Austria: 2000, 100; 2013, 101; 2020, 95. Portugal: 2000, 100; 2015, 92; 2020, 95.&#10;">
            <a:extLst>
              <a:ext uri="{FF2B5EF4-FFF2-40B4-BE49-F238E27FC236}">
                <a16:creationId xmlns:a16="http://schemas.microsoft.com/office/drawing/2014/main" id="{1B34CC34-6C4F-41A3-8F4E-B5434F1AB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676" y="1600442"/>
            <a:ext cx="6410331" cy="41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>
                <a:latin typeface="Arial" charset="0"/>
              </a:rPr>
              <a:t>Conclusion on effect of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314450"/>
            <a:ext cx="8686800" cy="5413517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Economic integration can produce economic structures that lead to more convergence.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However, the continued existence of the nation states can set in motion macroeconomic dynamics in monetary unions that lead to strong divergences.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Thus, despite the fact that at the microeconomic level trade integration may lead to less asymmetric shocks, the absence of a political union may set in motion macroeconomic dynamics leading to large asymmetric shocks. 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There is therefore a need to embed a monetary union in a stronger political union. </a:t>
            </a:r>
          </a:p>
        </p:txBody>
      </p:sp>
    </p:spTree>
    <p:extLst>
      <p:ext uri="{BB962C8B-B14F-4D97-AF65-F5344CB8AC3E}">
        <p14:creationId xmlns:p14="http://schemas.microsoft.com/office/powerpoint/2010/main" val="154382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nl-BE" dirty="0">
                <a:latin typeface="Arial" charset="0"/>
              </a:rPr>
              <a:t>Critique of OCA theory can be formulated at three different levels:</a:t>
            </a:r>
            <a:br>
              <a:rPr lang="nl-BE" dirty="0">
                <a:latin typeface="Arial" charset="0"/>
              </a:rPr>
            </a:br>
            <a:endParaRPr lang="nl-BE" dirty="0">
              <a:latin typeface="Arial" charset="0"/>
            </a:endParaRPr>
          </a:p>
          <a:p>
            <a:pPr lvl="1" eaLnBrk="1" hangingPunct="1"/>
            <a:r>
              <a:rPr lang="nl-BE" dirty="0">
                <a:latin typeface="Arial" charset="0"/>
              </a:rPr>
              <a:t>How relevant are the differences between countries? Should we worry?</a:t>
            </a:r>
          </a:p>
          <a:p>
            <a:pPr lvl="1" eaLnBrk="1" hangingPunct="1"/>
            <a:r>
              <a:rPr lang="nl-BE" dirty="0">
                <a:latin typeface="Arial" charset="0"/>
              </a:rPr>
              <a:t>Is national monetary policy (including exchange rate policy) effective?</a:t>
            </a:r>
          </a:p>
          <a:p>
            <a:pPr lvl="1" eaLnBrk="1" hangingPunct="1"/>
            <a:r>
              <a:rPr lang="nl-BE" dirty="0">
                <a:latin typeface="Arial" charset="0"/>
              </a:rPr>
              <a:t>How credible are national monetary policies?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9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endParaRPr lang="nl-BE" sz="3600" dirty="0"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nl-BE" sz="3600" dirty="0">
                <a:latin typeface="Arial" charset="0"/>
              </a:rPr>
              <a:t>How effective are </a:t>
            </a:r>
          </a:p>
          <a:p>
            <a:pPr algn="ctr" eaLnBrk="1" hangingPunct="1">
              <a:buFontTx/>
              <a:buNone/>
            </a:pPr>
            <a:r>
              <a:rPr lang="nl-BE" sz="3600" dirty="0">
                <a:latin typeface="Arial" charset="0"/>
              </a:rPr>
              <a:t>national monetary policies?</a:t>
            </a:r>
          </a:p>
        </p:txBody>
      </p:sp>
    </p:spTree>
    <p:extLst>
      <p:ext uri="{BB962C8B-B14F-4D97-AF65-F5344CB8AC3E}">
        <p14:creationId xmlns:p14="http://schemas.microsoft.com/office/powerpoint/2010/main" val="41749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36638"/>
            <a:ext cx="7772400" cy="411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3200">
                <a:ea typeface="+mj-ea"/>
                <a:cs typeface="+mj-cs"/>
              </a:rPr>
              <a:t> </a:t>
            </a:r>
            <a:endParaRPr lang="en-GB" sz="3200">
              <a:ea typeface="+mj-ea"/>
              <a:cs typeface="+mj-cs"/>
            </a:endParaRP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nl-BE" dirty="0"/>
              <a:t>The question we analyse here is whether national monetary policies are effective instruments to correct for asymmetric disturbances.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34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01675" y="208756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2400" dirty="0">
                <a:latin typeface="Arial" charset="0"/>
              </a:rPr>
              <a:t>Figure 2.6 Price and cost effects of </a:t>
            </a:r>
            <a:br>
              <a:rPr lang="nl-BE" sz="2400" dirty="0">
                <a:latin typeface="Arial" charset="0"/>
              </a:rPr>
            </a:br>
            <a:r>
              <a:rPr lang="nl-BE" sz="2400" dirty="0">
                <a:latin typeface="Arial" charset="0"/>
              </a:rPr>
              <a:t>a national monetary policy</a:t>
            </a:r>
            <a:endParaRPr lang="en-GB" sz="2400" dirty="0">
              <a:latin typeface="Arial" charset="0"/>
            </a:endParaRPr>
          </a:p>
        </p:txBody>
      </p:sp>
      <p:sp>
        <p:nvSpPr>
          <p:cNvPr id="35842" name="Line 3"/>
          <p:cNvSpPr>
            <a:spLocks noChangeShapeType="1"/>
          </p:cNvSpPr>
          <p:nvPr/>
        </p:nvSpPr>
        <p:spPr bwMode="auto">
          <a:xfrm flipV="1">
            <a:off x="827088" y="1700213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827088" y="5805488"/>
            <a:ext cx="51355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547813" y="2997200"/>
            <a:ext cx="3581400" cy="2362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 flipV="1">
            <a:off x="1692275" y="2781300"/>
            <a:ext cx="31242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23" name="Line 7"/>
          <p:cNvSpPr>
            <a:spLocks noChangeShapeType="1"/>
          </p:cNvSpPr>
          <p:nvPr/>
        </p:nvSpPr>
        <p:spPr bwMode="auto">
          <a:xfrm>
            <a:off x="2051050" y="2276475"/>
            <a:ext cx="3429000" cy="23622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 flipV="1">
            <a:off x="1763713" y="2132013"/>
            <a:ext cx="2438400" cy="1752600"/>
          </a:xfrm>
          <a:prstGeom prst="line">
            <a:avLst/>
          </a:pr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395288" y="1555750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000" i="1" dirty="0"/>
              <a:t>P</a:t>
            </a:r>
            <a:r>
              <a:rPr lang="nl-BE" sz="2000" i="1" baseline="-25000" dirty="0"/>
              <a:t>F</a:t>
            </a:r>
            <a:endParaRPr lang="en-GB" sz="2000" i="1" dirty="0"/>
          </a:p>
        </p:txBody>
      </p:sp>
      <p:sp>
        <p:nvSpPr>
          <p:cNvPr id="35850" name="Rectangle 11"/>
          <p:cNvSpPr>
            <a:spLocks noChangeArrowheads="1"/>
          </p:cNvSpPr>
          <p:nvPr/>
        </p:nvSpPr>
        <p:spPr bwMode="auto">
          <a:xfrm>
            <a:off x="5219700" y="5156200"/>
            <a:ext cx="4203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i="1" dirty="0"/>
              <a:t>D</a:t>
            </a:r>
            <a:r>
              <a:rPr lang="nl-BE" sz="2000" i="1" baseline="-25000" dirty="0"/>
              <a:t>F</a:t>
            </a:r>
            <a:endParaRPr lang="en-GB" sz="2000" i="1" baseline="-25000" dirty="0"/>
          </a:p>
        </p:txBody>
      </p:sp>
      <p:sp>
        <p:nvSpPr>
          <p:cNvPr id="316428" name="Rectangle 12"/>
          <p:cNvSpPr>
            <a:spLocks noChangeArrowheads="1"/>
          </p:cNvSpPr>
          <p:nvPr/>
        </p:nvSpPr>
        <p:spPr bwMode="auto">
          <a:xfrm>
            <a:off x="5508625" y="4364038"/>
            <a:ext cx="4844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i="1" dirty="0"/>
              <a:t>D’</a:t>
            </a:r>
            <a:r>
              <a:rPr lang="nl-BE" altLang="ja-JP" sz="2000" i="1" baseline="-25000" dirty="0"/>
              <a:t>F</a:t>
            </a:r>
            <a:endParaRPr lang="en-GB" sz="2000" i="1" baseline="-25000" dirty="0"/>
          </a:p>
        </p:txBody>
      </p:sp>
      <p:sp>
        <p:nvSpPr>
          <p:cNvPr id="35852" name="Rectangle 13"/>
          <p:cNvSpPr>
            <a:spLocks noChangeArrowheads="1"/>
          </p:cNvSpPr>
          <p:nvPr/>
        </p:nvSpPr>
        <p:spPr bwMode="auto">
          <a:xfrm>
            <a:off x="4716463" y="2347913"/>
            <a:ext cx="84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i="1" dirty="0"/>
              <a:t>S</a:t>
            </a:r>
            <a:r>
              <a:rPr lang="nl-BE" sz="2000" i="1" baseline="-25000" dirty="0"/>
              <a:t>F</a:t>
            </a:r>
            <a:r>
              <a:rPr lang="nl-BE" sz="2000" i="1" dirty="0"/>
              <a:t>(W</a:t>
            </a:r>
            <a:r>
              <a:rPr lang="nl-BE" sz="2000" i="1" baseline="-25000" dirty="0"/>
              <a:t>1</a:t>
            </a:r>
            <a:r>
              <a:rPr lang="nl-BE" sz="2000" i="1" dirty="0"/>
              <a:t>)</a:t>
            </a:r>
            <a:endParaRPr lang="en-GB" sz="2000" i="1" baseline="-25000" dirty="0"/>
          </a:p>
        </p:txBody>
      </p:sp>
      <p:sp>
        <p:nvSpPr>
          <p:cNvPr id="316430" name="Rectangle 14"/>
          <p:cNvSpPr>
            <a:spLocks noChangeArrowheads="1"/>
          </p:cNvSpPr>
          <p:nvPr/>
        </p:nvSpPr>
        <p:spPr bwMode="auto">
          <a:xfrm>
            <a:off x="4140200" y="1773238"/>
            <a:ext cx="9123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i="1" dirty="0"/>
              <a:t>S’</a:t>
            </a:r>
            <a:r>
              <a:rPr lang="nl-BE" altLang="ja-JP" sz="2000" i="1" baseline="-25000" dirty="0"/>
              <a:t>F</a:t>
            </a:r>
            <a:r>
              <a:rPr lang="nl-BE" altLang="ja-JP" sz="2000" i="1" dirty="0"/>
              <a:t>(W</a:t>
            </a:r>
            <a:r>
              <a:rPr lang="nl-BE" altLang="ja-JP" sz="2000" i="1" baseline="-25000" dirty="0"/>
              <a:t>2</a:t>
            </a:r>
            <a:r>
              <a:rPr lang="nl-BE" altLang="ja-JP" sz="2000" i="1" dirty="0"/>
              <a:t>)</a:t>
            </a:r>
            <a:endParaRPr lang="en-GB" sz="2000" i="1" baseline="-25000" dirty="0"/>
          </a:p>
        </p:txBody>
      </p:sp>
      <p:sp>
        <p:nvSpPr>
          <p:cNvPr id="316431" name="Text Box 15"/>
          <p:cNvSpPr txBox="1">
            <a:spLocks noChangeArrowheads="1"/>
          </p:cNvSpPr>
          <p:nvPr/>
        </p:nvSpPr>
        <p:spPr bwMode="auto">
          <a:xfrm>
            <a:off x="3708400" y="306863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 i="1" dirty="0"/>
              <a:t>F</a:t>
            </a:r>
            <a:endParaRPr lang="en-GB" sz="1800" i="1" dirty="0"/>
          </a:p>
        </p:txBody>
      </p:sp>
      <p:sp>
        <p:nvSpPr>
          <p:cNvPr id="316432" name="Rectangle 16"/>
          <p:cNvSpPr>
            <a:spLocks noChangeArrowheads="1"/>
          </p:cNvSpPr>
          <p:nvPr/>
        </p:nvSpPr>
        <p:spPr bwMode="auto">
          <a:xfrm>
            <a:off x="2843213" y="2420938"/>
            <a:ext cx="348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nl-BE" i="1" dirty="0"/>
              <a:t>F’</a:t>
            </a:r>
            <a:endParaRPr lang="en-GB" i="1" dirty="0"/>
          </a:p>
        </p:txBody>
      </p:sp>
      <p:sp>
        <p:nvSpPr>
          <p:cNvPr id="316433" name="Line 17"/>
          <p:cNvSpPr>
            <a:spLocks noChangeShapeType="1"/>
          </p:cNvSpPr>
          <p:nvPr/>
        </p:nvSpPr>
        <p:spPr bwMode="auto">
          <a:xfrm>
            <a:off x="4211638" y="4437063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34" name="Line 18"/>
          <p:cNvSpPr>
            <a:spLocks noChangeShapeType="1"/>
          </p:cNvSpPr>
          <p:nvPr/>
        </p:nvSpPr>
        <p:spPr bwMode="auto">
          <a:xfrm flipH="1" flipV="1">
            <a:off x="4211638" y="2563813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6435" name="Text Box 19"/>
          <p:cNvSpPr txBox="1">
            <a:spLocks noChangeArrowheads="1"/>
          </p:cNvSpPr>
          <p:nvPr/>
        </p:nvSpPr>
        <p:spPr bwMode="auto">
          <a:xfrm>
            <a:off x="6512408" y="1111940"/>
            <a:ext cx="280193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 dirty="0">
                <a:latin typeface="Verdana" charset="0"/>
              </a:rPr>
              <a:t>After monetary expansion real wage declines.</a:t>
            </a:r>
          </a:p>
          <a:p>
            <a:pPr eaLnBrk="1" hangingPunct="1">
              <a:spcBef>
                <a:spcPct val="50000"/>
              </a:spcBef>
            </a:pPr>
            <a:r>
              <a:rPr lang="nl-BE" sz="1800" dirty="0">
                <a:latin typeface="Verdana" charset="0"/>
              </a:rPr>
              <a:t>Workers will want to be compensated by higher nominal wage.</a:t>
            </a:r>
          </a:p>
          <a:p>
            <a:pPr eaLnBrk="1" hangingPunct="1">
              <a:spcBef>
                <a:spcPct val="50000"/>
              </a:spcBef>
            </a:pPr>
            <a:r>
              <a:rPr lang="nl-BE" sz="1800" dirty="0">
                <a:latin typeface="Verdana" charset="0"/>
              </a:rPr>
              <a:t>Supply shifts upwards, thereby reducing output effect of monetary expansion.</a:t>
            </a:r>
          </a:p>
          <a:p>
            <a:pPr eaLnBrk="1" hangingPunct="1">
              <a:spcBef>
                <a:spcPct val="50000"/>
              </a:spcBef>
            </a:pPr>
            <a:r>
              <a:rPr lang="nl-BE" sz="1800" dirty="0">
                <a:latin typeface="Verdana" charset="0"/>
              </a:rPr>
              <a:t>Effectiveness of monetary policy is reduced.</a:t>
            </a:r>
          </a:p>
          <a:p>
            <a:pPr eaLnBrk="1" hangingPunct="1">
              <a:spcBef>
                <a:spcPct val="50000"/>
              </a:spcBef>
            </a:pPr>
            <a:r>
              <a:rPr lang="nl-BE" sz="1800" dirty="0">
                <a:latin typeface="Verdana" charset="0"/>
              </a:rPr>
              <a:t>It does not make a difference whether country is in a MU.</a:t>
            </a:r>
            <a:endParaRPr lang="en-US" sz="1800" dirty="0">
              <a:latin typeface="Verdana" charset="0"/>
            </a:endParaRPr>
          </a:p>
        </p:txBody>
      </p:sp>
      <p:pic>
        <p:nvPicPr>
          <p:cNvPr id="3" name="Picture 2" descr="The line graph plots P F versus Y F. S F W 1 is a straight line from bottom-left to top-right. S F W 2 is a dotted line parallel to it and to its right. D F is s straight line from top-left to bottom-right. D apostrophe F is dotted line parallel to it and is to the right of it. S F points up. D F points to the right. &#10;">
            <a:extLst>
              <a:ext uri="{FF2B5EF4-FFF2-40B4-BE49-F238E27FC236}">
                <a16:creationId xmlns:a16="http://schemas.microsoft.com/office/drawing/2014/main" id="{492F6C1C-6870-47CE-9936-525CCAE41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2" y="1244727"/>
            <a:ext cx="5940697" cy="45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0" name="TextBox 1"/>
          <p:cNvSpPr txBox="1">
            <a:spLocks noChangeArrowheads="1"/>
          </p:cNvSpPr>
          <p:nvPr/>
        </p:nvSpPr>
        <p:spPr bwMode="auto">
          <a:xfrm>
            <a:off x="431800" y="188913"/>
            <a:ext cx="8010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tx2"/>
                </a:solidFill>
              </a:rPr>
              <a:t>Figure 2.7 Currency depreciation and deflationary policies compared</a:t>
            </a:r>
          </a:p>
        </p:txBody>
      </p:sp>
      <p:pic>
        <p:nvPicPr>
          <p:cNvPr id="6" name="Picture 5" descr="The graph plots P F versus Y. A long and a smaller parallel line go from top-left to bottom-right. A long and a smaller parallel line go from bottom-left to top right. A vertical dotted line goes down from the intersection of the lines and touches the X axis at Y 1. The top-most intersection has the point F. Arrows act on the smaller lines. The graph plots P F versus Y. There is a large X shape with 2 lines in the graph. The intersection of both the lines is F. A dotted vertical line from F hits the line Y at Y 1. A small parallel line is to the left of the first line of the X. &#10;">
            <a:extLst>
              <a:ext uri="{FF2B5EF4-FFF2-40B4-BE49-F238E27FC236}">
                <a16:creationId xmlns:a16="http://schemas.microsoft.com/office/drawing/2014/main" id="{A50F11BA-74E3-4E00-9DAF-A84DB11AB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276" y="1987627"/>
            <a:ext cx="7421794" cy="3250294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3071191" y="3160643"/>
            <a:ext cx="159026" cy="15902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Connecteur droit 3"/>
          <p:cNvCxnSpPr/>
          <p:nvPr/>
        </p:nvCxnSpPr>
        <p:spPr>
          <a:xfrm>
            <a:off x="1689652" y="2941983"/>
            <a:ext cx="2037522" cy="1669774"/>
          </a:xfrm>
          <a:prstGeom prst="lin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65243" y="2112065"/>
            <a:ext cx="2411896" cy="2097156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>
            <a:off x="1548848" y="2112065"/>
            <a:ext cx="2625587" cy="2611506"/>
          </a:xfrm>
          <a:prstGeom prst="line">
            <a:avLst/>
          </a:prstGeom>
          <a:ln w="41275">
            <a:solidFill>
              <a:srgbClr val="00B0F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2574236" y="3064976"/>
            <a:ext cx="1600199" cy="1620080"/>
          </a:xfrm>
          <a:prstGeom prst="line">
            <a:avLst/>
          </a:prstGeom>
          <a:ln w="412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648455" y="2795902"/>
            <a:ext cx="1646869" cy="1633744"/>
          </a:xfrm>
          <a:prstGeom prst="line">
            <a:avLst/>
          </a:prstGeom>
          <a:ln w="41275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751159" y="2087117"/>
            <a:ext cx="2161107" cy="2122104"/>
          </a:xfrm>
          <a:prstGeom prst="line">
            <a:avLst/>
          </a:prstGeom>
          <a:ln w="41275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>
            <a:off x="5543153" y="1889314"/>
            <a:ext cx="1600199" cy="1620080"/>
          </a:xfrm>
          <a:prstGeom prst="line">
            <a:avLst/>
          </a:prstGeom>
          <a:ln w="41275">
            <a:solidFill>
              <a:schemeClr val="accent3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577008" y="5698507"/>
            <a:ext cx="259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/>
              <a:t>In a monetary union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5503397" y="5686392"/>
            <a:ext cx="259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FI" dirty="0" smtClean="0"/>
              <a:t>o monetary 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31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538"/>
            <a:ext cx="8229600" cy="987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Budgetary implications of the two adjustment mechanisms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403350"/>
            <a:ext cx="8686800" cy="5257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When in a monetary union a country has to reduce wages and prices, </a:t>
            </a:r>
            <a:r>
              <a:rPr lang="en-US" dirty="0"/>
              <a:t>t</a:t>
            </a:r>
            <a:r>
              <a:rPr lang="en-US" dirty="0">
                <a:ea typeface="+mn-ea"/>
                <a:cs typeface="+mn-cs"/>
              </a:rPr>
              <a:t>he ensuing decline in output leads to an increasing budget deficit and a surge in the government debt levels.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Members of monetary union have no control over the money in which they have issued their debt.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>
                <a:ea typeface="+mn-ea"/>
                <a:cs typeface="+mn-cs"/>
              </a:rPr>
              <a:t>This makes them vulnerable to self-fulfilling speculative attacks that can lead to a liquidity crisis, which in turn can degenerate into a solvency crisis. 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5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</a:rPr>
              <a:t>The contrast with a country that is not in a monetary union and therefore has full control over the money in which it issues its debt is important here. </a:t>
            </a:r>
          </a:p>
          <a:p>
            <a:pPr eaLnBrk="1" hangingPunct="1"/>
            <a:r>
              <a:rPr lang="en-US">
                <a:latin typeface="Arial" charset="0"/>
              </a:rPr>
              <a:t>Such a country will be able to devalue, thereby avoiding the deflationary process and the ensuing increase in budget deficit and debt level. 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7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Line 3"/>
          <p:cNvSpPr>
            <a:spLocks noChangeShapeType="1"/>
          </p:cNvSpPr>
          <p:nvPr/>
        </p:nvSpPr>
        <p:spPr bwMode="auto">
          <a:xfrm flipV="1">
            <a:off x="762000" y="2166938"/>
            <a:ext cx="0" cy="358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4" name="Line 4"/>
          <p:cNvSpPr>
            <a:spLocks noChangeShapeType="1"/>
          </p:cNvSpPr>
          <p:nvPr/>
        </p:nvSpPr>
        <p:spPr bwMode="auto">
          <a:xfrm>
            <a:off x="762000" y="5748338"/>
            <a:ext cx="3352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5" name="Line 5"/>
          <p:cNvSpPr>
            <a:spLocks noChangeShapeType="1"/>
          </p:cNvSpPr>
          <p:nvPr/>
        </p:nvSpPr>
        <p:spPr bwMode="auto">
          <a:xfrm flipV="1">
            <a:off x="5334000" y="2243138"/>
            <a:ext cx="0" cy="3429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5334000" y="5672138"/>
            <a:ext cx="3429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5" name="Line 7"/>
          <p:cNvSpPr>
            <a:spLocks noChangeShapeType="1"/>
          </p:cNvSpPr>
          <p:nvPr/>
        </p:nvSpPr>
        <p:spPr bwMode="auto">
          <a:xfrm>
            <a:off x="1219200" y="2547938"/>
            <a:ext cx="2590800" cy="2667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 flipV="1">
            <a:off x="1371600" y="2700338"/>
            <a:ext cx="2438400" cy="2286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1143000" y="3462338"/>
            <a:ext cx="1676400" cy="1600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5715000" y="2471738"/>
            <a:ext cx="2514600" cy="2590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 flipV="1">
            <a:off x="5867400" y="2395538"/>
            <a:ext cx="2286000" cy="2743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>
            <a:off x="6400800" y="2243138"/>
            <a:ext cx="1752600" cy="1828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1" name="Line 13"/>
          <p:cNvSpPr>
            <a:spLocks noChangeShapeType="1"/>
          </p:cNvSpPr>
          <p:nvPr/>
        </p:nvSpPr>
        <p:spPr bwMode="auto">
          <a:xfrm flipH="1">
            <a:off x="2667000" y="475773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4622" name="Line 14"/>
          <p:cNvSpPr>
            <a:spLocks noChangeShapeType="1"/>
          </p:cNvSpPr>
          <p:nvPr/>
        </p:nvSpPr>
        <p:spPr bwMode="auto">
          <a:xfrm>
            <a:off x="7467600" y="4071938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45" name="Text Box 15"/>
          <p:cNvSpPr txBox="1">
            <a:spLocks noChangeArrowheads="1"/>
          </p:cNvSpPr>
          <p:nvPr/>
        </p:nvSpPr>
        <p:spPr bwMode="auto">
          <a:xfrm>
            <a:off x="152400" y="20145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000" i="1" dirty="0"/>
              <a:t>P</a:t>
            </a:r>
            <a:r>
              <a:rPr lang="nl-BE" sz="2000" i="1" baseline="-25000" dirty="0"/>
              <a:t>F</a:t>
            </a:r>
            <a:endParaRPr lang="en-GB" sz="2000" i="1" dirty="0"/>
          </a:p>
        </p:txBody>
      </p:sp>
      <p:sp>
        <p:nvSpPr>
          <p:cNvPr id="44046" name="Rectangle 16"/>
          <p:cNvSpPr>
            <a:spLocks noChangeArrowheads="1"/>
          </p:cNvSpPr>
          <p:nvPr/>
        </p:nvSpPr>
        <p:spPr bwMode="auto">
          <a:xfrm>
            <a:off x="4800600" y="2063750"/>
            <a:ext cx="444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i="1" dirty="0"/>
              <a:t>P</a:t>
            </a:r>
            <a:r>
              <a:rPr lang="nl-BE" sz="2000" i="1" baseline="-25000" dirty="0"/>
              <a:t>G</a:t>
            </a:r>
            <a:endParaRPr lang="en-GB" sz="2000" i="1" baseline="-25000" dirty="0"/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3657600" y="5824538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000" i="1" dirty="0"/>
              <a:t>Y</a:t>
            </a:r>
            <a:r>
              <a:rPr lang="nl-BE" sz="2000" i="1" baseline="-25000" dirty="0"/>
              <a:t>F</a:t>
            </a:r>
            <a:endParaRPr lang="en-GB" sz="2000" i="1" dirty="0"/>
          </a:p>
        </p:txBody>
      </p:sp>
      <p:sp>
        <p:nvSpPr>
          <p:cNvPr id="44048" name="Rectangle 18"/>
          <p:cNvSpPr>
            <a:spLocks noChangeArrowheads="1"/>
          </p:cNvSpPr>
          <p:nvPr/>
        </p:nvSpPr>
        <p:spPr bwMode="auto">
          <a:xfrm>
            <a:off x="8305800" y="5797550"/>
            <a:ext cx="4873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2000" i="1" dirty="0"/>
              <a:t>Y</a:t>
            </a:r>
            <a:r>
              <a:rPr lang="nl-BE" sz="2000" i="1" baseline="-25000" dirty="0"/>
              <a:t>G</a:t>
            </a:r>
            <a:endParaRPr lang="en-GB" sz="2000" i="1" baseline="-25000" dirty="0"/>
          </a:p>
        </p:txBody>
      </p:sp>
      <p:sp>
        <p:nvSpPr>
          <p:cNvPr id="44049" name="Text Box 19"/>
          <p:cNvSpPr txBox="1">
            <a:spLocks noChangeArrowheads="1"/>
          </p:cNvSpPr>
          <p:nvPr/>
        </p:nvSpPr>
        <p:spPr bwMode="auto">
          <a:xfrm>
            <a:off x="1447800" y="1557338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/>
              <a:t>France</a:t>
            </a:r>
            <a:endParaRPr lang="en-GB" sz="1800"/>
          </a:p>
        </p:txBody>
      </p:sp>
      <p:sp>
        <p:nvSpPr>
          <p:cNvPr id="44050" name="Text Box 20"/>
          <p:cNvSpPr txBox="1">
            <a:spLocks noChangeArrowheads="1"/>
          </p:cNvSpPr>
          <p:nvPr/>
        </p:nvSpPr>
        <p:spPr bwMode="auto">
          <a:xfrm>
            <a:off x="6324600" y="1557338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/>
              <a:t>Germany</a:t>
            </a:r>
            <a:endParaRPr lang="en-GB" sz="1800"/>
          </a:p>
        </p:txBody>
      </p:sp>
      <p:sp>
        <p:nvSpPr>
          <p:cNvPr id="44051" name="Text Box 22"/>
          <p:cNvSpPr txBox="1">
            <a:spLocks noChangeArrowheads="1"/>
          </p:cNvSpPr>
          <p:nvPr/>
        </p:nvSpPr>
        <p:spPr bwMode="auto">
          <a:xfrm>
            <a:off x="3924300" y="5105400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000" i="1" dirty="0">
                <a:latin typeface="Verdana" charset="0"/>
              </a:rPr>
              <a:t>D</a:t>
            </a:r>
            <a:r>
              <a:rPr lang="nl-BE" sz="2000" i="1" baseline="-25000" dirty="0">
                <a:latin typeface="Verdana" charset="0"/>
              </a:rPr>
              <a:t>F</a:t>
            </a:r>
            <a:endParaRPr lang="en-US" sz="2000" i="1" dirty="0">
              <a:latin typeface="Verdana" charset="0"/>
            </a:endParaRPr>
          </a:p>
        </p:txBody>
      </p:sp>
      <p:sp>
        <p:nvSpPr>
          <p:cNvPr id="44052" name="Text Box 23"/>
          <p:cNvSpPr txBox="1">
            <a:spLocks noChangeArrowheads="1"/>
          </p:cNvSpPr>
          <p:nvPr/>
        </p:nvSpPr>
        <p:spPr bwMode="auto">
          <a:xfrm>
            <a:off x="8316913" y="4962525"/>
            <a:ext cx="827087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000" i="1" dirty="0">
                <a:latin typeface="Verdana" charset="0"/>
              </a:rPr>
              <a:t>D</a:t>
            </a:r>
            <a:r>
              <a:rPr lang="nl-BE" sz="2000" i="1" baseline="-25000" dirty="0">
                <a:latin typeface="Verdana" charset="0"/>
              </a:rPr>
              <a:t>G</a:t>
            </a:r>
            <a:endParaRPr lang="en-US" sz="2000" i="1" baseline="-25000" dirty="0">
              <a:latin typeface="Verdana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Verdana" charset="0"/>
            </a:endParaRPr>
          </a:p>
        </p:txBody>
      </p:sp>
      <p:sp>
        <p:nvSpPr>
          <p:cNvPr id="44053" name="Text Box 24"/>
          <p:cNvSpPr txBox="1">
            <a:spLocks noChangeArrowheads="1"/>
          </p:cNvSpPr>
          <p:nvPr/>
        </p:nvSpPr>
        <p:spPr bwMode="auto">
          <a:xfrm>
            <a:off x="3635375" y="2225675"/>
            <a:ext cx="792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000" i="1" dirty="0">
                <a:latin typeface="Verdana" charset="0"/>
              </a:rPr>
              <a:t>S</a:t>
            </a:r>
            <a:r>
              <a:rPr lang="nl-BE" sz="2000" i="1" baseline="-25000" dirty="0">
                <a:latin typeface="Verdana" charset="0"/>
              </a:rPr>
              <a:t>F</a:t>
            </a:r>
            <a:endParaRPr lang="en-US" sz="2000" i="1" baseline="-25000" dirty="0">
              <a:latin typeface="Verdana" charset="0"/>
            </a:endParaRPr>
          </a:p>
        </p:txBody>
      </p:sp>
      <p:sp>
        <p:nvSpPr>
          <p:cNvPr id="44054" name="Text Box 25"/>
          <p:cNvSpPr txBox="1">
            <a:spLocks noChangeArrowheads="1"/>
          </p:cNvSpPr>
          <p:nvPr/>
        </p:nvSpPr>
        <p:spPr bwMode="auto">
          <a:xfrm>
            <a:off x="7956550" y="2009775"/>
            <a:ext cx="7191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000" i="1" dirty="0">
                <a:latin typeface="Verdana" charset="0"/>
              </a:rPr>
              <a:t>S</a:t>
            </a:r>
            <a:r>
              <a:rPr lang="nl-BE" sz="2000" i="1" baseline="-25000" dirty="0">
                <a:latin typeface="Verdana" charset="0"/>
              </a:rPr>
              <a:t>G</a:t>
            </a:r>
            <a:endParaRPr lang="en-US" sz="2000" i="1" baseline="-25000" dirty="0">
              <a:latin typeface="Verdana" charset="0"/>
            </a:endParaRPr>
          </a:p>
        </p:txBody>
      </p:sp>
      <p:sp>
        <p:nvSpPr>
          <p:cNvPr id="44055" name="TextBox 1"/>
          <p:cNvSpPr txBox="1">
            <a:spLocks noChangeArrowheads="1"/>
          </p:cNvSpPr>
          <p:nvPr/>
        </p:nvSpPr>
        <p:spPr bwMode="auto">
          <a:xfrm>
            <a:off x="611188" y="279400"/>
            <a:ext cx="83264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dirty="0">
                <a:solidFill>
                  <a:schemeClr val="tx2"/>
                </a:solidFill>
              </a:rPr>
              <a:t>National monetary policies </a:t>
            </a: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to stabilize business cycles</a:t>
            </a:r>
          </a:p>
        </p:txBody>
      </p:sp>
    </p:spTree>
    <p:extLst>
      <p:ext uri="{BB962C8B-B14F-4D97-AF65-F5344CB8AC3E}">
        <p14:creationId xmlns:p14="http://schemas.microsoft.com/office/powerpoint/2010/main" val="2766976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latin typeface="Arial" charset="0"/>
              </a:rPr>
              <a:t>Conclusion: </a:t>
            </a:r>
          </a:p>
          <a:p>
            <a:pPr lvl="1"/>
            <a:r>
              <a:rPr lang="en-US" dirty="0">
                <a:latin typeface="Arial" charset="0"/>
              </a:rPr>
              <a:t>in a monetary union there is little scope for stabilization policies at the national level </a:t>
            </a:r>
          </a:p>
          <a:p>
            <a:pPr lvl="1"/>
            <a:r>
              <a:rPr lang="en-US" dirty="0">
                <a:latin typeface="Arial" charset="0"/>
              </a:rPr>
              <a:t>monetary policies cannot be used to stabilize nationally driven business cycles </a:t>
            </a:r>
          </a:p>
          <a:p>
            <a:pPr lvl="1"/>
            <a:r>
              <a:rPr lang="en-US" dirty="0">
                <a:latin typeface="Arial" charset="0"/>
              </a:rPr>
              <a:t>these business cycle movements are likely to be exacerbated as the government budgets lose their automatic stabilizing capacities. </a:t>
            </a:r>
          </a:p>
        </p:txBody>
      </p:sp>
    </p:spTree>
    <p:extLst>
      <p:ext uri="{BB962C8B-B14F-4D97-AF65-F5344CB8AC3E}">
        <p14:creationId xmlns:p14="http://schemas.microsoft.com/office/powerpoint/2010/main" val="576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34925"/>
            <a:ext cx="9034463" cy="1373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2800" dirty="0">
                <a:latin typeface="Arial" charset="0"/>
              </a:rPr>
              <a:t>An aside: </a:t>
            </a:r>
            <a:br>
              <a:rPr lang="nl-BE" sz="2800" dirty="0">
                <a:latin typeface="Arial" charset="0"/>
              </a:rPr>
            </a:br>
            <a:r>
              <a:rPr lang="nl-BE" sz="2800" dirty="0">
                <a:latin typeface="Arial" charset="0"/>
              </a:rPr>
              <a:t>productivity and inflation in monetary union</a:t>
            </a:r>
            <a:br>
              <a:rPr lang="nl-BE" sz="2800" dirty="0">
                <a:latin typeface="Arial" charset="0"/>
              </a:rPr>
            </a:br>
            <a:r>
              <a:rPr lang="nl-BE" sz="2800" dirty="0">
                <a:latin typeface="Arial" charset="0"/>
              </a:rPr>
              <a:t>The Balassa–Samuelson effect</a:t>
            </a:r>
            <a:endParaRPr lang="en-GB" sz="2800" dirty="0">
              <a:latin typeface="Arial" charset="0"/>
            </a:endParaRP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85800" y="1484313"/>
            <a:ext cx="7772400" cy="4611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2000" dirty="0">
                <a:latin typeface="Arial" charset="0"/>
              </a:rPr>
              <a:t>Inflation differentials in monetary union can be significant</a:t>
            </a:r>
          </a:p>
          <a:p>
            <a:pPr eaLnBrk="1" hangingPunct="1">
              <a:buFontTx/>
              <a:buNone/>
            </a:pPr>
            <a:endParaRPr lang="en-US" sz="1600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en-US" sz="1600" dirty="0">
                <a:latin typeface="Arial" charset="0"/>
              </a:rPr>
              <a:t>Figure 2.8 Average yearly inflation in Eurozone countries, 1999–2010 (%)</a:t>
            </a:r>
            <a:endParaRPr lang="en-GB" sz="1600" dirty="0">
              <a:latin typeface="Arial" charset="0"/>
            </a:endParaRPr>
          </a:p>
        </p:txBody>
      </p:sp>
      <p:pic>
        <p:nvPicPr>
          <p:cNvPr id="3" name="Picture 2" descr="The bar graph plots inflation percent from 0 to 3.5, versus eurozone countries. Germany, 1.5; Finland, 1.75; Netherlands, 2.2; Eurozone, 2.3; Portugal, 2.45; Spain, 2.8; Greece, 3.25. All values are estimated. &#10;">
            <a:extLst>
              <a:ext uri="{FF2B5EF4-FFF2-40B4-BE49-F238E27FC236}">
                <a16:creationId xmlns:a16="http://schemas.microsoft.com/office/drawing/2014/main" id="{F02D3E38-7AFD-4D5A-88F2-07C95C92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608" y="2555330"/>
            <a:ext cx="5265121" cy="36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1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3839" y="31798"/>
            <a:ext cx="7772400" cy="579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3200" dirty="0">
                <a:latin typeface="Arial" charset="0"/>
              </a:rPr>
              <a:t>Balassa–Samuelson model</a:t>
            </a:r>
            <a:endParaRPr lang="en-GB" sz="3200" dirty="0">
              <a:latin typeface="Arial" charset="0"/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19214" y="923925"/>
            <a:ext cx="8208962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nl-BE" sz="2000" dirty="0">
                <a:latin typeface="Arial" charset="0"/>
              </a:rPr>
              <a:t>Inflation in Germany</a:t>
            </a:r>
          </a:p>
          <a:p>
            <a:pPr eaLnBrk="1" hangingPunct="1">
              <a:lnSpc>
                <a:spcPct val="90000"/>
              </a:lnSpc>
            </a:pPr>
            <a:r>
              <a:rPr lang="nl-BE" sz="2000" dirty="0">
                <a:latin typeface="Arial" charset="0"/>
              </a:rPr>
              <a:t>Inflation in Italy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BE" sz="2000" dirty="0">
                <a:latin typeface="Arial" charset="0"/>
              </a:rPr>
              <a:t>	</a:t>
            </a:r>
            <a:r>
              <a:rPr lang="nl-BE" sz="1400" dirty="0">
                <a:latin typeface="Arial" charset="0"/>
              </a:rPr>
              <a:t>  (we assume that inflation in non-tradables is equal to wage inflation)</a:t>
            </a:r>
          </a:p>
          <a:p>
            <a:pPr eaLnBrk="1" hangingPunct="1">
              <a:lnSpc>
                <a:spcPct val="90000"/>
              </a:lnSpc>
            </a:pPr>
            <a:r>
              <a:rPr lang="nl-BE" sz="2000" dirty="0">
                <a:latin typeface="Arial" charset="0"/>
              </a:rPr>
              <a:t>Inflation rates in tradable goods sectors are </a:t>
            </a:r>
            <a:r>
              <a:rPr lang="nl-BE" sz="2000" dirty="0" err="1" smtClean="0">
                <a:latin typeface="Arial" charset="0"/>
              </a:rPr>
              <a:t>equal</a:t>
            </a:r>
            <a:endParaRPr lang="nl-BE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BE" sz="2000" dirty="0">
                <a:latin typeface="Arial" charset="0"/>
              </a:rPr>
              <a:t>This leads </a:t>
            </a:r>
            <a:r>
              <a:rPr lang="nl-BE" sz="2000" dirty="0" err="1">
                <a:latin typeface="Arial" charset="0"/>
              </a:rPr>
              <a:t>to</a:t>
            </a:r>
            <a:r>
              <a:rPr lang="nl-BE" sz="2000" dirty="0">
                <a:latin typeface="Arial" charset="0"/>
              </a:rPr>
              <a:t> </a:t>
            </a:r>
            <a:endParaRPr lang="nl-BE" sz="2000" dirty="0" smtClean="0">
              <a:latin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nl-BE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BE" sz="2000" dirty="0">
                <a:latin typeface="Arial" charset="0"/>
              </a:rPr>
              <a:t>Assuming that differences in wage increases reflect differences in productivity </a:t>
            </a:r>
            <a:r>
              <a:rPr lang="nl-BE" sz="2000" dirty="0" err="1">
                <a:latin typeface="Arial" charset="0"/>
              </a:rPr>
              <a:t>growth</a:t>
            </a:r>
            <a:r>
              <a:rPr lang="nl-BE" sz="2000" dirty="0">
                <a:latin typeface="Arial" charset="0"/>
              </a:rPr>
              <a:t> </a:t>
            </a:r>
            <a:r>
              <a:rPr lang="nl-BE" sz="2000" dirty="0" smtClean="0">
                <a:latin typeface="Arial" charset="0"/>
              </a:rPr>
              <a:t>:</a:t>
            </a:r>
            <a:endParaRPr lang="en-GB" sz="2000" dirty="0">
              <a:latin typeface="Arial" charset="0"/>
            </a:endParaRPr>
          </a:p>
        </p:txBody>
      </p:sp>
      <p:sp>
        <p:nvSpPr>
          <p:cNvPr id="56323" name="Rectangle 4"/>
          <p:cNvSpPr>
            <a:spLocks noChangeArrowheads="1"/>
          </p:cNvSpPr>
          <p:nvPr/>
        </p:nvSpPr>
        <p:spPr bwMode="auto">
          <a:xfrm>
            <a:off x="377190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24" name="Rectangle 5"/>
          <p:cNvSpPr>
            <a:spLocks noChangeArrowheads="1"/>
          </p:cNvSpPr>
          <p:nvPr/>
        </p:nvSpPr>
        <p:spPr bwMode="auto">
          <a:xfrm>
            <a:off x="3824288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4271963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360045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27" name="Rectangle 8"/>
          <p:cNvSpPr>
            <a:spLocks noChangeArrowheads="1"/>
          </p:cNvSpPr>
          <p:nvPr/>
        </p:nvSpPr>
        <p:spPr bwMode="auto">
          <a:xfrm>
            <a:off x="3619500" y="3252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28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563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48141"/>
              </p:ext>
            </p:extLst>
          </p:nvPr>
        </p:nvGraphicFramePr>
        <p:xfrm>
          <a:off x="3252408" y="834877"/>
          <a:ext cx="27352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6" name="Equation" r:id="rId4" imgW="1422033" imgH="228738" progId="Equation.3">
                  <p:embed/>
                </p:oleObj>
              </mc:Choice>
              <mc:Fallback>
                <p:oleObj name="Equation" r:id="rId4" imgW="1422033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408" y="834877"/>
                        <a:ext cx="27352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0" name="Rectangle 11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563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574937"/>
              </p:ext>
            </p:extLst>
          </p:nvPr>
        </p:nvGraphicFramePr>
        <p:xfrm>
          <a:off x="3059113" y="1238562"/>
          <a:ext cx="26638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7" name="Equation" r:id="rId6" imgW="1345160" imgH="215931" progId="Equation.3">
                  <p:embed/>
                </p:oleObj>
              </mc:Choice>
              <mc:Fallback>
                <p:oleObj name="Equation" r:id="rId6" imgW="1345160" imgH="21593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38562"/>
                        <a:ext cx="26638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2" name="Rectangle 13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graphicFrame>
        <p:nvGraphicFramePr>
          <p:cNvPr id="563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822100"/>
              </p:ext>
            </p:extLst>
          </p:nvPr>
        </p:nvGraphicFramePr>
        <p:xfrm>
          <a:off x="6309208" y="1822294"/>
          <a:ext cx="12954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8" name="Equation" r:id="rId8" imgW="634572" imgH="228600" progId="Equation.3">
                  <p:embed/>
                </p:oleObj>
              </mc:Choice>
              <mc:Fallback>
                <p:oleObj name="Equation" r:id="rId8" imgW="634572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208" y="1822294"/>
                        <a:ext cx="12954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34" name="Rectangle 15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56336" name="Rectangle 17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10"/>
          <a:srcRect l="35605" t="34248" r="35194" b="52552"/>
          <a:stretch/>
        </p:blipFill>
        <p:spPr>
          <a:xfrm>
            <a:off x="469534" y="3666977"/>
            <a:ext cx="3448879" cy="75537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10"/>
          <a:srcRect l="33248" t="71591" r="31912" b="20072"/>
          <a:stretch/>
        </p:blipFill>
        <p:spPr>
          <a:xfrm>
            <a:off x="4620039" y="3806125"/>
            <a:ext cx="4114800" cy="477078"/>
          </a:xfrm>
          <a:prstGeom prst="rect">
            <a:avLst/>
          </a:prstGeom>
        </p:spPr>
      </p:pic>
      <p:sp>
        <p:nvSpPr>
          <p:cNvPr id="3" name="Flèche droite 2"/>
          <p:cNvSpPr/>
          <p:nvPr/>
        </p:nvSpPr>
        <p:spPr>
          <a:xfrm>
            <a:off x="3761626" y="3965888"/>
            <a:ext cx="767176" cy="27320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11"/>
          <a:srcRect l="2398" t="29401" r="51036" b="12631"/>
          <a:stretch/>
        </p:blipFill>
        <p:spPr>
          <a:xfrm>
            <a:off x="1185096" y="2544288"/>
            <a:ext cx="4134623" cy="4662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5307" y="4707295"/>
            <a:ext cx="7826211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BE" dirty="0" err="1">
                <a:latin typeface="Arial" charset="0"/>
              </a:rPr>
              <a:t>Inflation</a:t>
            </a:r>
            <a:r>
              <a:rPr lang="nl-BE" dirty="0">
                <a:latin typeface="Arial" charset="0"/>
              </a:rPr>
              <a:t> in Italy </a:t>
            </a:r>
            <a:r>
              <a:rPr lang="nl-BE" dirty="0" err="1">
                <a:latin typeface="Arial" charset="0"/>
              </a:rPr>
              <a:t>exceeds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inflation</a:t>
            </a:r>
            <a:r>
              <a:rPr lang="nl-BE" dirty="0">
                <a:latin typeface="Arial" charset="0"/>
              </a:rPr>
              <a:t> in Germany </a:t>
            </a:r>
            <a:r>
              <a:rPr lang="nl-BE" dirty="0" err="1">
                <a:latin typeface="Arial" charset="0"/>
              </a:rPr>
              <a:t>if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Italian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productivity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increases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faster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than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German</a:t>
            </a:r>
            <a:r>
              <a:rPr lang="nl-BE" dirty="0">
                <a:latin typeface="Arial" charset="0"/>
              </a:rPr>
              <a:t> </a:t>
            </a:r>
            <a:r>
              <a:rPr lang="nl-BE" dirty="0" err="1">
                <a:latin typeface="Arial" charset="0"/>
              </a:rPr>
              <a:t>productivity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25" name="Object 6"/>
          <p:cNvGraphicFramePr>
            <a:graphicFrameLocks noChangeAspect="1"/>
          </p:cNvGraphicFramePr>
          <p:nvPr/>
        </p:nvGraphicFramePr>
        <p:xfrm>
          <a:off x="2555875" y="5805488"/>
          <a:ext cx="32766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539" name="Equation" r:id="rId12" imgW="1676124" imgH="228738" progId="Equation.3">
                  <p:embed/>
                </p:oleObj>
              </mc:Choice>
              <mc:Fallback>
                <p:oleObj name="Equation" r:id="rId12" imgW="1676124" imgH="228738" progId="Equation.3">
                  <p:embed/>
                  <p:pic>
                    <p:nvPicPr>
                      <p:cNvPr id="563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805488"/>
                        <a:ext cx="32766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736711" y="2455399"/>
            <a:ext cx="5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800" dirty="0"/>
              <a:t>(</a:t>
            </a:r>
            <a:endParaRPr lang="en-US" sz="2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619500" y="2475937"/>
            <a:ext cx="54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36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0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0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0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0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0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0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68263"/>
            <a:ext cx="8162925" cy="1920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>
                <a:latin typeface="Arial" charset="0"/>
              </a:rPr>
              <a:t>How relevant are the differences between countries? </a:t>
            </a:r>
            <a:r>
              <a:rPr lang="nl-BE" sz="3200">
                <a:latin typeface="Arial" charset="0"/>
              </a:rPr>
              <a:t/>
            </a:r>
            <a:br>
              <a:rPr lang="nl-BE" sz="3200">
                <a:latin typeface="Arial" charset="0"/>
              </a:rPr>
            </a:br>
            <a:endParaRPr lang="en-US" sz="3200">
              <a:latin typeface="Arial" charset="0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nl-BE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nl-BE" dirty="0">
                <a:latin typeface="Arial" charset="0"/>
              </a:rPr>
              <a:t>Should we worry?</a:t>
            </a:r>
          </a:p>
          <a:p>
            <a:pPr eaLnBrk="1" hangingPunct="1">
              <a:buFontTx/>
              <a:buNone/>
            </a:pPr>
            <a:r>
              <a:rPr lang="nl-BE" dirty="0">
                <a:latin typeface="Arial" charset="0"/>
              </a:rPr>
              <a:t>Let’s analyse these differences.</a:t>
            </a:r>
          </a:p>
          <a:p>
            <a:pPr eaLnBrk="1" hangingPunct="1">
              <a:buFontTx/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13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749" y="942212"/>
            <a:ext cx="6706040" cy="500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8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4BF52-A36A-DD4C-A878-A3E2A1257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BE" sz="3200" dirty="0"/>
              <a:t>Inflation after sovereign debt crisis: correcting for previous excesses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54F5C2-DD41-184D-B2CA-C3FA20F77526}"/>
              </a:ext>
            </a:extLst>
          </p:cNvPr>
          <p:cNvSpPr txBox="1"/>
          <p:nvPr/>
        </p:nvSpPr>
        <p:spPr>
          <a:xfrm>
            <a:off x="4138034" y="2095647"/>
            <a:ext cx="4648158" cy="314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4320">
              <a:lnSpc>
                <a:spcPct val="150000"/>
              </a:lnSpc>
              <a:spcBef>
                <a:spcPts val="600"/>
              </a:spcBef>
            </a:pPr>
            <a:r>
              <a:rPr lang="en-GB" sz="1100" dirty="0">
                <a:latin typeface="Arial" charset="0"/>
              </a:rPr>
              <a:t>Figure 2.9 Average inflation in Eurozone countries , 2011-2021</a:t>
            </a:r>
            <a:endParaRPr lang="en-BE" sz="1100" dirty="0"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9B05E-AC02-5F40-A2BB-225FAB0EC284}"/>
              </a:ext>
            </a:extLst>
          </p:cNvPr>
          <p:cNvSpPr txBox="1"/>
          <p:nvPr/>
        </p:nvSpPr>
        <p:spPr>
          <a:xfrm>
            <a:off x="2066306" y="6317673"/>
            <a:ext cx="3705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Source: Eurostat</a:t>
            </a:r>
          </a:p>
        </p:txBody>
      </p:sp>
      <p:pic>
        <p:nvPicPr>
          <p:cNvPr id="9" name="Picture 8" descr="The bar graph plots inflation percent m 0 to 2, versus eurozone countries. Greece, 0.18; Spain, 1; Eurozone, 1.18; Netherlands, 1.5; Belgium, 1.6; Austria, 1.85. All values are estimated. &#10;">
            <a:extLst>
              <a:ext uri="{FF2B5EF4-FFF2-40B4-BE49-F238E27FC236}">
                <a16:creationId xmlns:a16="http://schemas.microsoft.com/office/drawing/2014/main" id="{DD63950E-9013-498B-B1EE-126494B8F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094" y="2845743"/>
            <a:ext cx="4655425" cy="2751251"/>
          </a:xfrm>
          <a:prstGeom prst="rect">
            <a:avLst/>
          </a:prstGeom>
        </p:spPr>
      </p:pic>
      <p:pic>
        <p:nvPicPr>
          <p:cNvPr id="7" name="Picture 2" descr="The bar graph plots inflation percent from 0 to 3.5, versus eurozone countries. Germany, 1.5; Finland, 1.75; Netherlands, 2.2; Eurozone, 2.3; Portugal, 2.45; Spain, 2.8; Greece, 3.25. All values are estimated. &#10;">
            <a:extLst>
              <a:ext uri="{FF2B5EF4-FFF2-40B4-BE49-F238E27FC236}">
                <a16:creationId xmlns:a16="http://schemas.microsoft.com/office/drawing/2014/main" id="{F02D3E38-7AFD-4D5A-88F2-07C95C92E4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8" y="3003503"/>
            <a:ext cx="3804069" cy="26636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82" y="2130178"/>
            <a:ext cx="35582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Arial" charset="0"/>
              </a:rPr>
              <a:t>Figure 2.8 Average yearly inflation in Eurozone countries, 1999–2010 (%)</a:t>
            </a:r>
            <a:endParaRPr lang="en-GB" sz="11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3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457200" lvl="1" indent="0" eaLnBrk="1" hangingPunct="1">
              <a:buNone/>
            </a:pPr>
            <a:r>
              <a:rPr lang="nl-BE" sz="3600" dirty="0" smtClean="0">
                <a:latin typeface="Arial" charset="0"/>
              </a:rPr>
              <a:t>How </a:t>
            </a:r>
            <a:r>
              <a:rPr lang="nl-BE" sz="3600" dirty="0">
                <a:latin typeface="Arial" charset="0"/>
              </a:rPr>
              <a:t>credible are national monetary policies?</a:t>
            </a:r>
            <a:endParaRPr lang="en-GB" sz="36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7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9" name="Rectangle 3"/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dirty="0">
                <a:latin typeface="Arial" charset="0"/>
              </a:rPr>
              <a:t>Credibility affects the effectiveness of policies.</a:t>
            </a:r>
          </a:p>
          <a:p>
            <a:pPr eaLnBrk="1" hangingPunct="1"/>
            <a:r>
              <a:rPr lang="nl-BE" dirty="0">
                <a:latin typeface="Arial" charset="0"/>
              </a:rPr>
              <a:t>We use Barro-Gordon model.</a:t>
            </a:r>
          </a:p>
          <a:p>
            <a:pPr eaLnBrk="1" hangingPunct="1"/>
            <a:r>
              <a:rPr lang="nl-BE" dirty="0">
                <a:latin typeface="Arial" charset="0"/>
              </a:rPr>
              <a:t>We first develop the closed-economy version.</a:t>
            </a:r>
          </a:p>
          <a:p>
            <a:pPr eaLnBrk="1" hangingPunct="1"/>
            <a:r>
              <a:rPr lang="nl-BE" dirty="0">
                <a:latin typeface="Arial" charset="0"/>
              </a:rPr>
              <a:t>Then we develop the two-country version.</a:t>
            </a:r>
            <a:endParaRPr lang="en-GB" dirty="0">
              <a:latin typeface="Arial" charset="0"/>
            </a:endParaRPr>
          </a:p>
        </p:txBody>
      </p:sp>
      <p:sp>
        <p:nvSpPr>
          <p:cNvPr id="58370" name="Rectangle 1"/>
          <p:cNvSpPr>
            <a:spLocks noChangeArrowheads="1"/>
          </p:cNvSpPr>
          <p:nvPr/>
        </p:nvSpPr>
        <p:spPr bwMode="auto">
          <a:xfrm>
            <a:off x="425450" y="98425"/>
            <a:ext cx="8712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nl-BE" sz="4000" dirty="0">
                <a:solidFill>
                  <a:schemeClr val="tx2"/>
                </a:solidFill>
              </a:rPr>
              <a:t>National monetary policies, time consistency, and credibility </a:t>
            </a:r>
            <a:endParaRPr lang="en-GB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506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073"/>
            <a:ext cx="8229600" cy="987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sz="3200" dirty="0">
                <a:ea typeface="+mj-ea"/>
                <a:cs typeface="+mj-cs"/>
              </a:rPr>
              <a:t>Barro–Gordon model</a:t>
            </a:r>
            <a:endParaRPr lang="en-GB" sz="3200" dirty="0">
              <a:ea typeface="+mj-ea"/>
              <a:cs typeface="+mj-cs"/>
            </a:endParaRP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5410200" y="1600200"/>
            <a:ext cx="3444875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nl-BE" sz="2000" dirty="0"/>
              <a:t>There is a short-term trade-off between inflation and unemployment for every level of expected inflation.</a:t>
            </a:r>
          </a:p>
          <a:p>
            <a:pPr eaLnBrk="1" hangingPunct="1">
              <a:buFontTx/>
              <a:buChar char="•"/>
            </a:pPr>
            <a:r>
              <a:rPr lang="en-US" sz="2000" dirty="0">
                <a:cs typeface="Times New Roman" charset="0"/>
              </a:rPr>
              <a:t>The vertical line represents the ‘long-term’ </a:t>
            </a:r>
            <a:r>
              <a:rPr lang="en-US" sz="2000" dirty="0" smtClean="0">
                <a:cs typeface="Times New Roman" charset="0"/>
              </a:rPr>
              <a:t>vertical</a:t>
            </a:r>
            <a:r>
              <a:rPr lang="en-FI" sz="2000" dirty="0" smtClean="0">
                <a:cs typeface="Times New Roman" charset="0"/>
              </a:rPr>
              <a:t> </a:t>
            </a:r>
            <a:r>
              <a:rPr lang="en-US" sz="2000" dirty="0" smtClean="0">
                <a:cs typeface="Times New Roman" charset="0"/>
              </a:rPr>
              <a:t>Phillips </a:t>
            </a:r>
            <a:r>
              <a:rPr lang="en-US" sz="2000" dirty="0">
                <a:cs typeface="Times New Roman" charset="0"/>
              </a:rPr>
              <a:t>curve. It is the collection of all points for which</a:t>
            </a:r>
            <a:r>
              <a:rPr lang="en-GB" sz="2000" dirty="0">
                <a:cs typeface="Times New Roman" charset="0"/>
              </a:rPr>
              <a:t> </a:t>
            </a:r>
            <a:endParaRPr lang="nl-BE" sz="2000" dirty="0">
              <a:cs typeface="Times New Roman" charset="0"/>
            </a:endParaRPr>
          </a:p>
          <a:p>
            <a:pPr eaLnBrk="1" hangingPunct="1">
              <a:buFontTx/>
              <a:buChar char="•"/>
            </a:pPr>
            <a:r>
              <a:rPr lang="en-US" sz="2000" dirty="0">
                <a:cs typeface="Times New Roman" charset="0"/>
              </a:rPr>
              <a:t>This vertical line defines the natural rate of unemployment </a:t>
            </a:r>
            <a:r>
              <a:rPr lang="en-US" sz="2000" i="1" dirty="0">
                <a:cs typeface="Times New Roman" charset="0"/>
              </a:rPr>
              <a:t>U</a:t>
            </a:r>
            <a:r>
              <a:rPr lang="en-US" sz="2000" baseline="-30000" dirty="0">
                <a:cs typeface="Times New Roman" charset="0"/>
              </a:rPr>
              <a:t>N</a:t>
            </a:r>
            <a:r>
              <a:rPr lang="en-US" sz="2000" dirty="0">
                <a:cs typeface="Times New Roman" charset="0"/>
              </a:rPr>
              <a:t> </a:t>
            </a:r>
            <a:endParaRPr lang="nl-BE" sz="2000" dirty="0">
              <a:cs typeface="Times New Roman" charset="0"/>
            </a:endParaRPr>
          </a:p>
          <a:p>
            <a:pPr eaLnBrk="1" hangingPunct="1"/>
            <a:endParaRPr lang="en-GB" sz="2000" dirty="0">
              <a:cs typeface="Times New Roman" charset="0"/>
            </a:endParaRP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>
                <a:cs typeface="Times New Roman" charset="0"/>
              </a:rPr>
              <a:t> </a:t>
            </a:r>
            <a:r>
              <a:rPr lang="en-GB" sz="1100">
                <a:cs typeface="Times New Roman" charset="0"/>
              </a:rPr>
              <a:t> </a:t>
            </a:r>
            <a:endParaRPr lang="en-GB">
              <a:cs typeface="Times New Roman" charset="0"/>
            </a:endParaRPr>
          </a:p>
        </p:txBody>
      </p:sp>
      <p:graphicFrame>
        <p:nvGraphicFramePr>
          <p:cNvPr id="3491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982160"/>
              </p:ext>
            </p:extLst>
          </p:nvPr>
        </p:nvGraphicFramePr>
        <p:xfrm>
          <a:off x="6237288" y="3830833"/>
          <a:ext cx="83820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50" name="Equation" r:id="rId4" imgW="495553" imgH="394014" progId="Equation.3">
                  <p:embed/>
                </p:oleObj>
              </mc:Choice>
              <mc:Fallback>
                <p:oleObj name="Equation" r:id="rId4" imgW="495553" imgH="3940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7288" y="3830833"/>
                        <a:ext cx="838200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FF4DBC7-F137-4011-B9FD-3101D9CBE4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184" y="1268549"/>
            <a:ext cx="4933016" cy="475746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7"/>
          <a:srcRect t="21399" r="58216"/>
          <a:stretch/>
        </p:blipFill>
        <p:spPr>
          <a:xfrm>
            <a:off x="5408734" y="1033463"/>
            <a:ext cx="2788961" cy="553779"/>
          </a:xfrm>
          <a:prstGeom prst="rect">
            <a:avLst/>
          </a:prstGeom>
          <a:ln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1627497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9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9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9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9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8" grpId="0" build="allAtOnce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0" name="Rectangle 8"/>
          <p:cNvSpPr>
            <a:spLocks noChangeArrowheads="1"/>
          </p:cNvSpPr>
          <p:nvPr/>
        </p:nvSpPr>
        <p:spPr bwMode="auto">
          <a:xfrm>
            <a:off x="449580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2475" name="Text Box 13"/>
          <p:cNvSpPr txBox="1">
            <a:spLocks noChangeArrowheads="1"/>
          </p:cNvSpPr>
          <p:nvPr/>
        </p:nvSpPr>
        <p:spPr bwMode="auto">
          <a:xfrm>
            <a:off x="890588" y="376238"/>
            <a:ext cx="77771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800" dirty="0">
                <a:solidFill>
                  <a:schemeClr val="tx2"/>
                </a:solidFill>
              </a:rPr>
              <a:t>Figure 2.11 The preferences of the authorities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3" name="Picture 2" descr="The graph plots p dot versus U. Three arc lines I 1, I 2, and I 3 go from Y axis to the X axis. &#10;">
            <a:extLst>
              <a:ext uri="{FF2B5EF4-FFF2-40B4-BE49-F238E27FC236}">
                <a16:creationId xmlns:a16="http://schemas.microsoft.com/office/drawing/2014/main" id="{8E59856A-F789-4B32-8B1F-BD7AEC596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8" y="2209800"/>
            <a:ext cx="3255058" cy="34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958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8" name="Rectangle 8"/>
          <p:cNvSpPr>
            <a:spLocks noChangeArrowheads="1"/>
          </p:cNvSpPr>
          <p:nvPr/>
        </p:nvSpPr>
        <p:spPr bwMode="auto">
          <a:xfrm>
            <a:off x="4464050" y="2782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4524" name="Text Box 14"/>
          <p:cNvSpPr txBox="1">
            <a:spLocks noChangeArrowheads="1"/>
          </p:cNvSpPr>
          <p:nvPr/>
        </p:nvSpPr>
        <p:spPr bwMode="auto">
          <a:xfrm>
            <a:off x="684213" y="333375"/>
            <a:ext cx="7926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800" dirty="0">
                <a:solidFill>
                  <a:schemeClr val="tx2"/>
                </a:solidFill>
              </a:rPr>
              <a:t>Figure 2.12 The preferences of the authorities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5" name="Picture 4" descr="Hard-nosed government graph. The graph plots p dot versus U. Three arc lines I 1, I 2, and I 3 go from Y axis to the X axis. The arc lines are low and near the X axis. Wet-nosed government. The graph plots p dot versus U. Three arc lines I 1, I 2, and I 3 go from Y axis to the X axis. The arc lines are high and start from the top of the Y-axis. &#10;">
            <a:extLst>
              <a:ext uri="{FF2B5EF4-FFF2-40B4-BE49-F238E27FC236}">
                <a16:creationId xmlns:a16="http://schemas.microsoft.com/office/drawing/2014/main" id="{41DD7F26-37F8-46B9-B834-1831DD3DF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3" y="1480928"/>
            <a:ext cx="5952875" cy="3180521"/>
          </a:xfrm>
          <a:prstGeom prst="rect">
            <a:avLst/>
          </a:prstGeom>
        </p:spPr>
      </p:pic>
      <p:cxnSp>
        <p:nvCxnSpPr>
          <p:cNvPr id="3" name="Connecteur droit 2"/>
          <p:cNvCxnSpPr/>
          <p:nvPr/>
        </p:nvCxnSpPr>
        <p:spPr>
          <a:xfrm flipH="1" flipV="1">
            <a:off x="4294208" y="3738623"/>
            <a:ext cx="1698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 flipV="1">
            <a:off x="4294208" y="3345084"/>
            <a:ext cx="0" cy="393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342986" y="4341658"/>
            <a:ext cx="49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>
                <a:solidFill>
                  <a:schemeClr val="accent1"/>
                </a:solidFill>
              </a:rPr>
              <a:t>Ua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002318" y="4339195"/>
            <a:ext cx="486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>
                <a:solidFill>
                  <a:schemeClr val="accent1"/>
                </a:solidFill>
              </a:rPr>
              <a:t>Ub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H="1" flipV="1">
            <a:off x="1622385" y="4035706"/>
            <a:ext cx="169843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1612740" y="3923287"/>
            <a:ext cx="0" cy="1124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V="1">
            <a:off x="1415969" y="3227143"/>
            <a:ext cx="0" cy="2529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446687" y="2656398"/>
            <a:ext cx="0" cy="25298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1441010" y="3480124"/>
            <a:ext cx="51031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1661015" y="4322982"/>
            <a:ext cx="472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>
                <a:solidFill>
                  <a:schemeClr val="accent1"/>
                </a:solidFill>
              </a:rPr>
              <a:t>Ua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19036" y="4323340"/>
            <a:ext cx="535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>
                <a:solidFill>
                  <a:schemeClr val="accent1"/>
                </a:solidFill>
              </a:rPr>
              <a:t>Ub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61345" y="2985405"/>
            <a:ext cx="421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>
                <a:solidFill>
                  <a:schemeClr val="accent6"/>
                </a:solidFill>
              </a:rPr>
              <a:t>Pc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23295" y="3295457"/>
            <a:ext cx="434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>
                <a:solidFill>
                  <a:schemeClr val="accent6"/>
                </a:solidFill>
              </a:rPr>
              <a:t>P</a:t>
            </a:r>
            <a:r>
              <a:rPr lang="en-FI" dirty="0" smtClean="0">
                <a:solidFill>
                  <a:schemeClr val="accent6"/>
                </a:solidFill>
              </a:rPr>
              <a:t>d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4" name="Connecteur droit 23"/>
          <p:cNvCxnSpPr/>
          <p:nvPr/>
        </p:nvCxnSpPr>
        <p:spPr>
          <a:xfrm flipH="1">
            <a:off x="4446688" y="2919026"/>
            <a:ext cx="127322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703899" y="2434256"/>
            <a:ext cx="411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>
                <a:solidFill>
                  <a:schemeClr val="accent6"/>
                </a:solidFill>
              </a:rPr>
              <a:t>Pc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640238" y="2701856"/>
            <a:ext cx="47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dirty="0" smtClean="0">
                <a:solidFill>
                  <a:schemeClr val="accent6"/>
                </a:solidFill>
              </a:rPr>
              <a:t>Pd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H="1">
            <a:off x="4489087" y="3738623"/>
            <a:ext cx="1" cy="619245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4281688" y="3432592"/>
            <a:ext cx="1" cy="975953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 flipH="1">
            <a:off x="1792228" y="4010372"/>
            <a:ext cx="5828" cy="409236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1609826" y="3999309"/>
            <a:ext cx="5828" cy="409236"/>
          </a:xfrm>
          <a:prstGeom prst="line">
            <a:avLst/>
          </a:prstGeom>
          <a:ln w="12700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892573" y="3222674"/>
            <a:ext cx="498356" cy="2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76795" y="3480124"/>
            <a:ext cx="498356" cy="2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>
            <a:off x="4122040" y="2669040"/>
            <a:ext cx="318067" cy="5264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4030029" y="2906914"/>
            <a:ext cx="459058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842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2473" y="48180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2800" dirty="0">
                <a:latin typeface="Arial" charset="0"/>
              </a:rPr>
              <a:t>Figure 2.13 The equilibrium inflation rate</a:t>
            </a:r>
            <a:endParaRPr lang="en-GB" sz="2800" dirty="0">
              <a:latin typeface="Arial" charset="0"/>
            </a:endParaRPr>
          </a:p>
        </p:txBody>
      </p:sp>
      <p:sp>
        <p:nvSpPr>
          <p:cNvPr id="66567" name="Rectangle 8"/>
          <p:cNvSpPr>
            <a:spLocks noChangeArrowheads="1"/>
          </p:cNvSpPr>
          <p:nvPr/>
        </p:nvSpPr>
        <p:spPr bwMode="auto">
          <a:xfrm>
            <a:off x="449580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3" name="Picture 2" descr="The graph plots P dot versus U. U N is in the center of U. A vertical line goes up from U N. Two arcs are shown with the center at 0, 0. Another is arc is further away from the top arc and is in the top-right of the graph. A dotted line goes across the center of all the arcs. The center of the arcs from the lower to the higher is B, C, and E respectively. &#10;">
            <a:extLst>
              <a:ext uri="{FF2B5EF4-FFF2-40B4-BE49-F238E27FC236}">
                <a16:creationId xmlns:a16="http://schemas.microsoft.com/office/drawing/2014/main" id="{D68230C9-E490-4BE5-8F22-50CBDC2B7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70" y="1108006"/>
            <a:ext cx="4958354" cy="429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397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7"/>
          <p:cNvSpPr>
            <a:spLocks noChangeArrowheads="1"/>
          </p:cNvSpPr>
          <p:nvPr/>
        </p:nvSpPr>
        <p:spPr bwMode="auto">
          <a:xfrm>
            <a:off x="4495800" y="2971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68616" name="Text Box 10"/>
          <p:cNvSpPr txBox="1">
            <a:spLocks noChangeArrowheads="1"/>
          </p:cNvSpPr>
          <p:nvPr/>
        </p:nvSpPr>
        <p:spPr bwMode="auto">
          <a:xfrm>
            <a:off x="304800" y="476250"/>
            <a:ext cx="883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dirty="0">
                <a:solidFill>
                  <a:schemeClr val="tx2"/>
                </a:solidFill>
              </a:rPr>
              <a:t>Figure 2.14 Equilibrium with ‘hard-nosed’ and ‘wet’ governments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68641" name="Text Box 35"/>
          <p:cNvSpPr txBox="1">
            <a:spLocks noChangeArrowheads="1"/>
          </p:cNvSpPr>
          <p:nvPr/>
        </p:nvSpPr>
        <p:spPr bwMode="auto">
          <a:xfrm>
            <a:off x="314325" y="5638800"/>
            <a:ext cx="88201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nl-BE" sz="1600" dirty="0"/>
              <a:t>‘</a:t>
            </a:r>
            <a:r>
              <a:rPr lang="nl-BE" altLang="ja-JP" sz="1600" dirty="0"/>
              <a:t>Hard-nosed</a:t>
            </a:r>
            <a:r>
              <a:rPr lang="nl-BE" sz="1600" dirty="0"/>
              <a:t>’</a:t>
            </a:r>
            <a:r>
              <a:rPr lang="nl-BE" altLang="ja-JP" sz="1600" dirty="0"/>
              <a:t> government achieves lower inflation than </a:t>
            </a:r>
            <a:r>
              <a:rPr lang="nl-BE" sz="1600" dirty="0"/>
              <a:t>‘</a:t>
            </a:r>
            <a:r>
              <a:rPr lang="nl-BE" altLang="ja-JP" sz="1600" dirty="0"/>
              <a:t>wet</a:t>
            </a:r>
            <a:r>
              <a:rPr lang="nl-BE" sz="1600" dirty="0"/>
              <a:t>’</a:t>
            </a:r>
            <a:r>
              <a:rPr lang="nl-BE" altLang="ja-JP" sz="1600" dirty="0"/>
              <a:t> government without imposing more unemployment in the long run.</a:t>
            </a:r>
            <a:endParaRPr lang="en-GB" sz="1600" dirty="0"/>
          </a:p>
        </p:txBody>
      </p:sp>
      <p:pic>
        <p:nvPicPr>
          <p:cNvPr id="3" name="Picture 2" descr="A graph for hard-nosed government plots P versus U. A is at the center of the X axis and a vertical line goes up from it. There are two arcs near each other. The center point of the two arcs are B and E respectively. A graph for wet government plots P versus U. A is at the center of the X axis and a vertical line goes up from it. There are two arcs far away from each other. The center point of the two arcs are B and E respectively. &#10;">
            <a:extLst>
              <a:ext uri="{FF2B5EF4-FFF2-40B4-BE49-F238E27FC236}">
                <a16:creationId xmlns:a16="http://schemas.microsoft.com/office/drawing/2014/main" id="{0F3595B7-88CE-496B-9A73-1EF97988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65" y="1523904"/>
            <a:ext cx="7982083" cy="38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90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7225" y="188913"/>
            <a:ext cx="7772400" cy="69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nl-BE" sz="3200" dirty="0">
                <a:latin typeface="Arial" charset="0"/>
              </a:rPr>
              <a:t>The Barro–Gordon model </a:t>
            </a:r>
            <a:br>
              <a:rPr lang="nl-BE" sz="3200" dirty="0">
                <a:latin typeface="Arial" charset="0"/>
              </a:rPr>
            </a:br>
            <a:r>
              <a:rPr lang="nl-BE" sz="3200" dirty="0">
                <a:latin typeface="Arial" charset="0"/>
              </a:rPr>
              <a:t>in an open economy</a:t>
            </a:r>
            <a:endParaRPr lang="en-GB" sz="3200" dirty="0">
              <a:latin typeface="Arial" charset="0"/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916113"/>
            <a:ext cx="82296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dirty="0">
                <a:latin typeface="Arial" charset="0"/>
              </a:rPr>
              <a:t>We add the</a:t>
            </a:r>
            <a:r>
              <a:rPr lang="nl-BE" sz="3600" dirty="0">
                <a:latin typeface="Arial" charset="0"/>
              </a:rPr>
              <a:t> </a:t>
            </a:r>
            <a:r>
              <a:rPr lang="nl-BE" dirty="0">
                <a:latin typeface="Arial" charset="0"/>
              </a:rPr>
              <a:t>purchasing power parity condition to link the inflation rates of two countries, called Germany and Italy, i.e.</a:t>
            </a:r>
          </a:p>
          <a:p>
            <a:pPr eaLnBrk="1" hangingPunct="1"/>
            <a:endParaRPr lang="nl-BE" dirty="0">
              <a:latin typeface="Arial" charset="0"/>
            </a:endParaRPr>
          </a:p>
          <a:p>
            <a:pPr eaLnBrk="1" hangingPunct="1"/>
            <a:endParaRPr lang="nl-BE" dirty="0"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nl-BE" dirty="0">
                <a:latin typeface="Arial" charset="0"/>
              </a:rPr>
              <a:t>		</a:t>
            </a:r>
            <a:endParaRPr lang="en-GB" dirty="0">
              <a:latin typeface="Arial" charset="0"/>
            </a:endParaRPr>
          </a:p>
        </p:txBody>
      </p:sp>
      <p:graphicFrame>
        <p:nvGraphicFramePr>
          <p:cNvPr id="361476" name="Object 2"/>
          <p:cNvGraphicFramePr>
            <a:graphicFrameLocks noChangeAspect="1"/>
          </p:cNvGraphicFramePr>
          <p:nvPr/>
        </p:nvGraphicFramePr>
        <p:xfrm>
          <a:off x="2819400" y="4267200"/>
          <a:ext cx="20097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89" name="Equation" r:id="rId4" imgW="761724" imgH="228738" progId="Equation.3">
                  <p:embed/>
                </p:oleObj>
              </mc:Choice>
              <mc:Fallback>
                <p:oleObj name="Equation" r:id="rId4" imgW="761724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267200"/>
                        <a:ext cx="20097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6661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225" y="328094"/>
            <a:ext cx="7772400" cy="660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>
                <a:ea typeface="+mj-ea"/>
                <a:cs typeface="+mj-cs"/>
              </a:rPr>
              <a:t>How likely are asymmetric demand shocks when integration increases?</a:t>
            </a:r>
            <a:endParaRPr lang="en-GB" dirty="0">
              <a:ea typeface="+mj-ea"/>
              <a:cs typeface="+mj-cs"/>
            </a:endParaRP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2813" y="1905000"/>
            <a:ext cx="8110537" cy="4837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nl-BE" dirty="0">
                <a:latin typeface="Arial" charset="0"/>
              </a:rPr>
              <a:t>There exist two views.</a:t>
            </a:r>
          </a:p>
          <a:p>
            <a:pPr lvl="1" eaLnBrk="1" hangingPunct="1"/>
            <a:r>
              <a:rPr lang="nl-BE" dirty="0">
                <a:latin typeface="Arial" charset="0"/>
              </a:rPr>
              <a:t>Optimistic view (European Commission): </a:t>
            </a:r>
          </a:p>
          <a:p>
            <a:pPr lvl="2" eaLnBrk="1" hangingPunct="1"/>
            <a:r>
              <a:rPr lang="nl-BE" dirty="0">
                <a:latin typeface="Arial" charset="0"/>
              </a:rPr>
              <a:t>intra-industry trade leads to similar specialization patterns</a:t>
            </a:r>
          </a:p>
          <a:p>
            <a:pPr lvl="2" eaLnBrk="1" hangingPunct="1"/>
            <a:r>
              <a:rPr lang="nl-BE" dirty="0">
                <a:latin typeface="Arial" charset="0"/>
              </a:rPr>
              <a:t>integration leads to more equal economic structures and less asymmetric shocks.</a:t>
            </a:r>
          </a:p>
          <a:p>
            <a:pPr lvl="1" eaLnBrk="1" hangingPunct="1"/>
            <a:r>
              <a:rPr lang="nl-BE" dirty="0">
                <a:latin typeface="Arial" charset="0"/>
              </a:rPr>
              <a:t>Pessimistic view (Krugman): </a:t>
            </a:r>
          </a:p>
          <a:p>
            <a:pPr lvl="2" eaLnBrk="1" hangingPunct="1"/>
            <a:r>
              <a:rPr lang="nl-BE" dirty="0">
                <a:latin typeface="Arial" charset="0"/>
              </a:rPr>
              <a:t>economies of scale lead to agglomeration effects and clustering</a:t>
            </a:r>
          </a:p>
          <a:p>
            <a:pPr lvl="2" eaLnBrk="1" hangingPunct="1"/>
            <a:r>
              <a:rPr lang="nl-BE" dirty="0">
                <a:latin typeface="Arial" charset="0"/>
              </a:rPr>
              <a:t>integration leads to more asymmetric shocks.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6"/>
          <p:cNvSpPr>
            <a:spLocks noChangeArrowheads="1"/>
          </p:cNvSpPr>
          <p:nvPr/>
        </p:nvSpPr>
        <p:spPr bwMode="auto">
          <a:xfrm>
            <a:off x="4476750" y="29813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852488" y="142875"/>
            <a:ext cx="8077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None/>
              <a:defRPr/>
            </a:pPr>
            <a:r>
              <a:rPr lang="nl-BE" sz="2800" dirty="0">
                <a:solidFill>
                  <a:schemeClr val="tx2"/>
                </a:solidFill>
                <a:latin typeface="+mj-lt"/>
                <a:ea typeface="ＭＳ Ｐゴシック" pitchFamily="34" charset="-128"/>
                <a:cs typeface="+mn-cs"/>
              </a:rPr>
              <a:t>How can Italy reach a more attractive (lower) inflation equilibrium?</a:t>
            </a:r>
          </a:p>
        </p:txBody>
      </p:sp>
      <p:sp>
        <p:nvSpPr>
          <p:cNvPr id="363552" name="Text Box 32"/>
          <p:cNvSpPr txBox="1">
            <a:spLocks noChangeArrowheads="1"/>
          </p:cNvSpPr>
          <p:nvPr/>
        </p:nvSpPr>
        <p:spPr bwMode="auto">
          <a:xfrm>
            <a:off x="395288" y="5772150"/>
            <a:ext cx="853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nl-BE" sz="1600" dirty="0"/>
              <a:t>Fixing the exchange rate of the lira with the mark is not credible, because Italian authorities have an incentive to create surprise inflation (devaluation).</a:t>
            </a:r>
            <a:endParaRPr lang="en-GB" sz="16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AE91D70-F30E-4C92-AB71-65A2AE0D9E7C}"/>
              </a:ext>
            </a:extLst>
          </p:cNvPr>
          <p:cNvGraphicFramePr>
            <a:graphicFrameLocks noGrp="1"/>
          </p:cNvGraphicFramePr>
          <p:nvPr/>
        </p:nvGraphicFramePr>
        <p:xfrm>
          <a:off x="-1676400" y="-8077200"/>
          <a:ext cx="380145" cy="4525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0145">
                  <a:extLst>
                    <a:ext uri="{9D8B030D-6E8A-4147-A177-3AD203B41FA5}">
                      <a16:colId xmlns:a16="http://schemas.microsoft.com/office/drawing/2014/main" val="3272624782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A graph for hard-nosed government plots P versus U. A is at the center of the X axis and a vertical line goes up from it. There are two arcs near each other. The center point of the two arcs are B and E respectively. A graph for wet government plots P versus U. A is at the center of the X axis and a vertical line goes up from it. There are two arcs far away from each other. The center point of the two arcs are B and E respectively. </a:t>
                      </a:r>
                      <a:endParaRPr lang="en-US" sz="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80850349"/>
                  </a:ext>
                </a:extLst>
              </a:tr>
            </a:tbl>
          </a:graphicData>
        </a:graphic>
      </p:graphicFrame>
      <p:pic>
        <p:nvPicPr>
          <p:cNvPr id="33" name="c02fig014">
            <a:extLst>
              <a:ext uri="{FF2B5EF4-FFF2-40B4-BE49-F238E27FC236}">
                <a16:creationId xmlns:a16="http://schemas.microsoft.com/office/drawing/2014/main" id="{00000000-0008-0000-0000-000063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6950" y="14001750"/>
            <a:ext cx="933450" cy="933450"/>
          </a:xfrm>
          <a:prstGeom prst="rect">
            <a:avLst/>
          </a:prstGeom>
        </p:spPr>
      </p:pic>
      <p:pic>
        <p:nvPicPr>
          <p:cNvPr id="6" name="Picture 5" descr="The graph for Germany plots P G versus U G. P G dot is a point on the Y axis and a horizontal line goes from it. A vertical line from the center of the X axis cuts the horizontal line which becomes the center for an arc. The graph for Italy plots P 1 versus U 1. A vertical line goes from center of the X axis. There are two arcs far away from each other with the centers at G and E respectively. &#10;">
            <a:extLst>
              <a:ext uri="{FF2B5EF4-FFF2-40B4-BE49-F238E27FC236}">
                <a16:creationId xmlns:a16="http://schemas.microsoft.com/office/drawing/2014/main" id="{C455736D-3136-4587-A6EE-2AF15748D7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145" y="1525086"/>
            <a:ext cx="7214414" cy="413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66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701675" y="1358900"/>
            <a:ext cx="8110538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2400" dirty="0">
                <a:latin typeface="Arial" charset="0"/>
              </a:rPr>
              <a:t>Only by abolishing the Italian central bank and adopting the mark can Italy escape from high inflation equilibrium.</a:t>
            </a:r>
          </a:p>
          <a:p>
            <a:pPr eaLnBrk="1" hangingPunct="1"/>
            <a:r>
              <a:rPr lang="nl-BE" sz="2400" dirty="0">
                <a:latin typeface="Arial" charset="0"/>
              </a:rPr>
              <a:t>This is also what countries that decide to ‘dollarize’ or to ‘euro-ize’ hope to achieve.</a:t>
            </a:r>
          </a:p>
          <a:p>
            <a:pPr eaLnBrk="1" hangingPunct="1"/>
            <a:r>
              <a:rPr lang="nl-BE" sz="2400" dirty="0">
                <a:latin typeface="Arial" charset="0"/>
              </a:rPr>
              <a:t>Monetary union is more complicated because in a  monetary union both central banks decide jointly and a new currency is created.</a:t>
            </a:r>
          </a:p>
          <a:p>
            <a:pPr eaLnBrk="1" hangingPunct="1"/>
            <a:r>
              <a:rPr lang="nl-BE" sz="2400" dirty="0">
                <a:latin typeface="Arial" charset="0"/>
              </a:rPr>
              <a:t>This leads to problem in that new central bank may not have the same reputation as the German Bundesbank.  </a:t>
            </a:r>
          </a:p>
          <a:p>
            <a:pPr eaLnBrk="1" hangingPunct="1"/>
            <a:r>
              <a:rPr lang="en-GB" sz="2400" dirty="0">
                <a:latin typeface="Arial" charset="0"/>
              </a:rPr>
              <a:t>The latter is reluctant to join.</a:t>
            </a:r>
          </a:p>
        </p:txBody>
      </p:sp>
    </p:spTree>
    <p:extLst>
      <p:ext uri="{BB962C8B-B14F-4D97-AF65-F5344CB8AC3E}">
        <p14:creationId xmlns:p14="http://schemas.microsoft.com/office/powerpoint/2010/main" val="399680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8534" y="193676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3200">
                <a:latin typeface="Arial" charset="0"/>
              </a:rPr>
              <a:t>Cost of monetary union and openness</a:t>
            </a:r>
            <a:endParaRPr lang="en-GB" sz="3200">
              <a:latin typeface="Arial" charset="0"/>
            </a:endParaRPr>
          </a:p>
        </p:txBody>
      </p:sp>
      <p:sp>
        <p:nvSpPr>
          <p:cNvPr id="76826" name="Text Box 27"/>
          <p:cNvSpPr txBox="1">
            <a:spLocks noChangeArrowheads="1"/>
          </p:cNvSpPr>
          <p:nvPr/>
        </p:nvSpPr>
        <p:spPr bwMode="auto">
          <a:xfrm>
            <a:off x="746125" y="763588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2000" dirty="0">
                <a:solidFill>
                  <a:schemeClr val="tx2"/>
                </a:solidFill>
              </a:rPr>
              <a:t>Figure 2.16 Effectiveness of currency depreciation as a function of openness.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3" name="Picture 2" descr="The graph for very open country plots P 0 versus Y 0. A straight line S 0 from bottom-left to top-right. A straight line D 0 goes from top-left to bottom-right. An arrow goes from D 0 to the right. An arrow goes from S 0 to the left. The graph for relatively closed country plots P C versus Y C. A straight line S C from bottom-left to top-right. A straight line D C goes from top-left to bottom-right. An arrow goes from D C to the right. An arrow goes from S C to the left.&#10;">
            <a:extLst>
              <a:ext uri="{FF2B5EF4-FFF2-40B4-BE49-F238E27FC236}">
                <a16:creationId xmlns:a16="http://schemas.microsoft.com/office/drawing/2014/main" id="{28B7C8EA-7F0B-45B5-9662-4200691D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24" y="1751012"/>
            <a:ext cx="7144335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6538"/>
            <a:ext cx="8229600" cy="987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sz="2400" dirty="0">
                <a:latin typeface="Arial" charset="0"/>
              </a:rPr>
              <a:t>Figure 2.17 The cost of a monetary union and the openness of a country.</a:t>
            </a:r>
            <a:endParaRPr lang="en-GB" sz="2400" dirty="0">
              <a:latin typeface="Arial" charset="0"/>
            </a:endParaRPr>
          </a:p>
        </p:txBody>
      </p:sp>
      <p:sp>
        <p:nvSpPr>
          <p:cNvPr id="78850" name="Line 3"/>
          <p:cNvSpPr>
            <a:spLocks noChangeShapeType="1"/>
          </p:cNvSpPr>
          <p:nvPr/>
        </p:nvSpPr>
        <p:spPr bwMode="auto">
          <a:xfrm flipV="1">
            <a:off x="1930400" y="2082800"/>
            <a:ext cx="0" cy="3657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1" name="Line 4"/>
          <p:cNvSpPr>
            <a:spLocks noChangeShapeType="1"/>
          </p:cNvSpPr>
          <p:nvPr/>
        </p:nvSpPr>
        <p:spPr bwMode="auto">
          <a:xfrm>
            <a:off x="1930400" y="5740400"/>
            <a:ext cx="518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5813" name="Line 5"/>
          <p:cNvSpPr>
            <a:spLocks noChangeShapeType="1"/>
          </p:cNvSpPr>
          <p:nvPr/>
        </p:nvSpPr>
        <p:spPr bwMode="auto">
          <a:xfrm>
            <a:off x="2463800" y="2311400"/>
            <a:ext cx="3733800" cy="2971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853" name="Text Box 6"/>
          <p:cNvSpPr txBox="1">
            <a:spLocks noChangeArrowheads="1"/>
          </p:cNvSpPr>
          <p:nvPr/>
        </p:nvSpPr>
        <p:spPr bwMode="auto">
          <a:xfrm>
            <a:off x="1016000" y="1473200"/>
            <a:ext cx="1447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nl-BE" sz="1800"/>
              <a:t>     Cost</a:t>
            </a:r>
          </a:p>
          <a:p>
            <a:pPr eaLnBrk="1" hangingPunct="1">
              <a:lnSpc>
                <a:spcPct val="85000"/>
              </a:lnSpc>
            </a:pPr>
            <a:r>
              <a:rPr lang="nl-BE" sz="1800"/>
              <a:t>(% of GDP)</a:t>
            </a:r>
            <a:endParaRPr lang="en-GB" sz="1800"/>
          </a:p>
        </p:txBody>
      </p:sp>
      <p:sp>
        <p:nvSpPr>
          <p:cNvPr id="78854" name="Text Box 7"/>
          <p:cNvSpPr txBox="1">
            <a:spLocks noChangeArrowheads="1"/>
          </p:cNvSpPr>
          <p:nvPr/>
        </p:nvSpPr>
        <p:spPr bwMode="auto">
          <a:xfrm>
            <a:off x="5957888" y="5670550"/>
            <a:ext cx="2057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BE" sz="1800" dirty="0"/>
              <a:t>Trade (% of GDP)</a:t>
            </a:r>
            <a:endParaRPr lang="en-GB" sz="1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0B7484C-0418-4BCB-812F-842EB7EA0CB4}"/>
              </a:ext>
            </a:extLst>
          </p:cNvPr>
          <p:cNvGraphicFramePr>
            <a:graphicFrameLocks noGrp="1"/>
          </p:cNvGraphicFramePr>
          <p:nvPr/>
        </p:nvGraphicFramePr>
        <p:xfrm>
          <a:off x="-1676400" y="-9029700"/>
          <a:ext cx="349734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734">
                  <a:extLst>
                    <a:ext uri="{9D8B030D-6E8A-4147-A177-3AD203B41FA5}">
                      <a16:colId xmlns:a16="http://schemas.microsoft.com/office/drawing/2014/main" val="295927612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The graph for very open country plots P 0 versus Y 0. A straight line S 0 from bottom-left to top-right. A straight line D 0 goes from top-left to bottom-right. An arrow goes from D 0 to the right. An arrow goes from S 0 to the left. The graph for relatively closed country plots P C versus Y C. A straight line S C from bottom-left to top-right. A straight line D C goes from top-left to bottom-right. An arrow goes from D C to the right. An arrow goes from S C to the left.</a:t>
                      </a:r>
                      <a:endParaRPr lang="en-US" sz="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36714877"/>
                  </a:ext>
                </a:extLst>
              </a:tr>
            </a:tbl>
          </a:graphicData>
        </a:graphic>
      </p:graphicFrame>
      <p:pic>
        <p:nvPicPr>
          <p:cNvPr id="9" name="c02fig016">
            <a:extLst>
              <a:ext uri="{FF2B5EF4-FFF2-40B4-BE49-F238E27FC236}">
                <a16:creationId xmlns:a16="http://schemas.microsoft.com/office/drawing/2014/main" id="{00000000-0008-0000-0000-000065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6950" y="14954250"/>
            <a:ext cx="933450" cy="93345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BCC6AB-DD45-49A2-934E-E7A204FC46C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-1676400" y="-9029700"/>
          <a:ext cx="349734" cy="4663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734">
                  <a:extLst>
                    <a:ext uri="{9D8B030D-6E8A-4147-A177-3AD203B41FA5}">
                      <a16:colId xmlns:a16="http://schemas.microsoft.com/office/drawing/2014/main" val="705380206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The graph for very open country plots P 0 versus Y 0. A straight line S 0 from bottom-left to top-right. A straight line D 0 goes from top-left to bottom-right. An arrow goes from D 0 to the right. An arrow goes from S 0 to the left. The graph for relatively closed country plots P C versus Y C. A straight line S C from bottom-left to top-right. A straight line D C goes from top-left to bottom-right. An arrow goes from D C to the right. An arrow goes from S C to the left.</a:t>
                      </a:r>
                      <a:endParaRPr lang="en-US" sz="6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674353652"/>
                  </a:ext>
                </a:extLst>
              </a:tr>
            </a:tbl>
          </a:graphicData>
        </a:graphic>
      </p:graphicFrame>
      <p:pic>
        <p:nvPicPr>
          <p:cNvPr id="11" name="c02fig016">
            <a:extLst>
              <a:ext uri="{FF2B5EF4-FFF2-40B4-BE49-F238E27FC236}">
                <a16:creationId xmlns:a16="http://schemas.microsoft.com/office/drawing/2014/main" id="{00000000-0008-0000-0000-000065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86950" y="14954250"/>
            <a:ext cx="933450" cy="933450"/>
          </a:xfrm>
          <a:prstGeom prst="rect">
            <a:avLst/>
          </a:prstGeom>
        </p:spPr>
      </p:pic>
      <p:pic>
        <p:nvPicPr>
          <p:cNvPr id="5" name="Picture 4" descr="The graph plots cost percentage of G D P, versus trade percentage of G D P. The graph line is a straight slant line from top-left to bottom-right. &#10;">
            <a:extLst>
              <a:ext uri="{FF2B5EF4-FFF2-40B4-BE49-F238E27FC236}">
                <a16:creationId xmlns:a16="http://schemas.microsoft.com/office/drawing/2014/main" id="{6ADF4F19-724D-4DDC-8782-C85C9CDA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661" y="1079683"/>
            <a:ext cx="6950628" cy="513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25" y="1013791"/>
            <a:ext cx="7521567" cy="358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79438" y="279400"/>
            <a:ext cx="7772400" cy="628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BE" sz="2800" kern="0" dirty="0">
                <a:ea typeface="ＭＳ Ｐゴシック" pitchFamily="34" charset="-128"/>
              </a:rPr>
              <a:t>Figure 2.1 The European Commission view</a:t>
            </a:r>
            <a:endParaRPr lang="en-GB" sz="2800" kern="0" dirty="0">
              <a:ea typeface="ＭＳ Ｐゴシック" pitchFamily="34" charset="-128"/>
            </a:endParaRPr>
          </a:p>
        </p:txBody>
      </p:sp>
      <p:pic>
        <p:nvPicPr>
          <p:cNvPr id="3" name="Picture 2" descr="The line graph plots symmetry versus trade integration. The graph line is a straight slant line from bottom-left to top-right. &#10;">
            <a:extLst>
              <a:ext uri="{FF2B5EF4-FFF2-40B4-BE49-F238E27FC236}">
                <a16:creationId xmlns:a16="http://schemas.microsoft.com/office/drawing/2014/main" id="{1D5EDC7C-9565-4985-9D72-648D47EB4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780" y="1077996"/>
            <a:ext cx="6266567" cy="512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6738" y="263525"/>
            <a:ext cx="7772400" cy="6286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nl-BE" sz="2800" kern="0" dirty="0">
                <a:ea typeface="ＭＳ Ｐゴシック" pitchFamily="34" charset="-128"/>
              </a:rPr>
              <a:t>Figure 2.2 The Krugman view</a:t>
            </a:r>
            <a:endParaRPr lang="en-GB" sz="2800" kern="0" dirty="0">
              <a:ea typeface="ＭＳ Ｐゴシック" pitchFamily="34" charset="-128"/>
            </a:endParaRPr>
          </a:p>
        </p:txBody>
      </p:sp>
      <p:pic>
        <p:nvPicPr>
          <p:cNvPr id="3" name="Picture 2" descr="The line graph plots symmetry versus trade integration. The graph line is a straight slant line from top-left to bottom-right. &#10;">
            <a:extLst>
              <a:ext uri="{FF2B5EF4-FFF2-40B4-BE49-F238E27FC236}">
                <a16:creationId xmlns:a16="http://schemas.microsoft.com/office/drawing/2014/main" id="{C9ED5A9D-4287-44A9-A0B0-F5FAD8299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57" y="1376170"/>
            <a:ext cx="5722752" cy="468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68313" y="1358900"/>
            <a:ext cx="8110537" cy="460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nl-BE" dirty="0">
                <a:latin typeface="Arial" charset="0"/>
              </a:rPr>
              <a:t>Which view is likely to prevail?</a:t>
            </a:r>
          </a:p>
          <a:p>
            <a:pPr lvl="1" eaLnBrk="1" hangingPunct="1">
              <a:lnSpc>
                <a:spcPct val="90000"/>
              </a:lnSpc>
            </a:pPr>
            <a:r>
              <a:rPr lang="nl-BE" dirty="0">
                <a:latin typeface="Arial" charset="0"/>
              </a:rPr>
              <a:t>A little bit of both. </a:t>
            </a:r>
          </a:p>
          <a:p>
            <a:pPr lvl="1" eaLnBrk="1" hangingPunct="1">
              <a:lnSpc>
                <a:spcPct val="90000"/>
              </a:lnSpc>
            </a:pPr>
            <a:r>
              <a:rPr lang="nl-BE" dirty="0">
                <a:latin typeface="Arial" charset="0"/>
              </a:rPr>
              <a:t>But even if pessimistic view prevails, agglomeration effect will be blind to national borders.</a:t>
            </a:r>
          </a:p>
          <a:p>
            <a:pPr lvl="1" eaLnBrk="1" hangingPunct="1">
              <a:lnSpc>
                <a:spcPct val="90000"/>
              </a:lnSpc>
            </a:pPr>
            <a:r>
              <a:rPr lang="nl-BE" dirty="0">
                <a:latin typeface="Arial" charset="0"/>
              </a:rPr>
              <a:t>Then asymmetric shocks cannot be dealt with by national monetary policies.</a:t>
            </a:r>
          </a:p>
          <a:p>
            <a:pPr lvl="1" eaLnBrk="1" hangingPunct="1">
              <a:lnSpc>
                <a:spcPct val="90000"/>
              </a:lnSpc>
            </a:pPr>
            <a:r>
              <a:rPr lang="nl-BE" dirty="0">
                <a:latin typeface="Arial" charset="0"/>
              </a:rPr>
              <a:t>Empirical evidence of Frankel and Rose favours optimistic view.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>
                <a:latin typeface="Arial" charset="0"/>
              </a:rPr>
              <a:t>Role of services: they are increasingly important, and less subject to economies of scale.</a:t>
            </a:r>
          </a:p>
        </p:txBody>
      </p:sp>
    </p:spTree>
    <p:extLst>
      <p:ext uri="{BB962C8B-B14F-4D97-AF65-F5344CB8AC3E}">
        <p14:creationId xmlns:p14="http://schemas.microsoft.com/office/powerpoint/2010/main" val="110031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-36513"/>
            <a:ext cx="7772400" cy="6969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nl-BE" sz="4000" dirty="0">
                <a:latin typeface="Arial" charset="0"/>
              </a:rPr>
              <a:t> </a:t>
            </a:r>
            <a:r>
              <a:rPr lang="nl-BE" dirty="0">
                <a:latin typeface="Arial" charset="0"/>
              </a:rPr>
              <a:t>Institutional differences </a:t>
            </a:r>
            <a:br>
              <a:rPr lang="nl-BE" dirty="0">
                <a:latin typeface="Arial" charset="0"/>
              </a:rPr>
            </a:br>
            <a:r>
              <a:rPr lang="nl-BE" dirty="0">
                <a:latin typeface="Arial" charset="0"/>
              </a:rPr>
              <a:t>in the labour market</a:t>
            </a:r>
            <a:endParaRPr lang="en-GB" sz="4000" dirty="0">
              <a:latin typeface="Arial" charset="0"/>
            </a:endParaRP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12813" y="1905000"/>
            <a:ext cx="8110537" cy="4837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dirty="0">
                <a:latin typeface="Arial" charset="0"/>
              </a:rPr>
              <a:t>Institutional differences in labour markets create asymmetries in the transmission of shocks.</a:t>
            </a:r>
          </a:p>
          <a:p>
            <a:pPr eaLnBrk="1" hangingPunct="1"/>
            <a:r>
              <a:rPr lang="nl-BE" dirty="0">
                <a:latin typeface="Arial" charset="0"/>
              </a:rPr>
              <a:t>Some of these differences disappear in the monetary union:</a:t>
            </a:r>
          </a:p>
          <a:p>
            <a:pPr lvl="1" eaLnBrk="1" hangingPunct="1"/>
            <a:r>
              <a:rPr lang="nl-BE" dirty="0">
                <a:latin typeface="Arial" charset="0"/>
              </a:rPr>
              <a:t>monetary union puts pressure on trade unions.</a:t>
            </a:r>
          </a:p>
          <a:p>
            <a:pPr eaLnBrk="1" hangingPunct="1"/>
            <a:r>
              <a:rPr lang="nl-BE" dirty="0">
                <a:latin typeface="Arial" charset="0"/>
              </a:rPr>
              <a:t>Other differences will remain in place.</a:t>
            </a:r>
            <a:endParaRPr lang="en-GB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22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1683</Words>
  <Application>Microsoft Office PowerPoint</Application>
  <PresentationFormat>Affichage à l'écran (4:3)</PresentationFormat>
  <Paragraphs>197</Paragraphs>
  <Slides>43</Slides>
  <Notes>31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Equation</vt:lpstr>
      <vt:lpstr>Economics of Monetary Union 14e</vt:lpstr>
      <vt:lpstr>Présentation PowerPoint</vt:lpstr>
      <vt:lpstr>How relevant are the differences between countries?  </vt:lpstr>
      <vt:lpstr>How likely are asymmetric demand shocks when integration increases?</vt:lpstr>
      <vt:lpstr>Présentation PowerPoint</vt:lpstr>
      <vt:lpstr>Présentation PowerPoint</vt:lpstr>
      <vt:lpstr>Présentation PowerPoint</vt:lpstr>
      <vt:lpstr>Présentation PowerPoint</vt:lpstr>
      <vt:lpstr> Institutional differences  in the labour market</vt:lpstr>
      <vt:lpstr>Présentation PowerPoint</vt:lpstr>
      <vt:lpstr>Présentation PowerPoint</vt:lpstr>
      <vt:lpstr>Présentation PowerPoint</vt:lpstr>
      <vt:lpstr> Different legal systems  and financial markets </vt:lpstr>
      <vt:lpstr>Présentation PowerPoint</vt:lpstr>
      <vt:lpstr>Booms and busts and  the nation-state</vt:lpstr>
      <vt:lpstr>Présentation PowerPoint</vt:lpstr>
      <vt:lpstr>Présentation PowerPoint</vt:lpstr>
      <vt:lpstr>These lead to divergences in competitive positions</vt:lpstr>
      <vt:lpstr>Conclusion on effect of integration</vt:lpstr>
      <vt:lpstr>Présentation PowerPoint</vt:lpstr>
      <vt:lpstr> </vt:lpstr>
      <vt:lpstr>Figure 2.6 Price and cost effects of  a national monetary policy</vt:lpstr>
      <vt:lpstr>Présentation PowerPoint</vt:lpstr>
      <vt:lpstr>Budgetary implications of the two adjustment mechanisms </vt:lpstr>
      <vt:lpstr>Présentation PowerPoint</vt:lpstr>
      <vt:lpstr>Présentation PowerPoint</vt:lpstr>
      <vt:lpstr>Présentation PowerPoint</vt:lpstr>
      <vt:lpstr>An aside:  productivity and inflation in monetary union The Balassa–Samuelson effect</vt:lpstr>
      <vt:lpstr>Balassa–Samuelson model</vt:lpstr>
      <vt:lpstr>Présentation PowerPoint</vt:lpstr>
      <vt:lpstr>Inflation after sovereign debt crisis: correcting for previous excesses</vt:lpstr>
      <vt:lpstr>Présentation PowerPoint</vt:lpstr>
      <vt:lpstr>Présentation PowerPoint</vt:lpstr>
      <vt:lpstr>Barro–Gordon model</vt:lpstr>
      <vt:lpstr>Présentation PowerPoint</vt:lpstr>
      <vt:lpstr>Présentation PowerPoint</vt:lpstr>
      <vt:lpstr>Figure 2.13 The equilibrium inflation rate</vt:lpstr>
      <vt:lpstr>Présentation PowerPoint</vt:lpstr>
      <vt:lpstr>The Barro–Gordon model  in an open economy</vt:lpstr>
      <vt:lpstr>Présentation PowerPoint</vt:lpstr>
      <vt:lpstr>Présentation PowerPoint</vt:lpstr>
      <vt:lpstr>Cost of monetary union and openness</vt:lpstr>
      <vt:lpstr>Figure 2.17 The cost of a monetary union and the openness of a country.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Monetary Union 12e</dc:title>
  <dc:creator>Paul</dc:creator>
  <cp:lastModifiedBy>Maria Lo Bue</cp:lastModifiedBy>
  <cp:revision>68</cp:revision>
  <dcterms:created xsi:type="dcterms:W3CDTF">2017-12-12T15:02:29Z</dcterms:created>
  <dcterms:modified xsi:type="dcterms:W3CDTF">2023-03-27T18:01:08Z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e5cb09a-2992-49d6-8ac9-5f63e7b1ad2f_Enabled">
    <vt:lpwstr>true</vt:lpwstr>
  </property>
  <property fmtid="{D5CDD505-2E9C-101B-9397-08002B2CF9AE}" pid="3" name="MSIP_Label_be5cb09a-2992-49d6-8ac9-5f63e7b1ad2f_SetDate">
    <vt:lpwstr>2022-06-12T17:23:16Z</vt:lpwstr>
  </property>
  <property fmtid="{D5CDD505-2E9C-101B-9397-08002B2CF9AE}" pid="4" name="MSIP_Label_be5cb09a-2992-49d6-8ac9-5f63e7b1ad2f_Method">
    <vt:lpwstr>Standard</vt:lpwstr>
  </property>
  <property fmtid="{D5CDD505-2E9C-101B-9397-08002B2CF9AE}" pid="5" name="MSIP_Label_be5cb09a-2992-49d6-8ac9-5f63e7b1ad2f_Name">
    <vt:lpwstr>Controlled</vt:lpwstr>
  </property>
  <property fmtid="{D5CDD505-2E9C-101B-9397-08002B2CF9AE}" pid="6" name="MSIP_Label_be5cb09a-2992-49d6-8ac9-5f63e7b1ad2f_SiteId">
    <vt:lpwstr>91761b62-4c45-43f5-9f0e-be8ad9b551ff</vt:lpwstr>
  </property>
  <property fmtid="{D5CDD505-2E9C-101B-9397-08002B2CF9AE}" pid="7" name="MSIP_Label_be5cb09a-2992-49d6-8ac9-5f63e7b1ad2f_ActionId">
    <vt:lpwstr>dbb1033d-08de-4e0c-9830-00002ed9efe3</vt:lpwstr>
  </property>
  <property fmtid="{D5CDD505-2E9C-101B-9397-08002B2CF9AE}" pid="8" name="MSIP_Label_be5cb09a-2992-49d6-8ac9-5f63e7b1ad2f_ContentBits">
    <vt:lpwstr>0</vt:lpwstr>
  </property>
</Properties>
</file>