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12"/>
  </p:notesMasterIdLst>
  <p:sldIdLst>
    <p:sldId id="256" r:id="rId2"/>
    <p:sldId id="266" r:id="rId3"/>
    <p:sldId id="267" r:id="rId4"/>
    <p:sldId id="268" r:id="rId5"/>
    <p:sldId id="258" r:id="rId6"/>
    <p:sldId id="269" r:id="rId7"/>
    <p:sldId id="270" r:id="rId8"/>
    <p:sldId id="272" r:id="rId9"/>
    <p:sldId id="287" r:id="rId10"/>
    <p:sldId id="263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 varScale="1">
        <p:scale>
          <a:sx n="104" d="100"/>
          <a:sy n="104" d="100"/>
        </p:scale>
        <p:origin x="8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02876-4B35-5542-887D-D524159F491A}" type="datetimeFigureOut">
              <a:rPr lang="it-IT" smtClean="0"/>
              <a:t>28/03/23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B286B-E391-F14E-B58F-295232AADC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433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348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871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64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759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837D0E34-1ECB-5444-BD3E-69484C495800}" type="datetimeFigureOut">
              <a:rPr lang="it-IT" smtClean="0"/>
              <a:t>28/03/23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it-I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8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28/03/23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52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28/03/23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69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28/03/23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4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28/03/23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33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28/03/23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332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28/03/23</a:t>
            </a:fld>
            <a:endParaRPr lang="it-I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007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37D0E34-1ECB-5444-BD3E-69484C495800}" type="datetimeFigureOut">
              <a:rPr lang="it-IT" smtClean="0"/>
              <a:t>28/03/23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86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F72A09-70BD-4F44-B969-2EBBF678D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552668"/>
          </a:xfrm>
        </p:spPr>
        <p:txBody>
          <a:bodyPr>
            <a:normAutofit fontScale="90000"/>
          </a:bodyPr>
          <a:lstStyle/>
          <a:p>
            <a:r>
              <a:rPr lang="it-IT" b="1" cap="small" dirty="0"/>
              <a:t>Geografia</a:t>
            </a:r>
            <a:r>
              <a:rPr lang="it-IT" dirty="0"/>
              <a:t> (LE006) </a:t>
            </a:r>
            <a:br>
              <a:rPr lang="it-IT" dirty="0"/>
            </a:br>
            <a:br>
              <a:rPr lang="it-IT" dirty="0"/>
            </a:br>
            <a:r>
              <a:rPr lang="it-IT" sz="4000" dirty="0"/>
              <a:t>Corso di Studio </a:t>
            </a:r>
            <a:br>
              <a:rPr lang="it-IT" sz="4000" dirty="0"/>
            </a:br>
            <a:r>
              <a:rPr lang="it-IT" sz="4000" b="1" dirty="0"/>
              <a:t>LE01 - DISCIPLINE STORICHE E FILOSOFICHE</a:t>
            </a:r>
            <a:br>
              <a:rPr lang="it-IT" sz="4000" b="1" dirty="0"/>
            </a:br>
            <a:r>
              <a:rPr lang="it-IT" sz="4000" b="1" dirty="0"/>
              <a:t>LE04 – Lingue e </a:t>
            </a:r>
            <a:r>
              <a:rPr lang="it-IT" sz="4000" b="1"/>
              <a:t>letterature straniere 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78CD909-0C5A-6A42-A155-018BFBEE2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3848" y="5118995"/>
            <a:ext cx="9144000" cy="1655762"/>
          </a:xfrm>
        </p:spPr>
        <p:txBody>
          <a:bodyPr/>
          <a:lstStyle/>
          <a:p>
            <a:r>
              <a:rPr lang="it-IT" dirty="0" err="1"/>
              <a:t>a.a</a:t>
            </a:r>
            <a:r>
              <a:rPr lang="it-IT" dirty="0"/>
              <a:t>. 2022-2023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9AB6D40-5966-5446-85EB-0E1430A47B86}"/>
              </a:ext>
            </a:extLst>
          </p:cNvPr>
          <p:cNvSpPr txBox="1"/>
          <p:nvPr/>
        </p:nvSpPr>
        <p:spPr>
          <a:xfrm>
            <a:off x="10886303" y="4490365"/>
            <a:ext cx="1157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Ppt</a:t>
            </a:r>
            <a:r>
              <a:rPr lang="it-IT" dirty="0"/>
              <a:t> 14 </a:t>
            </a:r>
          </a:p>
        </p:txBody>
      </p:sp>
    </p:spTree>
    <p:extLst>
      <p:ext uri="{BB962C8B-B14F-4D97-AF65-F5344CB8AC3E}">
        <p14:creationId xmlns:p14="http://schemas.microsoft.com/office/powerpoint/2010/main" val="917403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848" y="175713"/>
            <a:ext cx="10058400" cy="1609344"/>
          </a:xfrm>
        </p:spPr>
        <p:txBody>
          <a:bodyPr/>
          <a:lstStyle/>
          <a:p>
            <a:r>
              <a:rPr lang="it-IT" dirty="0"/>
              <a:t>Risorse energetiche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69848" y="1939699"/>
            <a:ext cx="8155458" cy="4102755"/>
          </a:xfrm>
        </p:spPr>
        <p:txBody>
          <a:bodyPr>
            <a:noAutofit/>
          </a:bodyPr>
          <a:lstStyle/>
          <a:p>
            <a:r>
              <a:rPr lang="it-IT" sz="2400" dirty="0"/>
              <a:t>Si distinguono fra </a:t>
            </a:r>
            <a:r>
              <a:rPr lang="it-IT" sz="2400" b="1" dirty="0"/>
              <a:t>non rinnovabili </a:t>
            </a:r>
            <a:r>
              <a:rPr lang="it-IT" sz="2400" dirty="0"/>
              <a:t>e</a:t>
            </a:r>
            <a:r>
              <a:rPr lang="it-IT" sz="2400" b="1" dirty="0"/>
              <a:t> rinnovabili</a:t>
            </a:r>
          </a:p>
          <a:p>
            <a:r>
              <a:rPr lang="it-IT" sz="2400" dirty="0"/>
              <a:t>Energie </a:t>
            </a:r>
            <a:r>
              <a:rPr lang="it-IT" sz="2400" b="1" dirty="0"/>
              <a:t>non rinnovabili</a:t>
            </a:r>
          </a:p>
          <a:p>
            <a:pPr marL="2894013" indent="-331788"/>
            <a:r>
              <a:rPr lang="it-IT" sz="2400" dirty="0"/>
              <a:t>Combustibili fossili</a:t>
            </a:r>
          </a:p>
          <a:p>
            <a:pPr marL="400050" indent="-285750"/>
            <a:r>
              <a:rPr lang="it-IT" sz="2400" dirty="0"/>
              <a:t>Energie </a:t>
            </a:r>
            <a:r>
              <a:rPr lang="it-IT" sz="2400" b="1" dirty="0"/>
              <a:t>rinnovabi</a:t>
            </a:r>
            <a:r>
              <a:rPr lang="it-IT" sz="2400" dirty="0"/>
              <a:t>li: </a:t>
            </a:r>
          </a:p>
          <a:p>
            <a:pPr marL="2894013" lvl="1" indent="-355600"/>
            <a:r>
              <a:rPr lang="it-IT" sz="2400" dirty="0"/>
              <a:t>Solare</a:t>
            </a:r>
          </a:p>
          <a:p>
            <a:pPr marL="2894013" lvl="1" indent="-355600"/>
            <a:r>
              <a:rPr lang="it-IT" sz="2400" dirty="0"/>
              <a:t>Eolica</a:t>
            </a:r>
          </a:p>
          <a:p>
            <a:pPr marL="2894013" lvl="1" indent="-355600"/>
            <a:r>
              <a:rPr lang="it-IT" sz="2400" dirty="0"/>
              <a:t>Idroelettrica</a:t>
            </a:r>
          </a:p>
          <a:p>
            <a:pPr marL="2894013" lvl="1" indent="-355600"/>
            <a:r>
              <a:rPr lang="it-IT" sz="2400" dirty="0"/>
              <a:t>Geotermica</a:t>
            </a:r>
          </a:p>
          <a:p>
            <a:pPr marL="2894013" lvl="1" indent="-355600"/>
            <a:r>
              <a:rPr lang="it-IT" sz="2400" dirty="0"/>
              <a:t>da Biomasse</a:t>
            </a:r>
          </a:p>
        </p:txBody>
      </p:sp>
    </p:spTree>
    <p:extLst>
      <p:ext uri="{BB962C8B-B14F-4D97-AF65-F5344CB8AC3E}">
        <p14:creationId xmlns:p14="http://schemas.microsoft.com/office/powerpoint/2010/main" val="137084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6892"/>
    </mc:Choice>
    <mc:Fallback xmlns="">
      <p:transition spd="slow" advTm="39689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Paesaggio </a:t>
            </a:r>
            <a:r>
              <a:rPr lang="it-IT" dirty="0">
                <a:sym typeface="Wingdings" pitchFamily="2" charset="2"/>
              </a:rPr>
              <a:t></a:t>
            </a:r>
            <a:r>
              <a:rPr lang="it-IT" dirty="0"/>
              <a:t>Relazioni uomo ambiente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69848" y="2607276"/>
            <a:ext cx="10058400" cy="35649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/>
              <a:t>Per la geografia parlare di paesaggio significa ragionare sulla complessità e l’interconnessione di temi come </a:t>
            </a:r>
          </a:p>
          <a:p>
            <a:pPr marL="990600" indent="-382588"/>
            <a:r>
              <a:rPr lang="it-IT" sz="3200" b="1" dirty="0"/>
              <a:t>i cambiamenti ambientali </a:t>
            </a:r>
            <a:r>
              <a:rPr lang="it-IT" sz="3200" dirty="0"/>
              <a:t> </a:t>
            </a:r>
          </a:p>
          <a:p>
            <a:pPr marL="990600" indent="-382588"/>
            <a:r>
              <a:rPr lang="it-IT" sz="3200" b="1" dirty="0"/>
              <a:t>le relazioni fra le popolazioni umane </a:t>
            </a:r>
          </a:p>
          <a:p>
            <a:pPr marL="990600" indent="-382588"/>
            <a:r>
              <a:rPr lang="it-IT" sz="3200" b="1" dirty="0"/>
              <a:t>l’ambiente naturale</a:t>
            </a:r>
          </a:p>
        </p:txBody>
      </p:sp>
    </p:spTree>
    <p:extLst>
      <p:ext uri="{BB962C8B-B14F-4D97-AF65-F5344CB8AC3E}">
        <p14:creationId xmlns:p14="http://schemas.microsoft.com/office/powerpoint/2010/main" val="2209170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367"/>
    </mc:Choice>
    <mc:Fallback xmlns="">
      <p:transition spd="slow" advTm="3236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Ambiente  (non  soltanto </a:t>
            </a:r>
            <a:r>
              <a:rPr lang="it-IT" i="1" dirty="0"/>
              <a:t>naturale</a:t>
            </a:r>
            <a:r>
              <a:rPr lang="it-IT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La parola </a:t>
            </a:r>
            <a:r>
              <a:rPr lang="it-IT" sz="2800" b="1" dirty="0"/>
              <a:t>Ambiente</a:t>
            </a:r>
            <a:r>
              <a:rPr lang="it-IT" sz="2800" dirty="0"/>
              <a:t> viene di solito adoperata per riferirsi al solo contesto naturale</a:t>
            </a:r>
          </a:p>
          <a:p>
            <a:pPr marL="0" indent="0">
              <a:buNone/>
            </a:pPr>
            <a:r>
              <a:rPr lang="it-IT" sz="2800" dirty="0"/>
              <a:t>Nel caso di questa discussione, il riferimento è più vasto e comprende tutti i fattori viventi (</a:t>
            </a:r>
            <a:r>
              <a:rPr lang="it-IT" sz="2800" i="1" dirty="0"/>
              <a:t>biotici</a:t>
            </a:r>
            <a:r>
              <a:rPr lang="it-IT" sz="2800" dirty="0"/>
              <a:t>) e non viventi (</a:t>
            </a:r>
            <a:r>
              <a:rPr lang="it-IT" sz="2800" i="1" dirty="0"/>
              <a:t>abiotici</a:t>
            </a:r>
            <a:r>
              <a:rPr lang="it-IT" sz="2800" dirty="0"/>
              <a:t>) con i quali persone, animali e altri organismi coesistono e interagiscono</a:t>
            </a:r>
          </a:p>
          <a:p>
            <a:pPr marL="0" indent="0">
              <a:buNone/>
            </a:pPr>
            <a:endParaRPr lang="it-IT" sz="2800" dirty="0"/>
          </a:p>
          <a:p>
            <a:pPr marL="723900" indent="0" algn="ctr">
              <a:buNone/>
            </a:pPr>
            <a:r>
              <a:rPr lang="it-IT" sz="2800" dirty="0">
                <a:sym typeface="Wingdings" panose="05000000000000000000" pitchFamily="2" charset="2"/>
              </a:rPr>
              <a:t> </a:t>
            </a:r>
            <a:r>
              <a:rPr lang="it-IT" sz="2800" b="1" dirty="0">
                <a:sym typeface="Wingdings" panose="05000000000000000000" pitchFamily="2" charset="2"/>
              </a:rPr>
              <a:t>ecosistema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64441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623"/>
    </mc:Choice>
    <mc:Fallback xmlns="">
      <p:transition spd="slow" advTm="7362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CBE246-6F03-DC41-9B91-6361D3AD7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8540" y="379164"/>
            <a:ext cx="3992756" cy="1280890"/>
          </a:xfrm>
        </p:spPr>
        <p:txBody>
          <a:bodyPr/>
          <a:lstStyle/>
          <a:p>
            <a:r>
              <a:rPr lang="it-IT" dirty="0"/>
              <a:t>Ecosistema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84E252-BBF6-E447-9458-DFBF8667A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540" y="1660054"/>
            <a:ext cx="10392033" cy="50496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800" dirty="0"/>
              <a:t>Definizione: </a:t>
            </a:r>
            <a:r>
              <a:rPr lang="it-IT" sz="2800" b="1" dirty="0"/>
              <a:t>Ecosistema è un insieme di organismi viventi, delle interazioni fra di essi e con l’ambiente fisico in cui vivono, dei flussi di energia che li attraversano. </a:t>
            </a:r>
          </a:p>
          <a:p>
            <a:pPr marL="0" indent="0">
              <a:buNone/>
            </a:pPr>
            <a:endParaRPr lang="it-IT" sz="800" b="1" dirty="0"/>
          </a:p>
          <a:p>
            <a:pPr marL="723900" indent="0">
              <a:buNone/>
            </a:pPr>
            <a:r>
              <a:rPr lang="it-IT" sz="2400" i="1" dirty="0"/>
              <a:t>E’ il «paesaggio» delle interazioni, la cui complessità deriva dalla sua stessa </a:t>
            </a:r>
            <a:r>
              <a:rPr lang="it-IT" sz="2400" b="1" dirty="0"/>
              <a:t>biodiversità</a:t>
            </a:r>
            <a:r>
              <a:rPr lang="it-IT" sz="2400" i="1" dirty="0"/>
              <a:t>, ovvero dalla quantità e dalla varietà delle specie in esso presenti.</a:t>
            </a:r>
          </a:p>
          <a:p>
            <a:pPr marL="723900" indent="0">
              <a:buNone/>
            </a:pPr>
            <a:endParaRPr lang="it-IT" sz="800" i="1" dirty="0"/>
          </a:p>
          <a:p>
            <a:pPr marL="0" indent="0">
              <a:buNone/>
            </a:pPr>
            <a:r>
              <a:rPr lang="it-IT" sz="2800" dirty="0"/>
              <a:t>L’insieme degli ecosistemi sulla Terra, fra loro interagenti, costituisce la </a:t>
            </a:r>
            <a:r>
              <a:rPr lang="it-IT" sz="2800" b="1" dirty="0"/>
              <a:t>Biosfera</a:t>
            </a:r>
          </a:p>
        </p:txBody>
      </p:sp>
    </p:spTree>
    <p:extLst>
      <p:ext uri="{BB962C8B-B14F-4D97-AF65-F5344CB8AC3E}">
        <p14:creationId xmlns:p14="http://schemas.microsoft.com/office/powerpoint/2010/main" val="848398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933"/>
    </mc:Choice>
    <mc:Fallback xmlns="">
      <p:transition spd="slow" advTm="117933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3AFA90-DE5A-004C-BA46-D84459C06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55" y="345998"/>
            <a:ext cx="5810022" cy="1143000"/>
          </a:xfrm>
        </p:spPr>
        <p:txBody>
          <a:bodyPr/>
          <a:lstStyle/>
          <a:p>
            <a:r>
              <a:rPr lang="it-IT" dirty="0"/>
              <a:t>Capitale naturale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192BFA-6EF8-1646-BADB-7BFBD0FC0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055" y="1767016"/>
            <a:ext cx="10812162" cy="46832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Per evidenziare i rapporti tra ambiente naturale e società umana si parla di </a:t>
            </a:r>
          </a:p>
          <a:p>
            <a:pPr marL="0" indent="0">
              <a:buNone/>
            </a:pPr>
            <a:r>
              <a:rPr lang="it-IT" sz="2400" b="1" dirty="0"/>
              <a:t>Capitale naturale</a:t>
            </a:r>
          </a:p>
          <a:p>
            <a:pPr marL="3943350" indent="-2857500">
              <a:buNone/>
            </a:pPr>
            <a:r>
              <a:rPr lang="it-IT" sz="2400" i="1" dirty="0"/>
              <a:t>capitale «semplice» </a:t>
            </a:r>
            <a:r>
              <a:rPr lang="it-IT" sz="2400" i="1" dirty="0">
                <a:sym typeface="Wingdings" pitchFamily="2" charset="2"/>
              </a:rPr>
              <a:t> soltanto beni posseduti o prodotti e trasformabili in denaro (merci)</a:t>
            </a:r>
          </a:p>
          <a:p>
            <a:pPr marL="1085850" indent="-1085850">
              <a:buNone/>
              <a:tabLst>
                <a:tab pos="533400" algn="l"/>
              </a:tabLst>
            </a:pPr>
            <a:r>
              <a:rPr lang="it-IT" sz="2400" dirty="0">
                <a:sym typeface="Wingdings" pitchFamily="2" charset="2"/>
              </a:rPr>
              <a:t>Capitale </a:t>
            </a:r>
            <a:r>
              <a:rPr lang="it-IT" sz="2400" u="sng" dirty="0">
                <a:sym typeface="Wingdings" pitchFamily="2" charset="2"/>
              </a:rPr>
              <a:t>naturale</a:t>
            </a:r>
            <a:r>
              <a:rPr lang="it-IT" sz="2400" dirty="0">
                <a:sym typeface="Wingdings" pitchFamily="2" charset="2"/>
              </a:rPr>
              <a:t> comprende beni e servizi offerti dalla natura ed è composto da quattro elementi</a:t>
            </a:r>
          </a:p>
          <a:p>
            <a:pPr marL="1238250" indent="-514350">
              <a:buFont typeface="+mj-lt"/>
              <a:buAutoNum type="arabicPeriod"/>
              <a:tabLst>
                <a:tab pos="533400" algn="l"/>
              </a:tabLst>
            </a:pPr>
            <a:r>
              <a:rPr lang="it-IT" sz="2400" dirty="0">
                <a:sym typeface="Wingdings" pitchFamily="2" charset="2"/>
              </a:rPr>
              <a:t>Risorse rinnovabili</a:t>
            </a:r>
          </a:p>
          <a:p>
            <a:pPr marL="1238250" indent="-514350">
              <a:buFont typeface="+mj-lt"/>
              <a:buAutoNum type="arabicPeriod"/>
              <a:tabLst>
                <a:tab pos="533400" algn="l"/>
              </a:tabLst>
            </a:pPr>
            <a:r>
              <a:rPr lang="it-IT" sz="2400" dirty="0">
                <a:sym typeface="Wingdings" pitchFamily="2" charset="2"/>
              </a:rPr>
              <a:t>Risorse non rinnovabili</a:t>
            </a:r>
          </a:p>
          <a:p>
            <a:pPr marL="1238250" indent="-514350">
              <a:buFont typeface="+mj-lt"/>
              <a:buAutoNum type="arabicPeriod"/>
              <a:tabLst>
                <a:tab pos="533400" algn="l"/>
              </a:tabLst>
            </a:pPr>
            <a:r>
              <a:rPr lang="it-IT" sz="2400" dirty="0">
                <a:sym typeface="Wingdings" pitchFamily="2" charset="2"/>
              </a:rPr>
              <a:t>Biodiversità terrestre</a:t>
            </a:r>
          </a:p>
          <a:p>
            <a:pPr marL="1238250" indent="-514350">
              <a:buFont typeface="+mj-lt"/>
              <a:buAutoNum type="arabicPeriod"/>
              <a:tabLst>
                <a:tab pos="533400" algn="l"/>
              </a:tabLst>
            </a:pPr>
            <a:r>
              <a:rPr lang="it-IT" sz="2400" dirty="0">
                <a:sym typeface="Wingdings" pitchFamily="2" charset="2"/>
              </a:rPr>
              <a:t>«Servizi» forniti dagli ecosistemi</a:t>
            </a:r>
          </a:p>
        </p:txBody>
      </p:sp>
    </p:spTree>
    <p:extLst>
      <p:ext uri="{BB962C8B-B14F-4D97-AF65-F5344CB8AC3E}">
        <p14:creationId xmlns:p14="http://schemas.microsoft.com/office/powerpoint/2010/main" val="160942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113"/>
    </mc:Choice>
    <mc:Fallback xmlns="">
      <p:transition spd="slow" advTm="151113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83957" y="333631"/>
            <a:ext cx="7927679" cy="1334531"/>
          </a:xfrm>
        </p:spPr>
        <p:txBody>
          <a:bodyPr/>
          <a:lstStyle/>
          <a:p>
            <a:r>
              <a:rPr lang="it-IT" dirty="0"/>
              <a:t>Capitale naturale e ecologia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83958" y="1767016"/>
            <a:ext cx="9835978" cy="4250725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it-IT" sz="2800" i="0" dirty="0">
                <a:sym typeface="Wingdings" pitchFamily="2" charset="2"/>
              </a:rPr>
              <a:t>Risorse rinnovabili e non rinnovabili e biodiversità sono </a:t>
            </a:r>
          </a:p>
          <a:p>
            <a:pPr marL="723900" lvl="1" indent="0">
              <a:buNone/>
            </a:pPr>
            <a:r>
              <a:rPr lang="it-IT" sz="2800" b="1" i="0" dirty="0">
                <a:sym typeface="Wingdings" pitchFamily="2" charset="2"/>
              </a:rPr>
              <a:t>beni e risorse naturali</a:t>
            </a:r>
          </a:p>
          <a:p>
            <a:pPr marL="723900" lvl="1" indent="0">
              <a:buNone/>
            </a:pPr>
            <a:endParaRPr lang="it-IT" sz="800" b="1" i="0" dirty="0">
              <a:sym typeface="Wingdings" pitchFamily="2" charset="2"/>
            </a:endParaRPr>
          </a:p>
          <a:p>
            <a:pPr marL="0" lvl="1" indent="0">
              <a:buNone/>
            </a:pPr>
            <a:r>
              <a:rPr lang="it-IT" sz="2800" i="0" dirty="0">
                <a:sym typeface="Wingdings" pitchFamily="2" charset="2"/>
              </a:rPr>
              <a:t>I «servizi» costituiscono l’«opera attiva dei processi naturali nell’offrire servizi come ciclo nutritivo per gli ecosistemi, fotosintesi clorofilliana, impollinazione…»</a:t>
            </a:r>
          </a:p>
          <a:p>
            <a:pPr marL="0" lvl="1" indent="0">
              <a:buNone/>
            </a:pPr>
            <a:endParaRPr lang="it-IT" sz="800" i="0" dirty="0">
              <a:sym typeface="Wingdings" pitchFamily="2" charset="2"/>
            </a:endParaRPr>
          </a:p>
          <a:p>
            <a:pPr marL="0" lvl="1" indent="0">
              <a:buNone/>
            </a:pPr>
            <a:r>
              <a:rPr lang="it-IT" sz="2800" i="0" dirty="0">
                <a:sym typeface="Wingdings" pitchFamily="2" charset="2"/>
              </a:rPr>
              <a:t>Senza capitale naturale non ci sarebbe vita sulla Terra, né il funzionamento dell’economia, che si basa sull’uso di risorse e servizi naturali</a:t>
            </a:r>
          </a:p>
        </p:txBody>
      </p:sp>
    </p:spTree>
    <p:extLst>
      <p:ext uri="{BB962C8B-B14F-4D97-AF65-F5344CB8AC3E}">
        <p14:creationId xmlns:p14="http://schemas.microsoft.com/office/powerpoint/2010/main" val="362701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7440"/>
    </mc:Choice>
    <mc:Fallback xmlns="">
      <p:transition spd="slow" advTm="25744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5199" y="319629"/>
            <a:ext cx="9447405" cy="1280890"/>
          </a:xfrm>
        </p:spPr>
        <p:txBody>
          <a:bodyPr>
            <a:normAutofit fontScale="90000"/>
          </a:bodyPr>
          <a:lstStyle/>
          <a:p>
            <a:r>
              <a:rPr lang="it-IT" dirty="0"/>
              <a:t>Sostenibilità (dell’uso delle risorse)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96348" y="1828798"/>
            <a:ext cx="10164096" cy="4322675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it-IT" sz="2400" b="1" i="0" dirty="0">
                <a:sym typeface="Wingdings" pitchFamily="2" charset="2"/>
              </a:rPr>
              <a:t>Tutte</a:t>
            </a:r>
            <a:r>
              <a:rPr lang="it-IT" sz="2400" i="0" dirty="0">
                <a:sym typeface="Wingdings" pitchFamily="2" charset="2"/>
              </a:rPr>
              <a:t> le risorse sono ad esaurimento</a:t>
            </a:r>
          </a:p>
          <a:p>
            <a:pPr marL="723900" lvl="1" indent="-723900">
              <a:buNone/>
            </a:pPr>
            <a:r>
              <a:rPr lang="it-IT" sz="2400" b="1" i="0" dirty="0">
                <a:sym typeface="Wingdings" pitchFamily="2" charset="2"/>
              </a:rPr>
              <a:t>Non rinnovabili </a:t>
            </a:r>
            <a:r>
              <a:rPr lang="it-IT" sz="2400" i="0" dirty="0">
                <a:sym typeface="Wingdings" pitchFamily="2" charset="2"/>
              </a:rPr>
              <a:t>considerate tali quando non sono più adoperabili perché non si sono rigenerate o i tempi necessari sono troppo lunghi</a:t>
            </a:r>
          </a:p>
          <a:p>
            <a:pPr marL="723900" lvl="1" indent="-723900">
              <a:buNone/>
            </a:pPr>
            <a:r>
              <a:rPr lang="it-IT" sz="2400" b="1" i="0" dirty="0">
                <a:sym typeface="Wingdings" pitchFamily="2" charset="2"/>
              </a:rPr>
              <a:t>Rinnovabili</a:t>
            </a:r>
            <a:r>
              <a:rPr lang="it-IT" sz="2400" i="0" dirty="0">
                <a:sym typeface="Wingdings" pitchFamily="2" charset="2"/>
              </a:rPr>
              <a:t> quando recuperano la consistenza adeguata o naturalmente o con l’intervento umano</a:t>
            </a:r>
          </a:p>
          <a:p>
            <a:pPr marL="95250" lvl="1" indent="0">
              <a:buNone/>
            </a:pPr>
            <a:r>
              <a:rPr lang="it-IT" sz="2400" i="0" dirty="0">
                <a:sym typeface="Wingdings" pitchFamily="2" charset="2"/>
              </a:rPr>
              <a:t>Priorità nel loro uso, non nella loro presenza: </a:t>
            </a:r>
          </a:p>
          <a:p>
            <a:pPr marL="1619250" lvl="1" indent="0">
              <a:buFont typeface="Wingdings" panose="05000000000000000000" pitchFamily="2" charset="2"/>
              <a:buChar char="à"/>
            </a:pPr>
            <a:r>
              <a:rPr lang="it-IT" sz="2400" dirty="0">
                <a:sym typeface="Wingdings" pitchFamily="2" charset="2"/>
              </a:rPr>
              <a:t>Esaurimento economico</a:t>
            </a:r>
            <a:r>
              <a:rPr lang="it-IT" sz="2400" i="0" dirty="0">
                <a:sym typeface="Wingdings" pitchFamily="2" charset="2"/>
              </a:rPr>
              <a:t> o </a:t>
            </a:r>
            <a:r>
              <a:rPr lang="it-IT" sz="2400" dirty="0">
                <a:sym typeface="Wingdings" pitchFamily="2" charset="2"/>
              </a:rPr>
              <a:t>Rendimento Sostenibile</a:t>
            </a:r>
          </a:p>
          <a:p>
            <a:pPr marL="95250" lvl="1" indent="0">
              <a:buNone/>
            </a:pPr>
            <a:r>
              <a:rPr lang="it-IT" sz="2400" i="0" dirty="0">
                <a:sym typeface="Wingdings" pitchFamily="2" charset="2"/>
              </a:rPr>
              <a:t>Necessario ragionare in termini di ecosistema</a:t>
            </a:r>
          </a:p>
          <a:p>
            <a:pPr marL="1619250" lvl="1" indent="0">
              <a:buFont typeface="Wingdings" panose="05000000000000000000" pitchFamily="2" charset="2"/>
              <a:buChar char="à"/>
            </a:pPr>
            <a:r>
              <a:rPr lang="it-IT" sz="2400" dirty="0">
                <a:sym typeface="Wingdings" pitchFamily="2" charset="2"/>
              </a:rPr>
              <a:t>Rendimento ecologicamente sostenibile </a:t>
            </a:r>
          </a:p>
        </p:txBody>
      </p:sp>
    </p:spTree>
    <p:extLst>
      <p:ext uri="{BB962C8B-B14F-4D97-AF65-F5344CB8AC3E}">
        <p14:creationId xmlns:p14="http://schemas.microsoft.com/office/powerpoint/2010/main" val="335913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9543"/>
    </mc:Choice>
    <mc:Fallback xmlns="">
      <p:transition spd="slow" advTm="419543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74936" y="466418"/>
            <a:ext cx="5817842" cy="933650"/>
          </a:xfrm>
        </p:spPr>
        <p:txBody>
          <a:bodyPr>
            <a:normAutofit/>
          </a:bodyPr>
          <a:lstStyle/>
          <a:p>
            <a:r>
              <a:rPr lang="it-IT" dirty="0"/>
              <a:t>Degrado ambientale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0324" y="1400068"/>
            <a:ext cx="10766854" cy="5087230"/>
          </a:xfrm>
        </p:spPr>
        <p:txBody>
          <a:bodyPr>
            <a:normAutofit lnSpcReduction="10000"/>
          </a:bodyPr>
          <a:lstStyle/>
          <a:p>
            <a:pPr marL="95250" lvl="1" indent="0">
              <a:buNone/>
            </a:pPr>
            <a:r>
              <a:rPr lang="it-IT" sz="2400" dirty="0">
                <a:sym typeface="Wingdings" pitchFamily="2" charset="2"/>
              </a:rPr>
              <a:t>Effetto contrario alla sostenibilità è degrado ambientale</a:t>
            </a:r>
          </a:p>
          <a:p>
            <a:pPr marL="95250" lvl="1" indent="0">
              <a:buNone/>
            </a:pPr>
            <a:endParaRPr lang="it-IT" sz="2400" i="0" dirty="0">
              <a:sym typeface="Wingdings" pitchFamily="2" charset="2"/>
            </a:endParaRPr>
          </a:p>
          <a:p>
            <a:pPr marL="95250" lvl="1" indent="0">
              <a:buNone/>
            </a:pPr>
            <a:r>
              <a:rPr lang="it-IT" sz="2400" i="0" dirty="0">
                <a:sym typeface="Wingdings" pitchFamily="2" charset="2"/>
              </a:rPr>
              <a:t>Definizione di degrado</a:t>
            </a:r>
            <a:r>
              <a:rPr lang="it-IT" sz="2400" b="1" i="0" dirty="0">
                <a:sym typeface="Wingdings" pitchFamily="2" charset="2"/>
              </a:rPr>
              <a:t>: passare da un livello di condizione fisica superiore a uno inferiore</a:t>
            </a:r>
          </a:p>
          <a:p>
            <a:pPr marL="95250" lvl="1" indent="0" algn="ctr">
              <a:buNone/>
            </a:pPr>
            <a:r>
              <a:rPr lang="it-IT" sz="2400" i="1" dirty="0">
                <a:sym typeface="Wingdings" pitchFamily="2" charset="2"/>
              </a:rPr>
              <a:t>Degrado naturale </a:t>
            </a:r>
            <a:r>
              <a:rPr lang="it-IT" sz="2400" i="0" dirty="0">
                <a:sym typeface="Wingdings" pitchFamily="2" charset="2"/>
              </a:rPr>
              <a:t>(piogge, scioglimento suolo) </a:t>
            </a:r>
          </a:p>
          <a:p>
            <a:pPr marL="95250" lvl="1" indent="0" algn="ctr">
              <a:buNone/>
            </a:pPr>
            <a:r>
              <a:rPr lang="it-IT" sz="2400" b="1" dirty="0">
                <a:sym typeface="Wingdings" pitchFamily="2" charset="2"/>
              </a:rPr>
              <a:t>vs. </a:t>
            </a:r>
          </a:p>
          <a:p>
            <a:pPr marL="95250" lvl="1" indent="0" algn="ctr">
              <a:buNone/>
            </a:pPr>
            <a:r>
              <a:rPr lang="it-IT" sz="2400" i="1" dirty="0">
                <a:sym typeface="Wingdings" pitchFamily="2" charset="2"/>
              </a:rPr>
              <a:t>Degrado ambientale </a:t>
            </a:r>
            <a:r>
              <a:rPr lang="it-IT" sz="2400" i="0" dirty="0">
                <a:sym typeface="Wingdings" pitchFamily="2" charset="2"/>
              </a:rPr>
              <a:t>(causato </a:t>
            </a:r>
            <a:r>
              <a:rPr lang="it-IT" sz="2400" dirty="0">
                <a:sym typeface="Wingdings" pitchFamily="2" charset="2"/>
              </a:rPr>
              <a:t>dall’uomo, </a:t>
            </a:r>
            <a:r>
              <a:rPr lang="it-IT" sz="2400" i="1" dirty="0">
                <a:sym typeface="Wingdings" pitchFamily="2" charset="2"/>
              </a:rPr>
              <a:t>antropogenico</a:t>
            </a:r>
            <a:r>
              <a:rPr lang="it-IT" sz="2400" dirty="0">
                <a:sym typeface="Wingdings" pitchFamily="2" charset="2"/>
              </a:rPr>
              <a:t>)</a:t>
            </a:r>
          </a:p>
          <a:p>
            <a:pPr marL="95250" lvl="1" indent="0" algn="ctr">
              <a:buNone/>
            </a:pPr>
            <a:r>
              <a:rPr lang="it-IT" sz="1900" b="1" i="0" dirty="0">
                <a:sym typeface="Wingdings" pitchFamily="2" charset="2"/>
              </a:rPr>
              <a:t>Diretto </a:t>
            </a:r>
            <a:r>
              <a:rPr lang="it-IT" sz="1900" i="0" dirty="0">
                <a:sym typeface="Wingdings" pitchFamily="2" charset="2"/>
              </a:rPr>
              <a:t>o </a:t>
            </a:r>
            <a:r>
              <a:rPr lang="it-IT" sz="1900" b="1" i="0" dirty="0">
                <a:sym typeface="Wingdings" pitchFamily="2" charset="2"/>
              </a:rPr>
              <a:t>Indiretto</a:t>
            </a:r>
          </a:p>
          <a:p>
            <a:pPr marL="95250" lvl="1" indent="0">
              <a:buNone/>
            </a:pPr>
            <a:endParaRPr lang="it-IT" sz="900" i="0" dirty="0">
              <a:sym typeface="Wingdings" pitchFamily="2" charset="2"/>
            </a:endParaRPr>
          </a:p>
          <a:p>
            <a:pPr marL="95250" lvl="1" indent="0">
              <a:buNone/>
            </a:pPr>
            <a:r>
              <a:rPr lang="it-IT" sz="2400" b="1" i="0" dirty="0">
                <a:sym typeface="Wingdings" pitchFamily="2" charset="2"/>
              </a:rPr>
              <a:t>Degrado ambientale </a:t>
            </a:r>
            <a:r>
              <a:rPr lang="it-IT" sz="2400" i="0" dirty="0">
                <a:sym typeface="Wingdings" pitchFamily="2" charset="2"/>
              </a:rPr>
              <a:t>se:</a:t>
            </a:r>
          </a:p>
          <a:p>
            <a:pPr marL="438150" lvl="1" indent="-342900"/>
            <a:r>
              <a:rPr lang="it-IT" sz="2400" i="0" dirty="0">
                <a:sym typeface="Wingdings" pitchFamily="2" charset="2"/>
              </a:rPr>
              <a:t>Sfruttamento di una risorsa è più veloce della sua rigenerazione</a:t>
            </a:r>
          </a:p>
          <a:p>
            <a:pPr marL="438150" lvl="1" indent="-342900"/>
            <a:r>
              <a:rPr lang="it-IT" sz="2400" i="0" dirty="0">
                <a:sym typeface="Wingdings" pitchFamily="2" charset="2"/>
              </a:rPr>
              <a:t>Attività umane danneggiano la biodiversità di un luogo o la sua produttività a lungo termine</a:t>
            </a:r>
          </a:p>
          <a:p>
            <a:pPr marL="438150" lvl="1" indent="-342900"/>
            <a:r>
              <a:rPr lang="it-IT" sz="2400" i="0" dirty="0">
                <a:sym typeface="Wingdings" pitchFamily="2" charset="2"/>
              </a:rPr>
              <a:t>L’inquinamento supera i livelli previsti dalla normativa vigente</a:t>
            </a:r>
          </a:p>
        </p:txBody>
      </p:sp>
    </p:spTree>
    <p:extLst>
      <p:ext uri="{BB962C8B-B14F-4D97-AF65-F5344CB8AC3E}">
        <p14:creationId xmlns:p14="http://schemas.microsoft.com/office/powerpoint/2010/main" val="2450207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47695"/>
    </mc:Choice>
    <mc:Fallback xmlns="">
      <p:transition spd="slow" advTm="947695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0F2A4F-E6C0-014A-BB0F-EFAFD64A4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Uomo e risorse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89F0D7-E408-5343-863A-D99C55483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Risorse utilizzate</a:t>
            </a:r>
          </a:p>
          <a:p>
            <a:pPr marL="457200" lvl="1" indent="0">
              <a:buNone/>
            </a:pPr>
            <a:r>
              <a:rPr lang="it-IT" sz="2400" dirty="0">
                <a:sym typeface="Wingdings" pitchFamily="2" charset="2"/>
              </a:rPr>
              <a:t> funzione d’uso vs. disponibilità</a:t>
            </a:r>
          </a:p>
          <a:p>
            <a:pPr lvl="1"/>
            <a:endParaRPr lang="it-IT" sz="2400" dirty="0">
              <a:sym typeface="Wingdings" pitchFamily="2" charset="2"/>
            </a:endParaRPr>
          </a:p>
          <a:p>
            <a:pPr marL="330200" lvl="1"/>
            <a:r>
              <a:rPr lang="it-IT" sz="2400" dirty="0"/>
              <a:t>Disparità distribuzione consumo</a:t>
            </a:r>
          </a:p>
          <a:p>
            <a:pPr marL="501650" lvl="2" indent="0">
              <a:buNone/>
            </a:pPr>
            <a:r>
              <a:rPr lang="it-IT" sz="2400" dirty="0"/>
              <a:t>Massima nei Paesi del nord del mondo</a:t>
            </a:r>
          </a:p>
          <a:p>
            <a:pPr marL="501650" lvl="2" indent="0">
              <a:buNone/>
            </a:pPr>
            <a:r>
              <a:rPr lang="it-IT" sz="2400" dirty="0"/>
              <a:t>Minima negli altri, quelli a maggior popolazione</a:t>
            </a:r>
          </a:p>
          <a:p>
            <a:pPr marL="501650" lvl="2" indent="0">
              <a:buNone/>
            </a:pPr>
            <a:endParaRPr lang="it-IT" sz="2400" dirty="0"/>
          </a:p>
          <a:p>
            <a:pPr marL="44450" lvl="2" indent="0">
              <a:buNone/>
            </a:pPr>
            <a:r>
              <a:rPr lang="it-IT" sz="2400" b="1" dirty="0"/>
              <a:t>Necessità di ridiscussione delle modalità di uso delle risorse</a:t>
            </a:r>
          </a:p>
        </p:txBody>
      </p:sp>
    </p:spTree>
    <p:extLst>
      <p:ext uri="{BB962C8B-B14F-4D97-AF65-F5344CB8AC3E}">
        <p14:creationId xmlns:p14="http://schemas.microsoft.com/office/powerpoint/2010/main" val="11501596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Legn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gn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egn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{56A1631E-CC2D-6241-96A1-7AF495E609A3}tf10001070</Template>
  <TotalTime>3592</TotalTime>
  <Words>535</Words>
  <Application>Microsoft Macintosh PowerPoint</Application>
  <PresentationFormat>Widescreen</PresentationFormat>
  <Paragraphs>75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Calibri</vt:lpstr>
      <vt:lpstr>Rockwell</vt:lpstr>
      <vt:lpstr>Rockwell Condensed</vt:lpstr>
      <vt:lpstr>Rockwell Extra Bold</vt:lpstr>
      <vt:lpstr>Wingdings</vt:lpstr>
      <vt:lpstr>Legno</vt:lpstr>
      <vt:lpstr>Geografia (LE006)   Corso di Studio  LE01 - DISCIPLINE STORICHE E FILOSOFICHE LE04 – Lingue e letterature straniere </vt:lpstr>
      <vt:lpstr>Paesaggio Relazioni uomo ambiente</vt:lpstr>
      <vt:lpstr>Ambiente  (non  soltanto naturale)</vt:lpstr>
      <vt:lpstr>Ecosistema</vt:lpstr>
      <vt:lpstr>Capitale naturale</vt:lpstr>
      <vt:lpstr>Capitale naturale e ecologia</vt:lpstr>
      <vt:lpstr>Sostenibilità (dell’uso delle risorse)</vt:lpstr>
      <vt:lpstr>Degrado ambientale</vt:lpstr>
      <vt:lpstr>Uomo e risorse</vt:lpstr>
      <vt:lpstr>Risorse energetiche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(LE006)   Corso di Studio  LE01 - DISCIPLINE STORICHE E FILOSOFICHE </dc:title>
  <dc:creator>sergio zilli</dc:creator>
  <cp:lastModifiedBy>sergio zilli</cp:lastModifiedBy>
  <cp:revision>56</cp:revision>
  <dcterms:created xsi:type="dcterms:W3CDTF">2022-03-01T08:25:09Z</dcterms:created>
  <dcterms:modified xsi:type="dcterms:W3CDTF">2023-03-28T14:02:37Z</dcterms:modified>
</cp:coreProperties>
</file>