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556" r:id="rId2"/>
    <p:sldId id="555" r:id="rId3"/>
    <p:sldId id="554" r:id="rId4"/>
    <p:sldId id="551" r:id="rId5"/>
    <p:sldId id="557" r:id="rId6"/>
    <p:sldId id="558" r:id="rId7"/>
    <p:sldId id="559" r:id="rId8"/>
    <p:sldId id="561" r:id="rId9"/>
    <p:sldId id="5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6" d="100"/>
          <a:sy n="76" d="100"/>
        </p:scale>
        <p:origin x="26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FE836E-BC0A-430E-BBDF-7BF4C4D9E10E}" type="datetimeFigureOut">
              <a:rPr lang="en-CA" smtClean="0"/>
              <a:t>2023-03-26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3785F7-93B9-48D6-9A87-5388E923708B}" type="slidenum">
              <a:rPr lang="en-CA" smtClean="0"/>
              <a:t>‹#›</a:t>
            </a:fld>
            <a:endParaRPr lang="en-CA"/>
          </a:p>
        </p:txBody>
      </p:sp>
    </p:spTree>
    <p:extLst>
      <p:ext uri="{BB962C8B-B14F-4D97-AF65-F5344CB8AC3E}">
        <p14:creationId xmlns:p14="http://schemas.microsoft.com/office/powerpoint/2010/main" val="722154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5BFC71-2B4B-4BD7-A2F6-6813ADD40B16}"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907084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14D553-DFF9-42B2-ADF3-6BA1A7D618EE}"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2291648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3C513F-F675-4B88-A53A-FA8106607CED}"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07861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E7010F-E970-43BC-AF97-B8EDF0BE497D}"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4197465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AB1732-E777-4EBB-8D25-414289887897}"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8681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4F05DA-85D3-4157-AB39-2E6020714B95}"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3160947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138AE0-F01F-42F5-9051-DD7E8807C8EF}"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2492053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B4DE02-DEFD-4B7B-B80A-3FAB608AB7DD}"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9624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DD0978-9933-4FE9-ADC9-014059B81669}"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241975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9C30F-5BEF-4099-8748-610E8FC5FDB6}" type="datetime1">
              <a:rPr lang="en-CA" smtClean="0"/>
              <a:t>2023-03-26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1148769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6A457D-22B1-4867-BB5D-42B12C7977BD}" type="datetime1">
              <a:rPr lang="en-CA" smtClean="0"/>
              <a:t>2023-03-26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243838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4EBE7B-D284-4874-9303-787A8376AD72}" type="datetime1">
              <a:rPr lang="en-CA" smtClean="0"/>
              <a:t>2023-03-26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357221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E1892C-EF02-4D07-B7FB-BFDDBA1295B3}" type="datetime1">
              <a:rPr lang="en-CA" smtClean="0"/>
              <a:t>2023-03-26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1435479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0258EE-2558-4D8D-8022-1D2A866E0A22}" type="datetime1">
              <a:rPr lang="en-CA" smtClean="0"/>
              <a:t>2023-03-26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4188537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34471-D670-4193-980F-9F8144A96C31}" type="datetime1">
              <a:rPr lang="en-CA" smtClean="0"/>
              <a:t>2023-03-26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1465297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272A06-EEB2-4E8D-90C6-B15472A49F3D}" type="datetime1">
              <a:rPr lang="en-CA" smtClean="0"/>
              <a:t>2023-03-26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9887FFC-EB6F-4EB6-ACB6-2457E671D9D3}" type="slidenum">
              <a:rPr lang="en-CA" smtClean="0"/>
              <a:t>‹#›</a:t>
            </a:fld>
            <a:endParaRPr lang="en-CA"/>
          </a:p>
        </p:txBody>
      </p:sp>
    </p:spTree>
    <p:extLst>
      <p:ext uri="{BB962C8B-B14F-4D97-AF65-F5344CB8AC3E}">
        <p14:creationId xmlns:p14="http://schemas.microsoft.com/office/powerpoint/2010/main" val="1419340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AC7818-A469-4D53-9A0A-F15047483507}" type="datetime1">
              <a:rPr lang="en-CA" smtClean="0"/>
              <a:t>2023-03-26</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887FFC-EB6F-4EB6-ACB6-2457E671D9D3}" type="slidenum">
              <a:rPr lang="en-CA" smtClean="0"/>
              <a:t>‹#›</a:t>
            </a:fld>
            <a:endParaRPr lang="en-CA"/>
          </a:p>
        </p:txBody>
      </p:sp>
    </p:spTree>
    <p:extLst>
      <p:ext uri="{BB962C8B-B14F-4D97-AF65-F5344CB8AC3E}">
        <p14:creationId xmlns:p14="http://schemas.microsoft.com/office/powerpoint/2010/main" val="2183706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idallagoonpower.com/tidal-technology/coastal-prote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hydropower.org/blog/technology-case-study-sihwa-lake-tidal-power-st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46D6D9-D2D6-BA3E-47C1-BA8CF582E304}"/>
              </a:ext>
            </a:extLst>
          </p:cNvPr>
          <p:cNvSpPr>
            <a:spLocks noGrp="1"/>
          </p:cNvSpPr>
          <p:nvPr>
            <p:ph type="ctrTitle"/>
          </p:nvPr>
        </p:nvSpPr>
        <p:spPr/>
        <p:txBody>
          <a:bodyPr/>
          <a:lstStyle/>
          <a:p>
            <a:pPr eaLnBrk="1" hangingPunct="1"/>
            <a:r>
              <a:rPr lang="en-AU" altLang="en-US" sz="3000" dirty="0" err="1"/>
              <a:t>Energie</a:t>
            </a:r>
            <a:r>
              <a:rPr lang="en-AU" altLang="en-US" sz="3000" dirty="0"/>
              <a:t> </a:t>
            </a:r>
            <a:r>
              <a:rPr lang="en-AU" altLang="en-US" sz="3000" dirty="0" err="1"/>
              <a:t>Rinnovabili</a:t>
            </a:r>
            <a:br>
              <a:rPr lang="en-AU" altLang="en-US" sz="3000" dirty="0"/>
            </a:br>
            <a:r>
              <a:rPr lang="en-AU" altLang="en-US" sz="3000" dirty="0" err="1"/>
              <a:t>Laurea</a:t>
            </a:r>
            <a:r>
              <a:rPr lang="en-AU" altLang="en-US" sz="3000" dirty="0"/>
              <a:t> </a:t>
            </a:r>
            <a:r>
              <a:rPr lang="en-AU" altLang="en-US" sz="3000" dirty="0" err="1"/>
              <a:t>Magistrale</a:t>
            </a:r>
            <a:r>
              <a:rPr lang="en-AU" altLang="en-US" sz="3000" dirty="0"/>
              <a:t> in </a:t>
            </a:r>
            <a:r>
              <a:rPr lang="en-AU" altLang="en-US" sz="3000" dirty="0" err="1"/>
              <a:t>Chimica</a:t>
            </a:r>
            <a:br>
              <a:rPr lang="en-AU" altLang="en-US" sz="3000" dirty="0"/>
            </a:br>
            <a:r>
              <a:rPr lang="da-DK" altLang="en-US" sz="3000" dirty="0"/>
              <a:t>Lezione n.11</a:t>
            </a:r>
            <a:br>
              <a:rPr lang="da-DK" altLang="en-US" sz="3000" dirty="0"/>
            </a:br>
            <a:endParaRPr lang="en-US" sz="3000" dirty="0"/>
          </a:p>
        </p:txBody>
      </p:sp>
      <p:sp>
        <p:nvSpPr>
          <p:cNvPr id="5" name="Subtitle 4">
            <a:extLst>
              <a:ext uri="{FF2B5EF4-FFF2-40B4-BE49-F238E27FC236}">
                <a16:creationId xmlns:a16="http://schemas.microsoft.com/office/drawing/2014/main" id="{D0CCBA64-3DA9-B0FD-53B4-4EB46E98282F}"/>
              </a:ext>
            </a:extLst>
          </p:cNvPr>
          <p:cNvSpPr>
            <a:spLocks noGrp="1"/>
          </p:cNvSpPr>
          <p:nvPr>
            <p:ph type="subTitle" idx="1"/>
          </p:nvPr>
        </p:nvSpPr>
        <p:spPr/>
        <p:txBody>
          <a:bodyPr/>
          <a:lstStyle/>
          <a:p>
            <a:r>
              <a:rPr lang="en-US" dirty="0"/>
              <a:t>Federico Rosei</a:t>
            </a:r>
          </a:p>
          <a:p>
            <a:r>
              <a:rPr lang="en-US" dirty="0"/>
              <a:t>Trieste, </a:t>
            </a:r>
            <a:r>
              <a:rPr lang="en-US" dirty="0" err="1"/>
              <a:t>Marzo</a:t>
            </a:r>
            <a:r>
              <a:rPr lang="en-US" dirty="0"/>
              <a:t> 2023</a:t>
            </a:r>
          </a:p>
        </p:txBody>
      </p:sp>
      <p:sp>
        <p:nvSpPr>
          <p:cNvPr id="6" name="Slide Number Placeholder 5">
            <a:extLst>
              <a:ext uri="{FF2B5EF4-FFF2-40B4-BE49-F238E27FC236}">
                <a16:creationId xmlns:a16="http://schemas.microsoft.com/office/drawing/2014/main" id="{8FD236DB-0A15-73C0-BC13-20D06D07177E}"/>
              </a:ext>
            </a:extLst>
          </p:cNvPr>
          <p:cNvSpPr>
            <a:spLocks noGrp="1"/>
          </p:cNvSpPr>
          <p:nvPr>
            <p:ph type="sldNum" sz="quarter" idx="12"/>
          </p:nvPr>
        </p:nvSpPr>
        <p:spPr/>
        <p:txBody>
          <a:bodyPr/>
          <a:lstStyle/>
          <a:p>
            <a:fld id="{39887FFC-EB6F-4EB6-ACB6-2457E671D9D3}" type="slidenum">
              <a:rPr lang="en-CA" smtClean="0"/>
              <a:t>1</a:t>
            </a:fld>
            <a:endParaRPr lang="en-CA"/>
          </a:p>
        </p:txBody>
      </p:sp>
    </p:spTree>
    <p:extLst>
      <p:ext uri="{BB962C8B-B14F-4D97-AF65-F5344CB8AC3E}">
        <p14:creationId xmlns:p14="http://schemas.microsoft.com/office/powerpoint/2010/main" val="843859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5335A-9C18-6B71-C917-6912F2799773}"/>
              </a:ext>
            </a:extLst>
          </p:cNvPr>
          <p:cNvSpPr>
            <a:spLocks noGrp="1"/>
          </p:cNvSpPr>
          <p:nvPr>
            <p:ph type="title"/>
          </p:nvPr>
        </p:nvSpPr>
        <p:spPr/>
        <p:txBody>
          <a:bodyPr/>
          <a:lstStyle/>
          <a:p>
            <a:r>
              <a:rPr lang="en-US" sz="3600" dirty="0"/>
              <a:t>n.11</a:t>
            </a:r>
            <a:br>
              <a:rPr lang="en-US" sz="3600" dirty="0"/>
            </a:br>
            <a:endParaRPr lang="en-US" dirty="0"/>
          </a:p>
        </p:txBody>
      </p:sp>
      <p:sp>
        <p:nvSpPr>
          <p:cNvPr id="3" name="Content Placeholder 2">
            <a:extLst>
              <a:ext uri="{FF2B5EF4-FFF2-40B4-BE49-F238E27FC236}">
                <a16:creationId xmlns:a16="http://schemas.microsoft.com/office/drawing/2014/main" id="{383BB08E-DB0E-4DCF-A244-F4B9BEA423EE}"/>
              </a:ext>
            </a:extLst>
          </p:cNvPr>
          <p:cNvSpPr>
            <a:spLocks noGrp="1"/>
          </p:cNvSpPr>
          <p:nvPr>
            <p:ph idx="1"/>
          </p:nvPr>
        </p:nvSpPr>
        <p:spPr/>
        <p:txBody>
          <a:bodyPr/>
          <a:lstStyle/>
          <a:p>
            <a:r>
              <a:rPr lang="en-US" sz="2400" dirty="0"/>
              <a:t>Tidal energy</a:t>
            </a:r>
            <a:endParaRPr lang="en-CA" sz="2400" dirty="0"/>
          </a:p>
        </p:txBody>
      </p:sp>
      <p:sp>
        <p:nvSpPr>
          <p:cNvPr id="4" name="Slide Number Placeholder 3">
            <a:extLst>
              <a:ext uri="{FF2B5EF4-FFF2-40B4-BE49-F238E27FC236}">
                <a16:creationId xmlns:a16="http://schemas.microsoft.com/office/drawing/2014/main" id="{DD8F5E84-D05E-78B0-451E-483CEB71FCCF}"/>
              </a:ext>
            </a:extLst>
          </p:cNvPr>
          <p:cNvSpPr>
            <a:spLocks noGrp="1"/>
          </p:cNvSpPr>
          <p:nvPr>
            <p:ph type="sldNum" sz="quarter" idx="12"/>
          </p:nvPr>
        </p:nvSpPr>
        <p:spPr/>
        <p:txBody>
          <a:bodyPr/>
          <a:lstStyle/>
          <a:p>
            <a:fld id="{39887FFC-EB6F-4EB6-ACB6-2457E671D9D3}" type="slidenum">
              <a:rPr lang="en-CA" smtClean="0"/>
              <a:t>2</a:t>
            </a:fld>
            <a:endParaRPr lang="en-CA"/>
          </a:p>
        </p:txBody>
      </p:sp>
    </p:spTree>
    <p:extLst>
      <p:ext uri="{BB962C8B-B14F-4D97-AF65-F5344CB8AC3E}">
        <p14:creationId xmlns:p14="http://schemas.microsoft.com/office/powerpoint/2010/main" val="251721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17E94C3-9E33-4430-97BB-5C16531E3F38}"/>
              </a:ext>
            </a:extLst>
          </p:cNvPr>
          <p:cNvSpPr txBox="1"/>
          <p:nvPr/>
        </p:nvSpPr>
        <p:spPr>
          <a:xfrm>
            <a:off x="385894" y="2072081"/>
            <a:ext cx="8707833" cy="523220"/>
          </a:xfrm>
          <a:prstGeom prst="rect">
            <a:avLst/>
          </a:prstGeom>
          <a:noFill/>
        </p:spPr>
        <p:txBody>
          <a:bodyPr wrap="none" rtlCol="0">
            <a:spAutoFit/>
          </a:bodyPr>
          <a:lstStyle/>
          <a:p>
            <a:r>
              <a:rPr lang="en-US" sz="2800" dirty="0">
                <a:solidFill>
                  <a:schemeClr val="accent1"/>
                </a:solidFill>
              </a:rPr>
              <a:t>What kind of “landscape” is needed for tidal energy?</a:t>
            </a:r>
            <a:endParaRPr lang="en-CA" sz="2800" dirty="0">
              <a:solidFill>
                <a:schemeClr val="accent1"/>
              </a:solidFill>
            </a:endParaRPr>
          </a:p>
        </p:txBody>
      </p:sp>
      <p:sp>
        <p:nvSpPr>
          <p:cNvPr id="3" name="Slide Number Placeholder 2">
            <a:extLst>
              <a:ext uri="{FF2B5EF4-FFF2-40B4-BE49-F238E27FC236}">
                <a16:creationId xmlns:a16="http://schemas.microsoft.com/office/drawing/2014/main" id="{67B8A547-0B20-8ED0-DD99-5171E81F3241}"/>
              </a:ext>
            </a:extLst>
          </p:cNvPr>
          <p:cNvSpPr>
            <a:spLocks noGrp="1"/>
          </p:cNvSpPr>
          <p:nvPr>
            <p:ph type="sldNum" sz="quarter" idx="12"/>
          </p:nvPr>
        </p:nvSpPr>
        <p:spPr/>
        <p:txBody>
          <a:bodyPr/>
          <a:lstStyle/>
          <a:p>
            <a:fld id="{39887FFC-EB6F-4EB6-ACB6-2457E671D9D3}" type="slidenum">
              <a:rPr lang="en-CA" smtClean="0"/>
              <a:t>3</a:t>
            </a:fld>
            <a:endParaRPr lang="en-CA"/>
          </a:p>
        </p:txBody>
      </p:sp>
      <p:sp>
        <p:nvSpPr>
          <p:cNvPr id="4" name="TextBox 3">
            <a:extLst>
              <a:ext uri="{FF2B5EF4-FFF2-40B4-BE49-F238E27FC236}">
                <a16:creationId xmlns:a16="http://schemas.microsoft.com/office/drawing/2014/main" id="{84AF1885-1E41-EDF7-7231-B77FCF0C5329}"/>
              </a:ext>
            </a:extLst>
          </p:cNvPr>
          <p:cNvSpPr txBox="1"/>
          <p:nvPr/>
        </p:nvSpPr>
        <p:spPr>
          <a:xfrm>
            <a:off x="268449" y="3263317"/>
            <a:ext cx="11213310" cy="1569660"/>
          </a:xfrm>
          <a:prstGeom prst="rect">
            <a:avLst/>
          </a:prstGeom>
          <a:noFill/>
        </p:spPr>
        <p:txBody>
          <a:bodyPr wrap="square" rtlCol="0">
            <a:spAutoFit/>
          </a:bodyPr>
          <a:lstStyle/>
          <a:p>
            <a:r>
              <a:rPr lang="en-US" sz="2400" dirty="0"/>
              <a:t>Suitable locations for capturing tidal energy include those with large differences in tidal range, which is the difference between high tide and low tides, and where tidal channels and waterways become smaller and tidal currents become stronger.</a:t>
            </a:r>
            <a:endParaRPr lang="en-CA" sz="2400" dirty="0"/>
          </a:p>
        </p:txBody>
      </p:sp>
    </p:spTree>
    <p:extLst>
      <p:ext uri="{BB962C8B-B14F-4D97-AF65-F5344CB8AC3E}">
        <p14:creationId xmlns:p14="http://schemas.microsoft.com/office/powerpoint/2010/main" val="217750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441CCD3-612E-45FD-2E08-4475DEA4102A}"/>
              </a:ext>
            </a:extLst>
          </p:cNvPr>
          <p:cNvSpPr>
            <a:spLocks noGrp="1"/>
          </p:cNvSpPr>
          <p:nvPr>
            <p:ph type="title"/>
          </p:nvPr>
        </p:nvSpPr>
        <p:spPr>
          <a:xfrm>
            <a:off x="207551" y="48893"/>
            <a:ext cx="8596668" cy="790006"/>
          </a:xfrm>
        </p:spPr>
        <p:txBody>
          <a:bodyPr/>
          <a:lstStyle/>
          <a:p>
            <a:r>
              <a:rPr lang="en-CA" sz="3600" dirty="0"/>
              <a:t>Tidal Energy</a:t>
            </a:r>
            <a:endParaRPr lang="en-US" dirty="0"/>
          </a:p>
        </p:txBody>
      </p:sp>
      <p:sp>
        <p:nvSpPr>
          <p:cNvPr id="5" name="Content Placeholder 4">
            <a:extLst>
              <a:ext uri="{FF2B5EF4-FFF2-40B4-BE49-F238E27FC236}">
                <a16:creationId xmlns:a16="http://schemas.microsoft.com/office/drawing/2014/main" id="{BCE8D18E-58B9-5DE8-64B2-F381D31B7F76}"/>
              </a:ext>
            </a:extLst>
          </p:cNvPr>
          <p:cNvSpPr>
            <a:spLocks noGrp="1"/>
          </p:cNvSpPr>
          <p:nvPr>
            <p:ph idx="1"/>
          </p:nvPr>
        </p:nvSpPr>
        <p:spPr>
          <a:xfrm>
            <a:off x="0" y="869753"/>
            <a:ext cx="11400639" cy="5824662"/>
          </a:xfrm>
        </p:spPr>
        <p:txBody>
          <a:bodyPr>
            <a:normAutofit lnSpcReduction="10000"/>
          </a:bodyPr>
          <a:lstStyle/>
          <a:p>
            <a:r>
              <a:rPr lang="en-US" sz="2400" dirty="0">
                <a:solidFill>
                  <a:srgbClr val="202122"/>
                </a:solidFill>
                <a:latin typeface="Arial" panose="020B0604020202020204" pitchFamily="34" charset="0"/>
              </a:rPr>
              <a:t>Harnessed by converting energy from tides into useful forms of power, mainly electricity using various methods. </a:t>
            </a:r>
            <a:r>
              <a:rPr lang="en-US" sz="2400" dirty="0"/>
              <a:t>The turbines are likened to wind turbines, except they are positioned underwater.</a:t>
            </a:r>
            <a:endParaRPr lang="en-US" sz="2400" dirty="0">
              <a:solidFill>
                <a:srgbClr val="202122"/>
              </a:solidFill>
              <a:latin typeface="Arial" panose="020B0604020202020204" pitchFamily="34" charset="0"/>
            </a:endParaRPr>
          </a:p>
          <a:p>
            <a:r>
              <a:rPr lang="en-US" sz="2400" dirty="0">
                <a:solidFill>
                  <a:srgbClr val="202122"/>
                </a:solidFill>
                <a:latin typeface="Arial" panose="020B0604020202020204" pitchFamily="34" charset="0"/>
              </a:rPr>
              <a:t>Although not yet widely used, tidal energy has the potential for future electricity generation. </a:t>
            </a:r>
          </a:p>
          <a:p>
            <a:r>
              <a:rPr lang="en-US" sz="2400" dirty="0">
                <a:solidFill>
                  <a:srgbClr val="202122"/>
                </a:solidFill>
                <a:latin typeface="Arial" panose="020B0604020202020204" pitchFamily="34" charset="0"/>
              </a:rPr>
              <a:t>Tides are more predictable than wind &amp; sun. </a:t>
            </a:r>
          </a:p>
          <a:p>
            <a:r>
              <a:rPr lang="en-US" sz="2400" dirty="0">
                <a:solidFill>
                  <a:srgbClr val="202122"/>
                </a:solidFill>
                <a:latin typeface="Arial" panose="020B0604020202020204" pitchFamily="34" charset="0"/>
              </a:rPr>
              <a:t>Traditionally suffered from relatively high cost &amp; limited availability of sites with sufficiently high tidal ranges =&gt; constricting total availability. </a:t>
            </a:r>
          </a:p>
          <a:p>
            <a:r>
              <a:rPr lang="en-US" sz="2400" dirty="0">
                <a:solidFill>
                  <a:srgbClr val="202122"/>
                </a:solidFill>
                <a:latin typeface="Arial" panose="020B0604020202020204" pitchFamily="34" charset="0"/>
              </a:rPr>
              <a:t>Recent technological developments &amp; improvements</a:t>
            </a:r>
          </a:p>
          <a:p>
            <a:pPr lvl="1"/>
            <a:r>
              <a:rPr lang="en-US" sz="2400" dirty="0">
                <a:solidFill>
                  <a:srgbClr val="202122"/>
                </a:solidFill>
                <a:latin typeface="Arial" panose="020B0604020202020204" pitchFamily="34" charset="0"/>
              </a:rPr>
              <a:t>in design (e.g. dynamic tidal power, tidal lagoons) </a:t>
            </a:r>
          </a:p>
          <a:p>
            <a:pPr lvl="1"/>
            <a:r>
              <a:rPr lang="en-US" sz="2400" dirty="0">
                <a:solidFill>
                  <a:srgbClr val="202122"/>
                </a:solidFill>
                <a:latin typeface="Arial" panose="020B0604020202020204" pitchFamily="34" charset="0"/>
              </a:rPr>
              <a:t>turbine technology (e.g. new axial turbines, cross flow turbines)</a:t>
            </a:r>
          </a:p>
          <a:p>
            <a:pPr lvl="1"/>
            <a:r>
              <a:rPr lang="en-US" sz="2400" dirty="0">
                <a:solidFill>
                  <a:srgbClr val="202122"/>
                </a:solidFill>
                <a:latin typeface="Arial" panose="020B0604020202020204" pitchFamily="34" charset="0"/>
              </a:rPr>
              <a:t>=&gt; total availability of tidal power may be much higher than previously assumed &amp; economic &amp; environmental costs may be brought down to competitive levels.</a:t>
            </a:r>
          </a:p>
        </p:txBody>
      </p:sp>
      <p:sp>
        <p:nvSpPr>
          <p:cNvPr id="6" name="Slide Number Placeholder 5">
            <a:extLst>
              <a:ext uri="{FF2B5EF4-FFF2-40B4-BE49-F238E27FC236}">
                <a16:creationId xmlns:a16="http://schemas.microsoft.com/office/drawing/2014/main" id="{76262517-5B95-84E3-CD2F-A3BC850F7129}"/>
              </a:ext>
            </a:extLst>
          </p:cNvPr>
          <p:cNvSpPr>
            <a:spLocks noGrp="1"/>
          </p:cNvSpPr>
          <p:nvPr>
            <p:ph type="sldNum" sz="quarter" idx="12"/>
          </p:nvPr>
        </p:nvSpPr>
        <p:spPr/>
        <p:txBody>
          <a:bodyPr/>
          <a:lstStyle/>
          <a:p>
            <a:fld id="{39887FFC-EB6F-4EB6-ACB6-2457E671D9D3}" type="slidenum">
              <a:rPr lang="en-CA" smtClean="0"/>
              <a:t>4</a:t>
            </a:fld>
            <a:endParaRPr lang="en-CA"/>
          </a:p>
        </p:txBody>
      </p:sp>
    </p:spTree>
    <p:extLst>
      <p:ext uri="{BB962C8B-B14F-4D97-AF65-F5344CB8AC3E}">
        <p14:creationId xmlns:p14="http://schemas.microsoft.com/office/powerpoint/2010/main" val="520088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8D8BEB0-5302-401E-314C-85A1AEEE5898}"/>
              </a:ext>
            </a:extLst>
          </p:cNvPr>
          <p:cNvSpPr>
            <a:spLocks noGrp="1"/>
          </p:cNvSpPr>
          <p:nvPr>
            <p:ph type="sldNum" sz="quarter" idx="12"/>
          </p:nvPr>
        </p:nvSpPr>
        <p:spPr/>
        <p:txBody>
          <a:bodyPr/>
          <a:lstStyle/>
          <a:p>
            <a:fld id="{39887FFC-EB6F-4EB6-ACB6-2457E671D9D3}" type="slidenum">
              <a:rPr lang="en-CA" smtClean="0"/>
              <a:t>5</a:t>
            </a:fld>
            <a:endParaRPr lang="en-CA"/>
          </a:p>
        </p:txBody>
      </p:sp>
      <p:pic>
        <p:nvPicPr>
          <p:cNvPr id="6" name="Picture 5" descr="A picture containing shape&#10;&#10;Description automatically generated">
            <a:extLst>
              <a:ext uri="{FF2B5EF4-FFF2-40B4-BE49-F238E27FC236}">
                <a16:creationId xmlns:a16="http://schemas.microsoft.com/office/drawing/2014/main" id="{98A21647-47F3-09AD-53CA-07E9EF952A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197" y="451513"/>
            <a:ext cx="10331401" cy="5338194"/>
          </a:xfrm>
          <a:prstGeom prst="rect">
            <a:avLst/>
          </a:prstGeom>
        </p:spPr>
      </p:pic>
    </p:spTree>
    <p:extLst>
      <p:ext uri="{BB962C8B-B14F-4D97-AF65-F5344CB8AC3E}">
        <p14:creationId xmlns:p14="http://schemas.microsoft.com/office/powerpoint/2010/main" val="428421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0FF1A-03A7-6399-94FA-9CD8CADF2573}"/>
              </a:ext>
            </a:extLst>
          </p:cNvPr>
          <p:cNvSpPr>
            <a:spLocks noGrp="1"/>
          </p:cNvSpPr>
          <p:nvPr>
            <p:ph type="title"/>
          </p:nvPr>
        </p:nvSpPr>
        <p:spPr>
          <a:xfrm>
            <a:off x="90105" y="64316"/>
            <a:ext cx="8596668" cy="1320800"/>
          </a:xfrm>
        </p:spPr>
        <p:txBody>
          <a:bodyPr/>
          <a:lstStyle/>
          <a:p>
            <a:r>
              <a:rPr lang="en-CA" dirty="0"/>
              <a:t>Advantages</a:t>
            </a:r>
          </a:p>
        </p:txBody>
      </p:sp>
      <p:sp>
        <p:nvSpPr>
          <p:cNvPr id="3" name="Content Placeholder 2">
            <a:extLst>
              <a:ext uri="{FF2B5EF4-FFF2-40B4-BE49-F238E27FC236}">
                <a16:creationId xmlns:a16="http://schemas.microsoft.com/office/drawing/2014/main" id="{54E8FDA2-1187-B7B7-8047-214EAAB66671}"/>
              </a:ext>
            </a:extLst>
          </p:cNvPr>
          <p:cNvSpPr>
            <a:spLocks noGrp="1"/>
          </p:cNvSpPr>
          <p:nvPr>
            <p:ph idx="1"/>
          </p:nvPr>
        </p:nvSpPr>
        <p:spPr>
          <a:xfrm>
            <a:off x="90105" y="1048624"/>
            <a:ext cx="11721594" cy="4932725"/>
          </a:xfrm>
        </p:spPr>
        <p:txBody>
          <a:bodyPr>
            <a:normAutofit/>
          </a:bodyPr>
          <a:lstStyle/>
          <a:p>
            <a:r>
              <a:rPr lang="en-US" sz="2400" b="1" dirty="0"/>
              <a:t>What are the advantages of tidal energy? </a:t>
            </a:r>
          </a:p>
          <a:p>
            <a:pPr>
              <a:buFont typeface="Arial" panose="020B0604020202020204" pitchFamily="34" charset="0"/>
              <a:buChar char="•"/>
            </a:pPr>
            <a:r>
              <a:rPr lang="en-US" sz="2400" dirty="0"/>
              <a:t>Predictable energy output – tides are predictable and constant, thanks to gravitational forces. Only needing to assess the low or high tide, makes it easier for engineers to design efficient systems.</a:t>
            </a:r>
          </a:p>
          <a:p>
            <a:pPr>
              <a:buFont typeface="Arial" panose="020B0604020202020204" pitchFamily="34" charset="0"/>
              <a:buChar char="•"/>
            </a:pPr>
            <a:r>
              <a:rPr lang="en-US" sz="2400" dirty="0"/>
              <a:t>As technology advances for tidal, it will get increasingly cheaper and efficient.</a:t>
            </a:r>
          </a:p>
          <a:p>
            <a:pPr>
              <a:buFont typeface="Arial" panose="020B0604020202020204" pitchFamily="34" charset="0"/>
              <a:buChar char="•"/>
            </a:pPr>
            <a:r>
              <a:rPr lang="en-US" sz="2400" dirty="0"/>
              <a:t>Protects coastal flooding due to the </a:t>
            </a:r>
            <a:r>
              <a:rPr lang="en-US" sz="2400" dirty="0">
                <a:hlinkClick r:id="rId2"/>
              </a:rPr>
              <a:t>stability of the rock </a:t>
            </a:r>
            <a:r>
              <a:rPr lang="en-US" sz="2400" dirty="0" err="1">
                <a:hlinkClick r:id="rId2"/>
              </a:rPr>
              <a:t>armour</a:t>
            </a:r>
            <a:r>
              <a:rPr lang="en-US" sz="2400" dirty="0">
                <a:hlinkClick r:id="rId2"/>
              </a:rPr>
              <a:t> under different design conditions. Tidal lagoons can withstand 1 in 500 storm surges and waves a year.</a:t>
            </a:r>
            <a:endParaRPr lang="en-US" sz="2400" dirty="0"/>
          </a:p>
          <a:p>
            <a:pPr>
              <a:buFont typeface="Arial" panose="020B0604020202020204" pitchFamily="34" charset="0"/>
              <a:buChar char="•"/>
            </a:pPr>
            <a:r>
              <a:rPr lang="en-US" sz="2400" dirty="0"/>
              <a:t>Equipment and facilities of tidal power can last a lot longer and be more cost-competitive than other renewable technologies. With an asset life of 120 years, developments are made for future increases in sea-level.</a:t>
            </a:r>
          </a:p>
        </p:txBody>
      </p:sp>
      <p:sp>
        <p:nvSpPr>
          <p:cNvPr id="4" name="Slide Number Placeholder 3">
            <a:extLst>
              <a:ext uri="{FF2B5EF4-FFF2-40B4-BE49-F238E27FC236}">
                <a16:creationId xmlns:a16="http://schemas.microsoft.com/office/drawing/2014/main" id="{A30B40EF-2C1C-63EA-2A27-577CCAE86D8B}"/>
              </a:ext>
            </a:extLst>
          </p:cNvPr>
          <p:cNvSpPr>
            <a:spLocks noGrp="1"/>
          </p:cNvSpPr>
          <p:nvPr>
            <p:ph type="sldNum" sz="quarter" idx="12"/>
          </p:nvPr>
        </p:nvSpPr>
        <p:spPr/>
        <p:txBody>
          <a:bodyPr/>
          <a:lstStyle/>
          <a:p>
            <a:fld id="{39887FFC-EB6F-4EB6-ACB6-2457E671D9D3}" type="slidenum">
              <a:rPr lang="en-CA" smtClean="0"/>
              <a:t>6</a:t>
            </a:fld>
            <a:endParaRPr lang="en-CA"/>
          </a:p>
        </p:txBody>
      </p:sp>
    </p:spTree>
    <p:extLst>
      <p:ext uri="{BB962C8B-B14F-4D97-AF65-F5344CB8AC3E}">
        <p14:creationId xmlns:p14="http://schemas.microsoft.com/office/powerpoint/2010/main" val="3486854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7EE36-F607-1ED6-BEB2-16622A23972E}"/>
              </a:ext>
            </a:extLst>
          </p:cNvPr>
          <p:cNvSpPr>
            <a:spLocks noGrp="1"/>
          </p:cNvSpPr>
          <p:nvPr>
            <p:ph type="title"/>
          </p:nvPr>
        </p:nvSpPr>
        <p:spPr>
          <a:xfrm>
            <a:off x="81716" y="156238"/>
            <a:ext cx="8596668" cy="1320800"/>
          </a:xfrm>
        </p:spPr>
        <p:txBody>
          <a:bodyPr/>
          <a:lstStyle/>
          <a:p>
            <a:r>
              <a:rPr lang="en-CA" dirty="0"/>
              <a:t>Challenges</a:t>
            </a:r>
          </a:p>
        </p:txBody>
      </p:sp>
      <p:sp>
        <p:nvSpPr>
          <p:cNvPr id="3" name="Content Placeholder 2">
            <a:extLst>
              <a:ext uri="{FF2B5EF4-FFF2-40B4-BE49-F238E27FC236}">
                <a16:creationId xmlns:a16="http://schemas.microsoft.com/office/drawing/2014/main" id="{7789C0AA-9ABB-7ADF-91BA-F9C6AEEF9E14}"/>
              </a:ext>
            </a:extLst>
          </p:cNvPr>
          <p:cNvSpPr>
            <a:spLocks noGrp="1"/>
          </p:cNvSpPr>
          <p:nvPr>
            <p:ph idx="1"/>
          </p:nvPr>
        </p:nvSpPr>
        <p:spPr>
          <a:xfrm>
            <a:off x="81716" y="1212633"/>
            <a:ext cx="11193088" cy="4953275"/>
          </a:xfrm>
        </p:spPr>
        <p:txBody>
          <a:bodyPr>
            <a:normAutofit/>
          </a:bodyPr>
          <a:lstStyle/>
          <a:p>
            <a:r>
              <a:rPr lang="en-US" sz="2400" b="1" dirty="0"/>
              <a:t>What is stopping us from making the most of tidal energy? </a:t>
            </a:r>
          </a:p>
          <a:p>
            <a:pPr>
              <a:buFont typeface="Arial" panose="020B0604020202020204" pitchFamily="34" charset="0"/>
              <a:buChar char="•"/>
            </a:pPr>
            <a:r>
              <a:rPr lang="en-US" sz="2400" dirty="0"/>
              <a:t>It is currently expensive to construct tidal power plants as they require high capital investments.</a:t>
            </a:r>
          </a:p>
          <a:p>
            <a:pPr>
              <a:buFont typeface="Arial" panose="020B0604020202020204" pitchFamily="34" charset="0"/>
              <a:buChar char="•"/>
            </a:pPr>
            <a:r>
              <a:rPr lang="en-US" sz="2400" dirty="0"/>
              <a:t>Environmental issues such as habitat change, particularly with tidal barrages.</a:t>
            </a:r>
          </a:p>
          <a:p>
            <a:pPr>
              <a:buFont typeface="Arial" panose="020B0604020202020204" pitchFamily="34" charset="0"/>
              <a:buChar char="•"/>
            </a:pPr>
            <a:r>
              <a:rPr lang="en-US" sz="2400" dirty="0"/>
              <a:t>Maintaining and repairing equipment can be a challenge.</a:t>
            </a:r>
          </a:p>
          <a:p>
            <a:pPr>
              <a:buFont typeface="Arial" panose="020B0604020202020204" pitchFamily="34" charset="0"/>
              <a:buChar char="•"/>
            </a:pPr>
            <a:r>
              <a:rPr lang="en-US" sz="2400" dirty="0"/>
              <a:t>Limited energy demand. Powerful tides only happen normally 10 hours out of each day, this means the tidal energy storage capacity must be developed.</a:t>
            </a:r>
          </a:p>
          <a:p>
            <a:pPr>
              <a:buFont typeface="Arial" panose="020B0604020202020204" pitchFamily="34" charset="0"/>
              <a:buChar char="•"/>
            </a:pPr>
            <a:r>
              <a:rPr lang="en-US" sz="2400" dirty="0"/>
              <a:t>Difficult to provide tidal energy to coastal communities, as the energy produced by the tides is often a long distance from where the electricity will be used inland.</a:t>
            </a:r>
          </a:p>
        </p:txBody>
      </p:sp>
      <p:sp>
        <p:nvSpPr>
          <p:cNvPr id="4" name="Slide Number Placeholder 3">
            <a:extLst>
              <a:ext uri="{FF2B5EF4-FFF2-40B4-BE49-F238E27FC236}">
                <a16:creationId xmlns:a16="http://schemas.microsoft.com/office/drawing/2014/main" id="{9FF65BF2-A1F5-A214-E1FD-B7CDD5880E31}"/>
              </a:ext>
            </a:extLst>
          </p:cNvPr>
          <p:cNvSpPr>
            <a:spLocks noGrp="1"/>
          </p:cNvSpPr>
          <p:nvPr>
            <p:ph type="sldNum" sz="quarter" idx="12"/>
          </p:nvPr>
        </p:nvSpPr>
        <p:spPr/>
        <p:txBody>
          <a:bodyPr/>
          <a:lstStyle/>
          <a:p>
            <a:fld id="{39887FFC-EB6F-4EB6-ACB6-2457E671D9D3}" type="slidenum">
              <a:rPr lang="en-CA" smtClean="0"/>
              <a:t>7</a:t>
            </a:fld>
            <a:endParaRPr lang="en-CA"/>
          </a:p>
        </p:txBody>
      </p:sp>
    </p:spTree>
    <p:extLst>
      <p:ext uri="{BB962C8B-B14F-4D97-AF65-F5344CB8AC3E}">
        <p14:creationId xmlns:p14="http://schemas.microsoft.com/office/powerpoint/2010/main" val="3403539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88D8C9-25CA-D4B5-7A1C-C59F21292E8F}"/>
              </a:ext>
            </a:extLst>
          </p:cNvPr>
          <p:cNvSpPr>
            <a:spLocks noGrp="1"/>
          </p:cNvSpPr>
          <p:nvPr>
            <p:ph idx="1"/>
          </p:nvPr>
        </p:nvSpPr>
        <p:spPr>
          <a:xfrm>
            <a:off x="106882" y="1868655"/>
            <a:ext cx="9666292" cy="2512079"/>
          </a:xfrm>
        </p:spPr>
        <p:txBody>
          <a:bodyPr>
            <a:normAutofit/>
          </a:bodyPr>
          <a:lstStyle/>
          <a:p>
            <a:r>
              <a:rPr kumimoji="0" lang="en-US" altLang="en-US" sz="2800" b="1" i="0" u="none" strike="noStrike" cap="none" normalizeH="0" baseline="0" dirty="0">
                <a:ln>
                  <a:noFill/>
                </a:ln>
                <a:solidFill>
                  <a:schemeClr val="tx1"/>
                </a:solidFill>
                <a:effectLst/>
                <a:latin typeface="Arial" panose="020B0604020202020204" pitchFamily="34" charset="0"/>
              </a:rPr>
              <a:t>What are the dangers of tidal energy?</a:t>
            </a:r>
          </a:p>
          <a:p>
            <a:r>
              <a:rPr kumimoji="0" lang="en-US" altLang="en-US" sz="2400" b="0" i="0" u="none" strike="noStrike" cap="none" normalizeH="0" baseline="0" dirty="0">
                <a:ln>
                  <a:noFill/>
                </a:ln>
                <a:solidFill>
                  <a:schemeClr val="tx1"/>
                </a:solidFill>
                <a:effectLst/>
                <a:latin typeface="Arial" panose="020B0604020202020204" pitchFamily="34" charset="0"/>
              </a:rPr>
              <a:t>Tidal power can </a:t>
            </a:r>
            <a:r>
              <a:rPr kumimoji="0" lang="en-US" altLang="en-US" sz="2400" b="1" i="0" u="none" strike="noStrike" cap="none" normalizeH="0" baseline="0" dirty="0">
                <a:ln>
                  <a:noFill/>
                </a:ln>
                <a:solidFill>
                  <a:schemeClr val="tx1"/>
                </a:solidFill>
                <a:effectLst/>
                <a:latin typeface="Arial" panose="020B0604020202020204" pitchFamily="34" charset="0"/>
              </a:rPr>
              <a:t>damage marine life</a:t>
            </a:r>
            <a:r>
              <a:rPr kumimoji="0" lang="en-US" altLang="en-US" sz="2400" b="0" i="0" u="none" strike="noStrike" cap="none" normalizeH="0" baseline="0" dirty="0">
                <a:ln>
                  <a:noFill/>
                </a:ln>
                <a:solidFill>
                  <a:schemeClr val="tx1"/>
                </a:solidFill>
                <a:effectLst/>
                <a:latin typeface="Arial" panose="020B0604020202020204" pitchFamily="34" charset="0"/>
              </a:rPr>
              <a:t>, as tidal turbines with their rotating blades may lead to deaths of living creatures in a sea. Noise from the rotation of the turbines may also impact fish habitations in tidal power locations. Tidal energy can also impact the quality of water and sediment processes.</a:t>
            </a:r>
          </a:p>
        </p:txBody>
      </p:sp>
      <p:sp>
        <p:nvSpPr>
          <p:cNvPr id="4" name="Slide Number Placeholder 3">
            <a:extLst>
              <a:ext uri="{FF2B5EF4-FFF2-40B4-BE49-F238E27FC236}">
                <a16:creationId xmlns:a16="http://schemas.microsoft.com/office/drawing/2014/main" id="{BBAC1518-77BF-C3E0-614D-A4CECBF5C121}"/>
              </a:ext>
            </a:extLst>
          </p:cNvPr>
          <p:cNvSpPr>
            <a:spLocks noGrp="1"/>
          </p:cNvSpPr>
          <p:nvPr>
            <p:ph type="sldNum" sz="quarter" idx="12"/>
          </p:nvPr>
        </p:nvSpPr>
        <p:spPr/>
        <p:txBody>
          <a:bodyPr/>
          <a:lstStyle/>
          <a:p>
            <a:fld id="{39887FFC-EB6F-4EB6-ACB6-2457E671D9D3}" type="slidenum">
              <a:rPr lang="en-CA" smtClean="0"/>
              <a:t>8</a:t>
            </a:fld>
            <a:endParaRPr lang="en-CA"/>
          </a:p>
        </p:txBody>
      </p:sp>
    </p:spTree>
    <p:extLst>
      <p:ext uri="{BB962C8B-B14F-4D97-AF65-F5344CB8AC3E}">
        <p14:creationId xmlns:p14="http://schemas.microsoft.com/office/powerpoint/2010/main" val="3863986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983258-FFD7-7953-E204-163DBF9C0932}"/>
              </a:ext>
            </a:extLst>
          </p:cNvPr>
          <p:cNvSpPr>
            <a:spLocks noGrp="1"/>
          </p:cNvSpPr>
          <p:nvPr>
            <p:ph idx="1"/>
          </p:nvPr>
        </p:nvSpPr>
        <p:spPr>
          <a:xfrm>
            <a:off x="182384" y="451513"/>
            <a:ext cx="11318922" cy="5655672"/>
          </a:xfrm>
        </p:spPr>
        <p:txBody>
          <a:bodyPr>
            <a:normAutofit/>
          </a:bodyPr>
          <a:lstStyle/>
          <a:p>
            <a:r>
              <a:rPr lang="en-US" sz="2400" b="1" dirty="0"/>
              <a:t>Large-scale tidal power </a:t>
            </a:r>
          </a:p>
          <a:p>
            <a:r>
              <a:rPr lang="en-US" sz="2400" dirty="0"/>
              <a:t>Currently, the </a:t>
            </a:r>
            <a:r>
              <a:rPr lang="en-US" sz="2400" dirty="0" err="1">
                <a:hlinkClick r:id="rId2"/>
              </a:rPr>
              <a:t>Sihwa</a:t>
            </a:r>
            <a:r>
              <a:rPr lang="en-US" sz="2400" dirty="0">
                <a:hlinkClick r:id="rId2"/>
              </a:rPr>
              <a:t> Lake project</a:t>
            </a:r>
            <a:r>
              <a:rPr lang="en-US" sz="2400" dirty="0"/>
              <a:t> remains the world’s largest tidal power station in operation, located on the west coast of South Korea. The 254 MW </a:t>
            </a:r>
            <a:r>
              <a:rPr lang="en-US" sz="2400" dirty="0" err="1"/>
              <a:t>Sihwa</a:t>
            </a:r>
            <a:r>
              <a:rPr lang="en-US" sz="2400" dirty="0"/>
              <a:t> project, consisting of 10 water turbine generators, has enough power to support the domestic needs of a city with a population of 500,000 people. </a:t>
            </a:r>
            <a:r>
              <a:rPr lang="en-US" sz="2400" dirty="0">
                <a:hlinkClick r:id="rId2"/>
              </a:rPr>
              <a:t>“The 552.7 GWh of electricity generated from </a:t>
            </a:r>
            <a:r>
              <a:rPr lang="en-US" sz="2400" dirty="0" err="1">
                <a:hlinkClick r:id="rId2"/>
              </a:rPr>
              <a:t>Sihwa</a:t>
            </a:r>
            <a:r>
              <a:rPr lang="en-US" sz="2400" dirty="0">
                <a:hlinkClick r:id="rId2"/>
              </a:rPr>
              <a:t> tidal power plant is equivalent to 862,000 barrels of oil, or 315,000 tons of CO</a:t>
            </a:r>
            <a:r>
              <a:rPr lang="en-US" sz="2400" baseline="-25000" dirty="0">
                <a:hlinkClick r:id="rId2"/>
              </a:rPr>
              <a:t>2</a:t>
            </a:r>
            <a:r>
              <a:rPr lang="en-US" sz="2400" dirty="0">
                <a:hlinkClick r:id="rId2"/>
              </a:rPr>
              <a:t> – the amount produced by 100,000 cars annually.”</a:t>
            </a:r>
            <a:r>
              <a:rPr lang="en-US" sz="2400" dirty="0"/>
              <a:t> Around 160 million </a:t>
            </a:r>
            <a:r>
              <a:rPr lang="en-US" sz="2400" dirty="0" err="1"/>
              <a:t>tonnes</a:t>
            </a:r>
            <a:r>
              <a:rPr lang="en-US" sz="2400" dirty="0"/>
              <a:t> of water flows in and out of the floodgate and waterwheel, which is responsible for half of the total water quantity in </a:t>
            </a:r>
            <a:r>
              <a:rPr lang="en-US" sz="2400" dirty="0" err="1"/>
              <a:t>Sihwa</a:t>
            </a:r>
            <a:r>
              <a:rPr lang="en-US" sz="2400" dirty="0"/>
              <a:t> Lake. The ongoing circulation of water between the lake and the outer sea during the energy generation process has improved the water quality. With limited energy resources, South Korea is looking to transition to tidal power, to provide an alternative to fossil fuels and develop emission-free clean energy.</a:t>
            </a:r>
          </a:p>
        </p:txBody>
      </p:sp>
      <p:sp>
        <p:nvSpPr>
          <p:cNvPr id="4" name="Slide Number Placeholder 3">
            <a:extLst>
              <a:ext uri="{FF2B5EF4-FFF2-40B4-BE49-F238E27FC236}">
                <a16:creationId xmlns:a16="http://schemas.microsoft.com/office/drawing/2014/main" id="{029F7F2B-963B-EDEF-B60A-BD1F36168101}"/>
              </a:ext>
            </a:extLst>
          </p:cNvPr>
          <p:cNvSpPr>
            <a:spLocks noGrp="1"/>
          </p:cNvSpPr>
          <p:nvPr>
            <p:ph type="sldNum" sz="quarter" idx="12"/>
          </p:nvPr>
        </p:nvSpPr>
        <p:spPr/>
        <p:txBody>
          <a:bodyPr/>
          <a:lstStyle/>
          <a:p>
            <a:fld id="{39887FFC-EB6F-4EB6-ACB6-2457E671D9D3}" type="slidenum">
              <a:rPr lang="en-CA" smtClean="0"/>
              <a:t>9</a:t>
            </a:fld>
            <a:endParaRPr lang="en-CA"/>
          </a:p>
        </p:txBody>
      </p:sp>
    </p:spTree>
    <p:extLst>
      <p:ext uri="{BB962C8B-B14F-4D97-AF65-F5344CB8AC3E}">
        <p14:creationId xmlns:p14="http://schemas.microsoft.com/office/powerpoint/2010/main" val="35984774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8791</TotalTime>
  <Words>695</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Energie Rinnovabili Laurea Magistrale in Chimica Lezione n.11 </vt:lpstr>
      <vt:lpstr>n.11 </vt:lpstr>
      <vt:lpstr>PowerPoint Presentation</vt:lpstr>
      <vt:lpstr>Tidal Energy</vt:lpstr>
      <vt:lpstr>PowerPoint Presentation</vt:lpstr>
      <vt:lpstr>Advantages</vt:lpstr>
      <vt:lpstr>Challenges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Rosei, Federico</dc:creator>
  <cp:lastModifiedBy>Rosei, Federico</cp:lastModifiedBy>
  <cp:revision>14</cp:revision>
  <dcterms:created xsi:type="dcterms:W3CDTF">2022-12-24T06:53:59Z</dcterms:created>
  <dcterms:modified xsi:type="dcterms:W3CDTF">2023-03-27T23:35:04Z</dcterms:modified>
</cp:coreProperties>
</file>