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13"/>
  </p:notesMasterIdLst>
  <p:sldIdLst>
    <p:sldId id="256" r:id="rId2"/>
    <p:sldId id="264" r:id="rId3"/>
    <p:sldId id="288" r:id="rId4"/>
    <p:sldId id="286" r:id="rId5"/>
    <p:sldId id="289" r:id="rId6"/>
    <p:sldId id="323" r:id="rId7"/>
    <p:sldId id="324" r:id="rId8"/>
    <p:sldId id="326" r:id="rId9"/>
    <p:sldId id="329" r:id="rId10"/>
    <p:sldId id="327" r:id="rId11"/>
    <p:sldId id="273"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5"/>
  </p:normalViewPr>
  <p:slideViewPr>
    <p:cSldViewPr snapToGrid="0" snapToObjects="1">
      <p:cViewPr varScale="1">
        <p:scale>
          <a:sx n="104" d="100"/>
          <a:sy n="104" d="100"/>
        </p:scale>
        <p:origin x="8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02876-4B35-5542-887D-D524159F491A}" type="datetimeFigureOut">
              <a:rPr lang="it-IT" smtClean="0"/>
              <a:t>29/03/23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B286B-E391-F14E-B58F-295232AADC80}" type="slidenum">
              <a:rPr lang="it-IT" smtClean="0"/>
              <a:t>‹N›</a:t>
            </a:fld>
            <a:endParaRPr lang="it-IT"/>
          </a:p>
        </p:txBody>
      </p:sp>
    </p:spTree>
    <p:extLst>
      <p:ext uri="{BB962C8B-B14F-4D97-AF65-F5344CB8AC3E}">
        <p14:creationId xmlns:p14="http://schemas.microsoft.com/office/powerpoint/2010/main" val="262243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29/03/23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F22D769A-F634-AA42-8679-B54091E1F20F}" type="slidenum">
              <a:rPr lang="it-IT" smtClean="0"/>
              <a:t>‹N›</a:t>
            </a:fld>
            <a:endParaRPr lang="it-IT"/>
          </a:p>
        </p:txBody>
      </p:sp>
    </p:spTree>
    <p:extLst>
      <p:ext uri="{BB962C8B-B14F-4D97-AF65-F5344CB8AC3E}">
        <p14:creationId xmlns:p14="http://schemas.microsoft.com/office/powerpoint/2010/main" val="2769348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a:p>
        </p:txBody>
      </p:sp>
      <p:sp>
        <p:nvSpPr>
          <p:cNvPr id="4" name="Date Placeholder 3"/>
          <p:cNvSpPr>
            <a:spLocks noGrp="1"/>
          </p:cNvSpPr>
          <p:nvPr>
            <p:ph type="dt" sz="half" idx="10"/>
          </p:nvPr>
        </p:nvSpPr>
        <p:spPr/>
        <p:txBody>
          <a:bodyPr/>
          <a:lstStyle/>
          <a:p>
            <a:fld id="{837D0E34-1ECB-5444-BD3E-69484C495800}" type="datetimeFigureOut">
              <a:rPr lang="it-IT" smtClean="0"/>
              <a:t>29/03/23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73871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29/03/23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9936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29/03/23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754759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a:p>
        </p:txBody>
      </p:sp>
      <p:sp>
        <p:nvSpPr>
          <p:cNvPr id="4" name="Date Placeholder 3"/>
          <p:cNvSpPr>
            <a:spLocks noGrp="1"/>
          </p:cNvSpPr>
          <p:nvPr>
            <p:ph type="dt" sz="half" idx="10"/>
          </p:nvPr>
        </p:nvSpPr>
        <p:spPr>
          <a:xfrm>
            <a:off x="8593667" y="6272784"/>
            <a:ext cx="2644309" cy="365125"/>
          </a:xfrm>
        </p:spPr>
        <p:txBody>
          <a:bodyPr/>
          <a:lstStyle/>
          <a:p>
            <a:fld id="{837D0E34-1ECB-5444-BD3E-69484C495800}" type="datetimeFigureOut">
              <a:rPr lang="it-IT" smtClean="0"/>
              <a:t>29/03/23</a:t>
            </a:fld>
            <a:endParaRPr lang="it-IT"/>
          </a:p>
        </p:txBody>
      </p:sp>
      <p:sp>
        <p:nvSpPr>
          <p:cNvPr id="5" name="Footer Placeholder 4"/>
          <p:cNvSpPr>
            <a:spLocks noGrp="1"/>
          </p:cNvSpPr>
          <p:nvPr>
            <p:ph type="ftr" sz="quarter" idx="11"/>
          </p:nvPr>
        </p:nvSpPr>
        <p:spPr>
          <a:xfrm>
            <a:off x="2182708" y="6272784"/>
            <a:ext cx="6327648" cy="365125"/>
          </a:xfrm>
        </p:spPr>
        <p:txBody>
          <a:bodyPr/>
          <a:lstStyle/>
          <a:p>
            <a:endParaRPr lang="it-IT"/>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22D769A-F634-AA42-8679-B54091E1F20F}" type="slidenum">
              <a:rPr lang="it-IT" smtClean="0"/>
              <a:t>‹N›</a:t>
            </a:fld>
            <a:endParaRPr lang="it-IT"/>
          </a:p>
        </p:txBody>
      </p:sp>
    </p:spTree>
    <p:extLst>
      <p:ext uri="{BB962C8B-B14F-4D97-AF65-F5344CB8AC3E}">
        <p14:creationId xmlns:p14="http://schemas.microsoft.com/office/powerpoint/2010/main" val="103283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837D0E34-1ECB-5444-BD3E-69484C495800}" type="datetimeFigureOut">
              <a:rPr lang="it-IT" smtClean="0"/>
              <a:t>29/03/23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4252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837D0E34-1ECB-5444-BD3E-69484C495800}" type="datetimeFigureOut">
              <a:rPr lang="it-IT" smtClean="0"/>
              <a:t>29/03/23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22D769A-F634-AA42-8679-B54091E1F20F}" type="slidenum">
              <a:rPr lang="it-IT" smtClean="0"/>
              <a:t>‹N›</a:t>
            </a:fld>
            <a:endParaRPr lang="it-IT"/>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422369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7D0E34-1ECB-5444-BD3E-69484C495800}" type="datetimeFigureOut">
              <a:rPr lang="it-IT" smtClean="0"/>
              <a:t>29/03/23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22D769A-F634-AA42-8679-B54091E1F20F}" type="slidenum">
              <a:rPr lang="it-IT" smtClean="0"/>
              <a:t>‹N›</a:t>
            </a:fld>
            <a:endParaRPr lang="it-IT"/>
          </a:p>
        </p:txBody>
      </p:sp>
      <p:sp>
        <p:nvSpPr>
          <p:cNvPr id="6" name="Title 5"/>
          <p:cNvSpPr>
            <a:spLocks noGrp="1"/>
          </p:cNvSpPr>
          <p:nvPr>
            <p:ph type="title"/>
          </p:nvPr>
        </p:nvSpPr>
        <p:spPr/>
        <p:txBody>
          <a:bodyPr/>
          <a:lstStyle/>
          <a:p>
            <a:r>
              <a:rPr lang="it-IT"/>
              <a:t>Fare clic per modificare lo stile del titolo dello schema</a:t>
            </a:r>
            <a:endParaRPr lang="en-US"/>
          </a:p>
        </p:txBody>
      </p:sp>
    </p:spTree>
    <p:extLst>
      <p:ext uri="{BB962C8B-B14F-4D97-AF65-F5344CB8AC3E}">
        <p14:creationId xmlns:p14="http://schemas.microsoft.com/office/powerpoint/2010/main" val="177564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D0E34-1ECB-5444-BD3E-69484C495800}" type="datetimeFigureOut">
              <a:rPr lang="it-IT" smtClean="0"/>
              <a:t>29/03/23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86133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a:p>
        </p:txBody>
      </p:sp>
      <p:sp>
        <p:nvSpPr>
          <p:cNvPr id="5" name="Date Placeholder 4"/>
          <p:cNvSpPr>
            <a:spLocks noGrp="1"/>
          </p:cNvSpPr>
          <p:nvPr>
            <p:ph type="dt" sz="half" idx="10"/>
          </p:nvPr>
        </p:nvSpPr>
        <p:spPr/>
        <p:txBody>
          <a:bodyPr/>
          <a:lstStyle/>
          <a:p>
            <a:fld id="{837D0E34-1ECB-5444-BD3E-69484C495800}" type="datetimeFigureOut">
              <a:rPr lang="it-IT" smtClean="0"/>
              <a:t>29/03/23</a:t>
            </a:fld>
            <a:endParaRPr lang="it-IT"/>
          </a:p>
        </p:txBody>
      </p:sp>
      <p:sp>
        <p:nvSpPr>
          <p:cNvPr id="6" name="Footer Placeholder 5"/>
          <p:cNvSpPr>
            <a:spLocks noGrp="1"/>
          </p:cNvSpPr>
          <p:nvPr>
            <p:ph type="ftr" sz="quarter" idx="11"/>
          </p:nvPr>
        </p:nvSpPr>
        <p:spPr/>
        <p:txBody>
          <a:bodyPr/>
          <a:lstStyle/>
          <a:p>
            <a:endParaRPr lang="it-IT"/>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85332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a:p>
        </p:txBody>
      </p:sp>
      <p:sp>
        <p:nvSpPr>
          <p:cNvPr id="5" name="Date Placeholder 4"/>
          <p:cNvSpPr>
            <a:spLocks noGrp="1"/>
          </p:cNvSpPr>
          <p:nvPr>
            <p:ph type="dt" sz="half" idx="10"/>
          </p:nvPr>
        </p:nvSpPr>
        <p:spPr/>
        <p:txBody>
          <a:bodyPr/>
          <a:lstStyle/>
          <a:p>
            <a:fld id="{837D0E34-1ECB-5444-BD3E-69484C495800}" type="datetimeFigureOut">
              <a:rPr lang="it-IT" smtClean="0"/>
              <a:t>29/03/23</a:t>
            </a:fld>
            <a:endParaRPr lang="it-IT"/>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160077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37D0E34-1ECB-5444-BD3E-69484C495800}" type="datetimeFigureOut">
              <a:rPr lang="it-IT" smtClean="0"/>
              <a:t>29/03/23</a:t>
            </a:fld>
            <a:endParaRPr lang="it-IT"/>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it-IT"/>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22D769A-F634-AA42-8679-B54091E1F20F}" type="slidenum">
              <a:rPr lang="it-IT" smtClean="0"/>
              <a:t>‹N›</a:t>
            </a:fld>
            <a:endParaRPr lang="it-IT"/>
          </a:p>
        </p:txBody>
      </p:sp>
    </p:spTree>
    <p:extLst>
      <p:ext uri="{BB962C8B-B14F-4D97-AF65-F5344CB8AC3E}">
        <p14:creationId xmlns:p14="http://schemas.microsoft.com/office/powerpoint/2010/main" val="289686526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https://www.youtube.com/watch?v=sxJLeZce3b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ormattiva.it/uri-res/N2Ls?urn:nir:stato:decreto.legislativo:2011-03-03;28!vig=2020-09-29" TargetMode="External"/><Relationship Id="rId2" Type="http://schemas.openxmlformats.org/officeDocument/2006/relationships/hyperlink" Target="https://eur-lex.europa.eu/legal-content/IT/ALL/?uri=celex%3A32009L0028" TargetMode="External"/><Relationship Id="rId1" Type="http://schemas.openxmlformats.org/officeDocument/2006/relationships/slideLayout" Target="../slideLayouts/slideLayout2.xml"/><Relationship Id="rId5" Type="http://schemas.openxmlformats.org/officeDocument/2006/relationships/hyperlink" Target="https://www.mise.gov.it/images/stories/documenti/PNIEC_finale_17012020.pdf" TargetMode="External"/><Relationship Id="rId4" Type="http://schemas.openxmlformats.org/officeDocument/2006/relationships/hyperlink" Target="https://eur-lex.europa.eu/legal-content/EN/TXT/?uri=CELEX%3A32018L200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F72A09-70BD-4F44-B969-2EBBF678DD4F}"/>
              </a:ext>
            </a:extLst>
          </p:cNvPr>
          <p:cNvSpPr>
            <a:spLocks noGrp="1"/>
          </p:cNvSpPr>
          <p:nvPr>
            <p:ph type="ctrTitle"/>
          </p:nvPr>
        </p:nvSpPr>
        <p:spPr>
          <a:xfrm>
            <a:off x="1524000" y="1122363"/>
            <a:ext cx="9144000" cy="3552668"/>
          </a:xfrm>
        </p:spPr>
        <p:txBody>
          <a:bodyPr>
            <a:normAutofit fontScale="90000"/>
          </a:bodyPr>
          <a:lstStyle/>
          <a:p>
            <a:r>
              <a:rPr lang="it-IT" b="1" cap="small" dirty="0"/>
              <a:t>Geografia</a:t>
            </a:r>
            <a:r>
              <a:rPr lang="it-IT" dirty="0"/>
              <a:t> (LE006) </a:t>
            </a:r>
            <a:br>
              <a:rPr lang="it-IT" dirty="0"/>
            </a:br>
            <a:br>
              <a:rPr lang="it-IT" dirty="0"/>
            </a:br>
            <a:r>
              <a:rPr lang="it-IT" sz="4000" dirty="0"/>
              <a:t>Corso di Studio </a:t>
            </a:r>
            <a:br>
              <a:rPr lang="it-IT" sz="4000" dirty="0"/>
            </a:br>
            <a:r>
              <a:rPr lang="it-IT" sz="4000" b="1" dirty="0"/>
              <a:t>LE01 - DISCIPLINE STORICHE E FILOSOFICHE</a:t>
            </a:r>
            <a:br>
              <a:rPr lang="it-IT" sz="4000" b="1" dirty="0"/>
            </a:br>
            <a:r>
              <a:rPr lang="it-IT" sz="4000" b="1" dirty="0"/>
              <a:t>LE04 – Lingue e </a:t>
            </a:r>
            <a:r>
              <a:rPr lang="it-IT" sz="4000" b="1"/>
              <a:t>letterature straniere </a:t>
            </a:r>
            <a:endParaRPr lang="it-IT" sz="4000" dirty="0"/>
          </a:p>
        </p:txBody>
      </p:sp>
      <p:sp>
        <p:nvSpPr>
          <p:cNvPr id="3" name="Sottotitolo 2">
            <a:extLst>
              <a:ext uri="{FF2B5EF4-FFF2-40B4-BE49-F238E27FC236}">
                <a16:creationId xmlns:a16="http://schemas.microsoft.com/office/drawing/2014/main" id="{C78CD909-0C5A-6A42-A155-018BFBEE2164}"/>
              </a:ext>
            </a:extLst>
          </p:cNvPr>
          <p:cNvSpPr>
            <a:spLocks noGrp="1"/>
          </p:cNvSpPr>
          <p:nvPr>
            <p:ph type="subTitle" idx="1"/>
          </p:nvPr>
        </p:nvSpPr>
        <p:spPr>
          <a:xfrm>
            <a:off x="1433848" y="5118995"/>
            <a:ext cx="9144000" cy="1655762"/>
          </a:xfrm>
        </p:spPr>
        <p:txBody>
          <a:bodyPr/>
          <a:lstStyle/>
          <a:p>
            <a:r>
              <a:rPr lang="it-IT" dirty="0" err="1"/>
              <a:t>a.a</a:t>
            </a:r>
            <a:r>
              <a:rPr lang="it-IT" dirty="0"/>
              <a:t>. 2022-2023</a:t>
            </a:r>
          </a:p>
        </p:txBody>
      </p:sp>
      <p:sp>
        <p:nvSpPr>
          <p:cNvPr id="4" name="CasellaDiTesto 3">
            <a:extLst>
              <a:ext uri="{FF2B5EF4-FFF2-40B4-BE49-F238E27FC236}">
                <a16:creationId xmlns:a16="http://schemas.microsoft.com/office/drawing/2014/main" id="{09AB6D40-5966-5446-85EB-0E1430A47B86}"/>
              </a:ext>
            </a:extLst>
          </p:cNvPr>
          <p:cNvSpPr txBox="1"/>
          <p:nvPr/>
        </p:nvSpPr>
        <p:spPr>
          <a:xfrm>
            <a:off x="10886303" y="4490365"/>
            <a:ext cx="1157416" cy="369332"/>
          </a:xfrm>
          <a:prstGeom prst="rect">
            <a:avLst/>
          </a:prstGeom>
          <a:noFill/>
        </p:spPr>
        <p:txBody>
          <a:bodyPr wrap="square" rtlCol="0">
            <a:spAutoFit/>
          </a:bodyPr>
          <a:lstStyle/>
          <a:p>
            <a:r>
              <a:rPr lang="it-IT" dirty="0" err="1"/>
              <a:t>Ppt</a:t>
            </a:r>
            <a:r>
              <a:rPr lang="it-IT"/>
              <a:t> 15 </a:t>
            </a:r>
            <a:endParaRPr lang="it-IT" dirty="0"/>
          </a:p>
        </p:txBody>
      </p:sp>
    </p:spTree>
    <p:extLst>
      <p:ext uri="{BB962C8B-B14F-4D97-AF65-F5344CB8AC3E}">
        <p14:creationId xmlns:p14="http://schemas.microsoft.com/office/powerpoint/2010/main" val="91740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2E1279-E58B-854D-B7F8-7308207ADB74}"/>
              </a:ext>
            </a:extLst>
          </p:cNvPr>
          <p:cNvSpPr>
            <a:spLocks noGrp="1"/>
          </p:cNvSpPr>
          <p:nvPr>
            <p:ph type="title"/>
          </p:nvPr>
        </p:nvSpPr>
        <p:spPr>
          <a:xfrm>
            <a:off x="1069848" y="484632"/>
            <a:ext cx="4033493" cy="911682"/>
          </a:xfrm>
        </p:spPr>
        <p:txBody>
          <a:bodyPr/>
          <a:lstStyle/>
          <a:p>
            <a:r>
              <a:rPr lang="it-IT" dirty="0"/>
              <a:t>Enrico Mattei</a:t>
            </a:r>
          </a:p>
        </p:txBody>
      </p:sp>
      <p:sp>
        <p:nvSpPr>
          <p:cNvPr id="3" name="Segnaposto contenuto 2">
            <a:extLst>
              <a:ext uri="{FF2B5EF4-FFF2-40B4-BE49-F238E27FC236}">
                <a16:creationId xmlns:a16="http://schemas.microsoft.com/office/drawing/2014/main" id="{C87152DF-4F07-8B4E-89D5-E5DE0BB392F4}"/>
              </a:ext>
            </a:extLst>
          </p:cNvPr>
          <p:cNvSpPr>
            <a:spLocks noGrp="1"/>
          </p:cNvSpPr>
          <p:nvPr>
            <p:ph idx="1"/>
          </p:nvPr>
        </p:nvSpPr>
        <p:spPr>
          <a:xfrm>
            <a:off x="481914" y="1396314"/>
            <a:ext cx="6790037" cy="4151870"/>
          </a:xfrm>
        </p:spPr>
        <p:txBody>
          <a:bodyPr>
            <a:normAutofit lnSpcReduction="10000"/>
          </a:bodyPr>
          <a:lstStyle/>
          <a:p>
            <a:r>
              <a:rPr lang="it-IT" dirty="0"/>
              <a:t>Ci riesce nel</a:t>
            </a:r>
            <a:r>
              <a:rPr lang="it-IT" b="1" dirty="0"/>
              <a:t> 1953 </a:t>
            </a:r>
            <a:r>
              <a:rPr lang="it-IT" dirty="0"/>
              <a:t>con l'istituzione dell'</a:t>
            </a:r>
            <a:r>
              <a:rPr lang="it-IT" b="1" dirty="0"/>
              <a:t>Eni</a:t>
            </a:r>
            <a:r>
              <a:rPr lang="it-IT" dirty="0"/>
              <a:t>, dopo una lunga e travagliata discussione - iniziata nel 1947 -, tra chi sosteneva ad oltranza l'iniziativa privata e quanti erano fautori di una forte presenza dello Stato nell'economia. </a:t>
            </a:r>
          </a:p>
          <a:p>
            <a:r>
              <a:rPr lang="it-IT" dirty="0"/>
              <a:t>È in quegli anni che il fondatore di Eni si muove sulla scena internazionale gli interessi specifici dell’impresa con la politica estera dell'Italia. Avvia accordi paritari con i paesi produttori di petrolio, andando contro gli interessi delle grandi imprese private (le «sette sorelle»). </a:t>
            </a:r>
          </a:p>
          <a:p>
            <a:r>
              <a:rPr lang="it-IT" dirty="0"/>
              <a:t>Il</a:t>
            </a:r>
            <a:r>
              <a:rPr lang="it-IT" b="1" dirty="0"/>
              <a:t> 27 ottobre 1962</a:t>
            </a:r>
            <a:r>
              <a:rPr lang="it-IT" dirty="0"/>
              <a:t> il suo aereo, proveniente da Catania diretto a Linate, precipita a Bascapè in provincia di Pavia.</a:t>
            </a:r>
          </a:p>
          <a:p>
            <a:endParaRPr lang="it-IT" dirty="0"/>
          </a:p>
        </p:txBody>
      </p:sp>
      <p:sp>
        <p:nvSpPr>
          <p:cNvPr id="4" name="CasellaDiTesto 3">
            <a:extLst>
              <a:ext uri="{FF2B5EF4-FFF2-40B4-BE49-F238E27FC236}">
                <a16:creationId xmlns:a16="http://schemas.microsoft.com/office/drawing/2014/main" id="{0061DAC4-5C8A-524D-AE5B-3C07929482D7}"/>
              </a:ext>
            </a:extLst>
          </p:cNvPr>
          <p:cNvSpPr txBox="1"/>
          <p:nvPr/>
        </p:nvSpPr>
        <p:spPr>
          <a:xfrm>
            <a:off x="4780202" y="5705813"/>
            <a:ext cx="6660292" cy="754053"/>
          </a:xfrm>
          <a:prstGeom prst="rect">
            <a:avLst/>
          </a:prstGeom>
          <a:noFill/>
        </p:spPr>
        <p:txBody>
          <a:bodyPr wrap="square" rtlCol="0">
            <a:spAutoFit/>
          </a:bodyPr>
          <a:lstStyle/>
          <a:p>
            <a:pPr algn="r"/>
            <a:r>
              <a:rPr lang="it-IT" i="1" dirty="0"/>
              <a:t>Il caso Mattei</a:t>
            </a:r>
            <a:r>
              <a:rPr lang="it-IT" dirty="0"/>
              <a:t>, di Francesco Rosi 1972 </a:t>
            </a:r>
          </a:p>
          <a:p>
            <a:pPr marL="47625" algn="r">
              <a:buNone/>
            </a:pPr>
            <a:r>
              <a:rPr lang="it-IT" dirty="0">
                <a:hlinkClick r:id="rId2">
                  <a:extLst>
                    <a:ext uri="{A12FA001-AC4F-418D-AE19-62706E023703}">
                      <ahyp:hlinkClr xmlns:ahyp="http://schemas.microsoft.com/office/drawing/2018/hyperlinkcolor" val="tx"/>
                    </a:ext>
                  </a:extLst>
                </a:hlinkClick>
              </a:rPr>
              <a:t>https://www.youtube.com/watch?v=sxJLeZce3bg</a:t>
            </a:r>
            <a:endParaRPr lang="it-IT" dirty="0"/>
          </a:p>
          <a:p>
            <a:pPr algn="r"/>
            <a:endParaRPr lang="it-IT" sz="700" dirty="0"/>
          </a:p>
        </p:txBody>
      </p:sp>
      <p:pic>
        <p:nvPicPr>
          <p:cNvPr id="5" name="Immagine 4">
            <a:extLst>
              <a:ext uri="{FF2B5EF4-FFF2-40B4-BE49-F238E27FC236}">
                <a16:creationId xmlns:a16="http://schemas.microsoft.com/office/drawing/2014/main" id="{2716FDB0-060D-284C-8DB5-9FA5652D18A7}"/>
              </a:ext>
            </a:extLst>
          </p:cNvPr>
          <p:cNvPicPr>
            <a:picLocks noChangeAspect="1"/>
          </p:cNvPicPr>
          <p:nvPr/>
        </p:nvPicPr>
        <p:blipFill>
          <a:blip r:embed="rId3"/>
          <a:stretch>
            <a:fillRect/>
          </a:stretch>
        </p:blipFill>
        <p:spPr>
          <a:xfrm>
            <a:off x="8110348" y="1099751"/>
            <a:ext cx="3180441" cy="4448433"/>
          </a:xfrm>
          <a:prstGeom prst="rect">
            <a:avLst/>
          </a:prstGeom>
        </p:spPr>
      </p:pic>
    </p:spTree>
    <p:extLst>
      <p:ext uri="{BB962C8B-B14F-4D97-AF65-F5344CB8AC3E}">
        <p14:creationId xmlns:p14="http://schemas.microsoft.com/office/powerpoint/2010/main" val="293049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9848" y="83532"/>
            <a:ext cx="10058400" cy="1609344"/>
          </a:xfrm>
        </p:spPr>
        <p:txBody>
          <a:bodyPr/>
          <a:lstStyle/>
          <a:p>
            <a:r>
              <a:rPr lang="it-IT" dirty="0"/>
              <a:t>Petrolio</a:t>
            </a:r>
          </a:p>
        </p:txBody>
      </p:sp>
      <p:sp>
        <p:nvSpPr>
          <p:cNvPr id="3" name="Segnaposto contenuto 2"/>
          <p:cNvSpPr>
            <a:spLocks noGrp="1"/>
          </p:cNvSpPr>
          <p:nvPr>
            <p:ph idx="1"/>
          </p:nvPr>
        </p:nvSpPr>
        <p:spPr>
          <a:xfrm>
            <a:off x="1069848" y="1692876"/>
            <a:ext cx="9574567" cy="1285102"/>
          </a:xfrm>
        </p:spPr>
        <p:txBody>
          <a:bodyPr>
            <a:normAutofit/>
          </a:bodyPr>
          <a:lstStyle/>
          <a:p>
            <a:pPr marL="0" indent="0">
              <a:buNone/>
            </a:pPr>
            <a:r>
              <a:rPr lang="it-IT" sz="2000" dirty="0"/>
              <a:t>Maggior produttore mondiale Arabia Saudita </a:t>
            </a:r>
          </a:p>
          <a:p>
            <a:pPr marL="0" indent="0">
              <a:buNone/>
            </a:pPr>
            <a:r>
              <a:rPr lang="it-IT" sz="2000" dirty="0"/>
              <a:t>Dal 1960 OPEC (Organizzazione paesi esportatori di petrolio)</a:t>
            </a:r>
          </a:p>
          <a:p>
            <a:pPr marL="0" indent="0">
              <a:buNone/>
            </a:pPr>
            <a:r>
              <a:rPr lang="it-IT" sz="2000" i="1" dirty="0"/>
              <a:t>			</a:t>
            </a:r>
            <a:r>
              <a:rPr lang="it-IT" sz="2000" b="1" dirty="0"/>
              <a:t>Medio oriente: ½ riserve mondiali</a:t>
            </a:r>
          </a:p>
        </p:txBody>
      </p:sp>
      <p:graphicFrame>
        <p:nvGraphicFramePr>
          <p:cNvPr id="4" name="Tabella 3"/>
          <p:cNvGraphicFramePr>
            <a:graphicFrameLocks noGrp="1"/>
          </p:cNvGraphicFramePr>
          <p:nvPr>
            <p:extLst>
              <p:ext uri="{D42A27DB-BD31-4B8C-83A1-F6EECF244321}">
                <p14:modId xmlns:p14="http://schemas.microsoft.com/office/powerpoint/2010/main" val="1095477892"/>
              </p:ext>
            </p:extLst>
          </p:nvPr>
        </p:nvGraphicFramePr>
        <p:xfrm>
          <a:off x="1069848" y="3302219"/>
          <a:ext cx="9062693" cy="2690806"/>
        </p:xfrm>
        <a:graphic>
          <a:graphicData uri="http://schemas.openxmlformats.org/drawingml/2006/table">
            <a:tbl>
              <a:tblPr firstRow="1" bandRow="1">
                <a:tableStyleId>{5C22544A-7EE6-4342-B048-85BDC9FD1C3A}</a:tableStyleId>
              </a:tblPr>
              <a:tblGrid>
                <a:gridCol w="2810715">
                  <a:extLst>
                    <a:ext uri="{9D8B030D-6E8A-4147-A177-3AD203B41FA5}">
                      <a16:colId xmlns:a16="http://schemas.microsoft.com/office/drawing/2014/main" val="3670341335"/>
                    </a:ext>
                  </a:extLst>
                </a:gridCol>
                <a:gridCol w="3231080">
                  <a:extLst>
                    <a:ext uri="{9D8B030D-6E8A-4147-A177-3AD203B41FA5}">
                      <a16:colId xmlns:a16="http://schemas.microsoft.com/office/drawing/2014/main" val="2416587629"/>
                    </a:ext>
                  </a:extLst>
                </a:gridCol>
                <a:gridCol w="3020898">
                  <a:extLst>
                    <a:ext uri="{9D8B030D-6E8A-4147-A177-3AD203B41FA5}">
                      <a16:colId xmlns:a16="http://schemas.microsoft.com/office/drawing/2014/main" val="3320756841"/>
                    </a:ext>
                  </a:extLst>
                </a:gridCol>
              </a:tblGrid>
              <a:tr h="997729">
                <a:tc>
                  <a:txBody>
                    <a:bodyPr/>
                    <a:lstStyle/>
                    <a:p>
                      <a:r>
                        <a:rPr lang="it-IT" sz="1600" dirty="0"/>
                        <a:t>Graduatoria</a:t>
                      </a:r>
                      <a:r>
                        <a:rPr lang="it-IT" sz="1600" baseline="0" dirty="0"/>
                        <a:t> riserve mondiali </a:t>
                      </a:r>
                      <a:endParaRPr lang="it-IT" sz="1600" dirty="0"/>
                    </a:p>
                  </a:txBody>
                  <a:tcPr/>
                </a:tc>
                <a:tc>
                  <a:txBody>
                    <a:bodyPr/>
                    <a:lstStyle/>
                    <a:p>
                      <a:r>
                        <a:rPr lang="it-IT" sz="1600" dirty="0"/>
                        <a:t>(in percentuale sul totale)</a:t>
                      </a:r>
                    </a:p>
                  </a:txBody>
                  <a:tcPr/>
                </a:tc>
                <a:tc>
                  <a:txBody>
                    <a:bodyPr/>
                    <a:lstStyle/>
                    <a:p>
                      <a:pPr algn="r"/>
                      <a:r>
                        <a:rPr lang="it-IT" sz="1600" i="1" dirty="0"/>
                        <a:t>Assieme 65,5%</a:t>
                      </a:r>
                    </a:p>
                  </a:txBody>
                  <a:tcPr/>
                </a:tc>
                <a:extLst>
                  <a:ext uri="{0D108BD9-81ED-4DB2-BD59-A6C34878D82A}">
                    <a16:rowId xmlns:a16="http://schemas.microsoft.com/office/drawing/2014/main" val="3896543712"/>
                  </a:ext>
                </a:extLst>
              </a:tr>
              <a:tr h="564359">
                <a:tc>
                  <a:txBody>
                    <a:bodyPr/>
                    <a:lstStyle/>
                    <a:p>
                      <a:r>
                        <a:rPr lang="it-IT" sz="1600" dirty="0"/>
                        <a:t>Arabia Saudita 21,3</a:t>
                      </a:r>
                    </a:p>
                  </a:txBody>
                  <a:tcPr/>
                </a:tc>
                <a:tc>
                  <a:txBody>
                    <a:bodyPr/>
                    <a:lstStyle/>
                    <a:p>
                      <a:r>
                        <a:rPr lang="it-IT" sz="1600" dirty="0"/>
                        <a:t>Iran 11,2</a:t>
                      </a:r>
                    </a:p>
                  </a:txBody>
                  <a:tcPr/>
                </a:tc>
                <a:tc>
                  <a:txBody>
                    <a:bodyPr/>
                    <a:lstStyle/>
                    <a:p>
                      <a:r>
                        <a:rPr lang="it-IT" sz="1600" dirty="0"/>
                        <a:t>Iraq 8,2</a:t>
                      </a:r>
                    </a:p>
                  </a:txBody>
                  <a:tcPr/>
                </a:tc>
                <a:extLst>
                  <a:ext uri="{0D108BD9-81ED-4DB2-BD59-A6C34878D82A}">
                    <a16:rowId xmlns:a16="http://schemas.microsoft.com/office/drawing/2014/main" val="1628659171"/>
                  </a:ext>
                </a:extLst>
              </a:tr>
              <a:tr h="564359">
                <a:tc>
                  <a:txBody>
                    <a:bodyPr/>
                    <a:lstStyle/>
                    <a:p>
                      <a:r>
                        <a:rPr lang="it-IT" sz="1600" dirty="0"/>
                        <a:t>Emirati Arabi Uniti 7,9</a:t>
                      </a:r>
                    </a:p>
                  </a:txBody>
                  <a:tcPr/>
                </a:tc>
                <a:tc>
                  <a:txBody>
                    <a:bodyPr/>
                    <a:lstStyle/>
                    <a:p>
                      <a:r>
                        <a:rPr lang="it-IT" sz="1600" dirty="0"/>
                        <a:t>Venezuela 7,0</a:t>
                      </a:r>
                    </a:p>
                  </a:txBody>
                  <a:tcPr/>
                </a:tc>
                <a:tc>
                  <a:txBody>
                    <a:bodyPr/>
                    <a:lstStyle/>
                    <a:p>
                      <a:r>
                        <a:rPr lang="it-IT" sz="1600" dirty="0"/>
                        <a:t>Russia</a:t>
                      </a:r>
                      <a:r>
                        <a:rPr lang="it-IT" sz="1600" baseline="0" dirty="0"/>
                        <a:t> 6,4</a:t>
                      </a:r>
                      <a:endParaRPr lang="it-IT" sz="1600" dirty="0"/>
                    </a:p>
                  </a:txBody>
                  <a:tcPr/>
                </a:tc>
                <a:extLst>
                  <a:ext uri="{0D108BD9-81ED-4DB2-BD59-A6C34878D82A}">
                    <a16:rowId xmlns:a16="http://schemas.microsoft.com/office/drawing/2014/main" val="3677009602"/>
                  </a:ext>
                </a:extLst>
              </a:tr>
              <a:tr h="564359">
                <a:tc>
                  <a:txBody>
                    <a:bodyPr/>
                    <a:lstStyle/>
                    <a:p>
                      <a:r>
                        <a:rPr lang="it-IT" sz="1600" dirty="0"/>
                        <a:t>Libia 3,3</a:t>
                      </a:r>
                    </a:p>
                  </a:txBody>
                  <a:tcPr/>
                </a:tc>
                <a:tc>
                  <a:txBody>
                    <a:bodyPr/>
                    <a:lstStyle/>
                    <a:p>
                      <a:pPr algn="r"/>
                      <a:r>
                        <a:rPr lang="it-IT" sz="1600" i="1" dirty="0"/>
                        <a:t>USA 2,4</a:t>
                      </a:r>
                    </a:p>
                  </a:txBody>
                  <a:tcPr/>
                </a:tc>
                <a:tc>
                  <a:txBody>
                    <a:bodyPr/>
                    <a:lstStyle/>
                    <a:p>
                      <a:pPr algn="r"/>
                      <a:r>
                        <a:rPr lang="it-IT" sz="1600" i="1" dirty="0"/>
                        <a:t>Cina 1,3 </a:t>
                      </a:r>
                    </a:p>
                  </a:txBody>
                  <a:tcPr/>
                </a:tc>
                <a:extLst>
                  <a:ext uri="{0D108BD9-81ED-4DB2-BD59-A6C34878D82A}">
                    <a16:rowId xmlns:a16="http://schemas.microsoft.com/office/drawing/2014/main" val="3956694941"/>
                  </a:ext>
                </a:extLst>
              </a:tr>
            </a:tbl>
          </a:graphicData>
        </a:graphic>
      </p:graphicFrame>
    </p:spTree>
    <p:extLst>
      <p:ext uri="{BB962C8B-B14F-4D97-AF65-F5344CB8AC3E}">
        <p14:creationId xmlns:p14="http://schemas.microsoft.com/office/powerpoint/2010/main" val="1402365124"/>
      </p:ext>
    </p:extLst>
  </p:cSld>
  <p:clrMapOvr>
    <a:masterClrMapping/>
  </p:clrMapOvr>
  <mc:AlternateContent xmlns:mc="http://schemas.openxmlformats.org/markup-compatibility/2006" xmlns:p14="http://schemas.microsoft.com/office/powerpoint/2010/main">
    <mc:Choice Requires="p14">
      <p:transition spd="slow" p14:dur="2000" advTm="566336"/>
    </mc:Choice>
    <mc:Fallback xmlns="">
      <p:transition spd="slow" advTm="5663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Risorse energetiche non rinnovabili</a:t>
            </a:r>
          </a:p>
        </p:txBody>
      </p:sp>
      <p:sp>
        <p:nvSpPr>
          <p:cNvPr id="3" name="Segnaposto contenuto 2"/>
          <p:cNvSpPr>
            <a:spLocks noGrp="1"/>
          </p:cNvSpPr>
          <p:nvPr>
            <p:ph idx="1"/>
          </p:nvPr>
        </p:nvSpPr>
        <p:spPr>
          <a:xfrm>
            <a:off x="1069848" y="2224216"/>
            <a:ext cx="10194324" cy="3768811"/>
          </a:xfrm>
        </p:spPr>
        <p:txBody>
          <a:bodyPr>
            <a:normAutofit/>
          </a:bodyPr>
          <a:lstStyle/>
          <a:p>
            <a:pPr marL="0" indent="0">
              <a:buNone/>
            </a:pPr>
            <a:r>
              <a:rPr lang="it-IT" sz="2800" b="1" dirty="0"/>
              <a:t>Energie non rinnovabili </a:t>
            </a:r>
            <a:r>
              <a:rPr lang="it-IT" sz="2800" dirty="0"/>
              <a:t>ovvero </a:t>
            </a:r>
            <a:r>
              <a:rPr lang="it-IT" sz="2800" b="1" dirty="0"/>
              <a:t>Combustibili fossili</a:t>
            </a:r>
            <a:r>
              <a:rPr lang="it-IT" sz="2800" dirty="0"/>
              <a:t>: </a:t>
            </a:r>
          </a:p>
          <a:p>
            <a:pPr marL="0" indent="0">
              <a:buNone/>
            </a:pPr>
            <a:r>
              <a:rPr lang="it-IT" sz="2800" dirty="0"/>
              <a:t>risultato della modifica di residui di elementi biotici sepolti migliaia di anni fa («fermentati») e trasformati, con pressione e calore, in </a:t>
            </a:r>
            <a:endParaRPr lang="it-IT" sz="800" dirty="0"/>
          </a:p>
          <a:p>
            <a:pPr marL="2690813" indent="-382588">
              <a:buFont typeface="Arial" panose="020B0604020202020204" pitchFamily="34" charset="0"/>
              <a:buChar char="•"/>
              <a:tabLst>
                <a:tab pos="1346200" algn="l"/>
              </a:tabLst>
            </a:pPr>
            <a:r>
              <a:rPr lang="it-IT" sz="2800" dirty="0"/>
              <a:t>Carbone</a:t>
            </a:r>
          </a:p>
          <a:p>
            <a:pPr marL="2690813" indent="-382588">
              <a:buFont typeface="Arial" panose="020B0604020202020204" pitchFamily="34" charset="0"/>
              <a:buChar char="•"/>
              <a:tabLst>
                <a:tab pos="1346200" algn="l"/>
              </a:tabLst>
            </a:pPr>
            <a:r>
              <a:rPr lang="it-IT" sz="2800" dirty="0"/>
              <a:t>Petrolio</a:t>
            </a:r>
          </a:p>
          <a:p>
            <a:pPr marL="2690813" indent="-382588">
              <a:buFont typeface="Arial" panose="020B0604020202020204" pitchFamily="34" charset="0"/>
              <a:buChar char="•"/>
              <a:tabLst>
                <a:tab pos="1346200" algn="l"/>
              </a:tabLst>
            </a:pPr>
            <a:r>
              <a:rPr lang="it-IT" sz="2800" dirty="0"/>
              <a:t>Gas naturale</a:t>
            </a:r>
          </a:p>
        </p:txBody>
      </p:sp>
    </p:spTree>
    <p:extLst>
      <p:ext uri="{BB962C8B-B14F-4D97-AF65-F5344CB8AC3E}">
        <p14:creationId xmlns:p14="http://schemas.microsoft.com/office/powerpoint/2010/main" val="1056814933"/>
      </p:ext>
    </p:extLst>
  </p:cSld>
  <p:clrMapOvr>
    <a:masterClrMapping/>
  </p:clrMapOvr>
  <mc:AlternateContent xmlns:mc="http://schemas.openxmlformats.org/markup-compatibility/2006" xmlns:p14="http://schemas.microsoft.com/office/powerpoint/2010/main">
    <mc:Choice Requires="p14">
      <p:transition spd="slow" p14:dur="2000" advTm="103881"/>
    </mc:Choice>
    <mc:Fallback xmlns="">
      <p:transition spd="slow" advTm="10388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9FFB88-5868-4346-AB6A-1CDCC2388FB6}"/>
              </a:ext>
            </a:extLst>
          </p:cNvPr>
          <p:cNvSpPr>
            <a:spLocks noGrp="1"/>
          </p:cNvSpPr>
          <p:nvPr>
            <p:ph type="title"/>
          </p:nvPr>
        </p:nvSpPr>
        <p:spPr>
          <a:xfrm>
            <a:off x="271849" y="185351"/>
            <a:ext cx="11479427" cy="1210963"/>
          </a:xfrm>
        </p:spPr>
        <p:txBody>
          <a:bodyPr>
            <a:normAutofit fontScale="90000"/>
          </a:bodyPr>
          <a:lstStyle/>
          <a:p>
            <a:r>
              <a:rPr lang="it-IT" dirty="0"/>
              <a:t>Consumo globale di Risorse energetiche (2017)</a:t>
            </a:r>
          </a:p>
        </p:txBody>
      </p:sp>
      <p:graphicFrame>
        <p:nvGraphicFramePr>
          <p:cNvPr id="4" name="Segnaposto contenuto 3">
            <a:extLst>
              <a:ext uri="{FF2B5EF4-FFF2-40B4-BE49-F238E27FC236}">
                <a16:creationId xmlns:a16="http://schemas.microsoft.com/office/drawing/2014/main" id="{F04C4F49-C9E6-9543-A681-32BB5CDA9BA7}"/>
              </a:ext>
            </a:extLst>
          </p:cNvPr>
          <p:cNvGraphicFramePr>
            <a:graphicFrameLocks noGrp="1"/>
          </p:cNvGraphicFramePr>
          <p:nvPr>
            <p:ph idx="1"/>
            <p:extLst/>
          </p:nvPr>
        </p:nvGraphicFramePr>
        <p:xfrm>
          <a:off x="867736" y="1396314"/>
          <a:ext cx="10287652" cy="4593710"/>
        </p:xfrm>
        <a:graphic>
          <a:graphicData uri="http://schemas.openxmlformats.org/drawingml/2006/table">
            <a:tbl>
              <a:tblPr firstRow="1" bandRow="1">
                <a:tableStyleId>{5C22544A-7EE6-4342-B048-85BDC9FD1C3A}</a:tableStyleId>
              </a:tblPr>
              <a:tblGrid>
                <a:gridCol w="2778653">
                  <a:extLst>
                    <a:ext uri="{9D8B030D-6E8A-4147-A177-3AD203B41FA5}">
                      <a16:colId xmlns:a16="http://schemas.microsoft.com/office/drawing/2014/main" val="4083911941"/>
                    </a:ext>
                  </a:extLst>
                </a:gridCol>
                <a:gridCol w="4585601">
                  <a:extLst>
                    <a:ext uri="{9D8B030D-6E8A-4147-A177-3AD203B41FA5}">
                      <a16:colId xmlns:a16="http://schemas.microsoft.com/office/drawing/2014/main" val="2943298075"/>
                    </a:ext>
                  </a:extLst>
                </a:gridCol>
                <a:gridCol w="1580216">
                  <a:extLst>
                    <a:ext uri="{9D8B030D-6E8A-4147-A177-3AD203B41FA5}">
                      <a16:colId xmlns:a16="http://schemas.microsoft.com/office/drawing/2014/main" val="2313942785"/>
                    </a:ext>
                  </a:extLst>
                </a:gridCol>
                <a:gridCol w="1343182">
                  <a:extLst>
                    <a:ext uri="{9D8B030D-6E8A-4147-A177-3AD203B41FA5}">
                      <a16:colId xmlns:a16="http://schemas.microsoft.com/office/drawing/2014/main" val="1638509540"/>
                    </a:ext>
                  </a:extLst>
                </a:gridCol>
              </a:tblGrid>
              <a:tr h="459371">
                <a:tc>
                  <a:txBody>
                    <a:bodyPr/>
                    <a:lstStyle/>
                    <a:p>
                      <a:endParaRPr lang="it-IT"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400" dirty="0"/>
                        <a:t>risorsa</a:t>
                      </a:r>
                    </a:p>
                  </a:txBody>
                  <a:tcPr/>
                </a:tc>
                <a:tc>
                  <a:txBody>
                    <a:bodyPr/>
                    <a:lstStyle/>
                    <a:p>
                      <a:pPr algn="ctr"/>
                      <a:r>
                        <a:rPr lang="it-IT" sz="2400" dirty="0"/>
                        <a:t>%</a:t>
                      </a:r>
                    </a:p>
                  </a:txBody>
                  <a:tcPr/>
                </a:tc>
                <a:tc>
                  <a:txBody>
                    <a:bodyPr/>
                    <a:lstStyle/>
                    <a:p>
                      <a:pPr algn="ctr"/>
                      <a:r>
                        <a:rPr lang="it-IT" sz="2400" dirty="0"/>
                        <a:t>%</a:t>
                      </a:r>
                    </a:p>
                  </a:txBody>
                  <a:tcPr/>
                </a:tc>
                <a:extLst>
                  <a:ext uri="{0D108BD9-81ED-4DB2-BD59-A6C34878D82A}">
                    <a16:rowId xmlns:a16="http://schemas.microsoft.com/office/drawing/2014/main" val="4171402035"/>
                  </a:ext>
                </a:extLst>
              </a:tr>
              <a:tr h="459371">
                <a:tc>
                  <a:txBody>
                    <a:bodyPr/>
                    <a:lstStyle/>
                    <a:p>
                      <a:endParaRPr lang="it-IT" dirty="0"/>
                    </a:p>
                  </a:txBody>
                  <a:tcPr/>
                </a:tc>
                <a:tc>
                  <a:txBody>
                    <a:bodyPr/>
                    <a:lstStyle/>
                    <a:p>
                      <a:r>
                        <a:rPr lang="it-IT" sz="2400" dirty="0"/>
                        <a:t>petrolio</a:t>
                      </a:r>
                    </a:p>
                  </a:txBody>
                  <a:tcPr/>
                </a:tc>
                <a:tc>
                  <a:txBody>
                    <a:bodyPr/>
                    <a:lstStyle/>
                    <a:p>
                      <a:pPr algn="ctr"/>
                      <a:r>
                        <a:rPr lang="it-IT" sz="2400" dirty="0"/>
                        <a:t>32</a:t>
                      </a:r>
                    </a:p>
                  </a:txBody>
                  <a:tcPr/>
                </a:tc>
                <a:tc>
                  <a:txBody>
                    <a:bodyPr/>
                    <a:lstStyle/>
                    <a:p>
                      <a:pPr algn="ctr"/>
                      <a:endParaRPr lang="it-IT" sz="2400" dirty="0"/>
                    </a:p>
                  </a:txBody>
                  <a:tcPr/>
                </a:tc>
                <a:extLst>
                  <a:ext uri="{0D108BD9-81ED-4DB2-BD59-A6C34878D82A}">
                    <a16:rowId xmlns:a16="http://schemas.microsoft.com/office/drawing/2014/main" val="941771561"/>
                  </a:ext>
                </a:extLst>
              </a:tr>
              <a:tr h="459371">
                <a:tc>
                  <a:txBody>
                    <a:bodyPr/>
                    <a:lstStyle/>
                    <a:p>
                      <a:endParaRPr lang="it-IT"/>
                    </a:p>
                  </a:txBody>
                  <a:tcPr/>
                </a:tc>
                <a:tc>
                  <a:txBody>
                    <a:bodyPr/>
                    <a:lstStyle/>
                    <a:p>
                      <a:r>
                        <a:rPr lang="it-IT" sz="2400" dirty="0"/>
                        <a:t>carbone</a:t>
                      </a:r>
                    </a:p>
                  </a:txBody>
                  <a:tcPr/>
                </a:tc>
                <a:tc>
                  <a:txBody>
                    <a:bodyPr/>
                    <a:lstStyle/>
                    <a:p>
                      <a:pPr algn="ctr"/>
                      <a:r>
                        <a:rPr lang="it-IT" sz="2400" dirty="0"/>
                        <a:t>28</a:t>
                      </a:r>
                    </a:p>
                  </a:txBody>
                  <a:tcPr/>
                </a:tc>
                <a:tc>
                  <a:txBody>
                    <a:bodyPr/>
                    <a:lstStyle/>
                    <a:p>
                      <a:pPr algn="ctr"/>
                      <a:endParaRPr lang="it-IT" sz="2400"/>
                    </a:p>
                  </a:txBody>
                  <a:tcPr/>
                </a:tc>
                <a:extLst>
                  <a:ext uri="{0D108BD9-81ED-4DB2-BD59-A6C34878D82A}">
                    <a16:rowId xmlns:a16="http://schemas.microsoft.com/office/drawing/2014/main" val="316447903"/>
                  </a:ext>
                </a:extLst>
              </a:tr>
              <a:tr h="459371">
                <a:tc>
                  <a:txBody>
                    <a:bodyPr/>
                    <a:lstStyle/>
                    <a:p>
                      <a:endParaRPr lang="it-IT"/>
                    </a:p>
                  </a:txBody>
                  <a:tcPr/>
                </a:tc>
                <a:tc>
                  <a:txBody>
                    <a:bodyPr/>
                    <a:lstStyle/>
                    <a:p>
                      <a:r>
                        <a:rPr lang="it-IT" sz="2400" dirty="0"/>
                        <a:t>gas naturale</a:t>
                      </a:r>
                    </a:p>
                  </a:txBody>
                  <a:tcPr/>
                </a:tc>
                <a:tc>
                  <a:txBody>
                    <a:bodyPr/>
                    <a:lstStyle/>
                    <a:p>
                      <a:pPr algn="ctr"/>
                      <a:r>
                        <a:rPr lang="it-IT" sz="2400" dirty="0"/>
                        <a:t>22</a:t>
                      </a:r>
                    </a:p>
                  </a:txBody>
                  <a:tcPr/>
                </a:tc>
                <a:tc>
                  <a:txBody>
                    <a:bodyPr/>
                    <a:lstStyle/>
                    <a:p>
                      <a:pPr algn="ctr"/>
                      <a:endParaRPr lang="it-IT" sz="2400"/>
                    </a:p>
                  </a:txBody>
                  <a:tcPr/>
                </a:tc>
                <a:extLst>
                  <a:ext uri="{0D108BD9-81ED-4DB2-BD59-A6C34878D82A}">
                    <a16:rowId xmlns:a16="http://schemas.microsoft.com/office/drawing/2014/main" val="4270776468"/>
                  </a:ext>
                </a:extLst>
              </a:tr>
              <a:tr h="459371">
                <a:tc>
                  <a:txBody>
                    <a:bodyPr/>
                    <a:lstStyle/>
                    <a:p>
                      <a:endParaRPr lang="it-IT"/>
                    </a:p>
                  </a:txBody>
                  <a:tcPr/>
                </a:tc>
                <a:tc>
                  <a:txBody>
                    <a:bodyPr/>
                    <a:lstStyle/>
                    <a:p>
                      <a:r>
                        <a:rPr lang="it-IT" sz="2400" dirty="0"/>
                        <a:t>nucleare</a:t>
                      </a:r>
                    </a:p>
                  </a:txBody>
                  <a:tcPr/>
                </a:tc>
                <a:tc>
                  <a:txBody>
                    <a:bodyPr/>
                    <a:lstStyle/>
                    <a:p>
                      <a:pPr algn="ctr"/>
                      <a:r>
                        <a:rPr lang="it-IT" sz="2400" dirty="0"/>
                        <a:t>5</a:t>
                      </a:r>
                    </a:p>
                  </a:txBody>
                  <a:tcPr/>
                </a:tc>
                <a:tc>
                  <a:txBody>
                    <a:bodyPr/>
                    <a:lstStyle/>
                    <a:p>
                      <a:pPr algn="ctr"/>
                      <a:endParaRPr lang="it-IT" sz="2400" dirty="0"/>
                    </a:p>
                  </a:txBody>
                  <a:tcPr/>
                </a:tc>
                <a:extLst>
                  <a:ext uri="{0D108BD9-81ED-4DB2-BD59-A6C34878D82A}">
                    <a16:rowId xmlns:a16="http://schemas.microsoft.com/office/drawing/2014/main" val="2927991823"/>
                  </a:ext>
                </a:extLst>
              </a:tr>
              <a:tr h="4593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i="1" dirty="0"/>
                        <a:t>Non rinnovabili</a:t>
                      </a:r>
                    </a:p>
                  </a:txBody>
                  <a:tcPr/>
                </a:tc>
                <a:tc>
                  <a:txBody>
                    <a:bodyPr/>
                    <a:lstStyle/>
                    <a:p>
                      <a:endParaRPr lang="it-IT" i="1" dirty="0"/>
                    </a:p>
                  </a:txBody>
                  <a:tcPr/>
                </a:tc>
                <a:tc>
                  <a:txBody>
                    <a:bodyPr/>
                    <a:lstStyle/>
                    <a:p>
                      <a:endParaRPr lang="it-IT"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400" i="1" dirty="0"/>
                        <a:t>87</a:t>
                      </a:r>
                    </a:p>
                  </a:txBody>
                  <a:tcPr/>
                </a:tc>
                <a:extLst>
                  <a:ext uri="{0D108BD9-81ED-4DB2-BD59-A6C34878D82A}">
                    <a16:rowId xmlns:a16="http://schemas.microsoft.com/office/drawing/2014/main" val="3675901605"/>
                  </a:ext>
                </a:extLst>
              </a:tr>
              <a:tr h="459371">
                <a:tc>
                  <a:txBody>
                    <a:bodyPr/>
                    <a:lstStyle/>
                    <a:p>
                      <a:endParaRPr lang="it-IT"/>
                    </a:p>
                  </a:txBody>
                  <a:tcPr/>
                </a:tc>
                <a:tc>
                  <a:txBody>
                    <a:bodyPr/>
                    <a:lstStyle/>
                    <a:p>
                      <a:r>
                        <a:rPr lang="it-IT" sz="2400" dirty="0"/>
                        <a:t>biomasse/biocombustibili</a:t>
                      </a:r>
                    </a:p>
                  </a:txBody>
                  <a:tcPr/>
                </a:tc>
                <a:tc>
                  <a:txBody>
                    <a:bodyPr/>
                    <a:lstStyle/>
                    <a:p>
                      <a:pPr algn="ctr"/>
                      <a:r>
                        <a:rPr lang="it-IT" sz="2400" dirty="0"/>
                        <a:t>9</a:t>
                      </a:r>
                    </a:p>
                  </a:txBody>
                  <a:tcPr/>
                </a:tc>
                <a:tc>
                  <a:txBody>
                    <a:bodyPr/>
                    <a:lstStyle/>
                    <a:p>
                      <a:pPr algn="ctr"/>
                      <a:endParaRPr lang="it-IT" sz="2400" dirty="0"/>
                    </a:p>
                  </a:txBody>
                  <a:tcPr/>
                </a:tc>
                <a:extLst>
                  <a:ext uri="{0D108BD9-81ED-4DB2-BD59-A6C34878D82A}">
                    <a16:rowId xmlns:a16="http://schemas.microsoft.com/office/drawing/2014/main" val="1374958684"/>
                  </a:ext>
                </a:extLst>
              </a:tr>
              <a:tr h="459371">
                <a:tc>
                  <a:txBody>
                    <a:bodyPr/>
                    <a:lstStyle/>
                    <a:p>
                      <a:endParaRPr lang="it-IT"/>
                    </a:p>
                  </a:txBody>
                  <a:tcPr/>
                </a:tc>
                <a:tc>
                  <a:txBody>
                    <a:bodyPr/>
                    <a:lstStyle/>
                    <a:p>
                      <a:r>
                        <a:rPr lang="it-IT" sz="2400" dirty="0"/>
                        <a:t>idroelettrico</a:t>
                      </a:r>
                    </a:p>
                  </a:txBody>
                  <a:tcPr/>
                </a:tc>
                <a:tc>
                  <a:txBody>
                    <a:bodyPr/>
                    <a:lstStyle/>
                    <a:p>
                      <a:pPr algn="ctr"/>
                      <a:r>
                        <a:rPr lang="it-IT" sz="2400" dirty="0"/>
                        <a:t>2,5</a:t>
                      </a:r>
                    </a:p>
                  </a:txBody>
                  <a:tcPr/>
                </a:tc>
                <a:tc>
                  <a:txBody>
                    <a:bodyPr/>
                    <a:lstStyle/>
                    <a:p>
                      <a:pPr algn="ctr"/>
                      <a:endParaRPr lang="it-IT" sz="2400" dirty="0"/>
                    </a:p>
                  </a:txBody>
                  <a:tcPr/>
                </a:tc>
                <a:extLst>
                  <a:ext uri="{0D108BD9-81ED-4DB2-BD59-A6C34878D82A}">
                    <a16:rowId xmlns:a16="http://schemas.microsoft.com/office/drawing/2014/main" val="2802455386"/>
                  </a:ext>
                </a:extLst>
              </a:tr>
              <a:tr h="459371">
                <a:tc>
                  <a:txBody>
                    <a:bodyPr/>
                    <a:lstStyle/>
                    <a:p>
                      <a:endParaRPr lang="it-IT" dirty="0"/>
                    </a:p>
                  </a:txBody>
                  <a:tcPr/>
                </a:tc>
                <a:tc>
                  <a:txBody>
                    <a:bodyPr/>
                    <a:lstStyle/>
                    <a:p>
                      <a:r>
                        <a:rPr lang="it-IT" sz="2400" dirty="0"/>
                        <a:t>geotermica, solare, eolica</a:t>
                      </a:r>
                    </a:p>
                  </a:txBody>
                  <a:tcPr/>
                </a:tc>
                <a:tc>
                  <a:txBody>
                    <a:bodyPr/>
                    <a:lstStyle/>
                    <a:p>
                      <a:pPr algn="ctr"/>
                      <a:r>
                        <a:rPr lang="it-IT" sz="2400" dirty="0"/>
                        <a:t>1,5</a:t>
                      </a:r>
                    </a:p>
                  </a:txBody>
                  <a:tcPr/>
                </a:tc>
                <a:tc>
                  <a:txBody>
                    <a:bodyPr/>
                    <a:lstStyle/>
                    <a:p>
                      <a:pPr algn="ctr"/>
                      <a:endParaRPr lang="it-IT" sz="2400" dirty="0"/>
                    </a:p>
                  </a:txBody>
                  <a:tcPr/>
                </a:tc>
                <a:extLst>
                  <a:ext uri="{0D108BD9-81ED-4DB2-BD59-A6C34878D82A}">
                    <a16:rowId xmlns:a16="http://schemas.microsoft.com/office/drawing/2014/main" val="446504607"/>
                  </a:ext>
                </a:extLst>
              </a:tr>
              <a:tr h="459371">
                <a:tc>
                  <a:txBody>
                    <a:bodyPr/>
                    <a:lstStyle/>
                    <a:p>
                      <a:r>
                        <a:rPr lang="it-IT" sz="2400" i="1" dirty="0"/>
                        <a:t>rinnovabili</a:t>
                      </a:r>
                    </a:p>
                  </a:txBody>
                  <a:tcPr/>
                </a:tc>
                <a:tc>
                  <a:txBody>
                    <a:bodyPr/>
                    <a:lstStyle/>
                    <a:p>
                      <a:pPr algn="ctr"/>
                      <a:endParaRPr lang="it-IT" sz="2400" i="1" dirty="0"/>
                    </a:p>
                  </a:txBody>
                  <a:tcPr/>
                </a:tc>
                <a:tc>
                  <a:txBody>
                    <a:bodyPr/>
                    <a:lstStyle/>
                    <a:p>
                      <a:pPr algn="ctr"/>
                      <a:endParaRPr lang="it-IT" sz="2400" i="1" dirty="0"/>
                    </a:p>
                  </a:txBody>
                  <a:tcPr/>
                </a:tc>
                <a:tc>
                  <a:txBody>
                    <a:bodyPr/>
                    <a:lstStyle/>
                    <a:p>
                      <a:pPr algn="ctr"/>
                      <a:r>
                        <a:rPr lang="it-IT" sz="2400" i="1" dirty="0"/>
                        <a:t>13</a:t>
                      </a:r>
                    </a:p>
                  </a:txBody>
                  <a:tcPr/>
                </a:tc>
                <a:extLst>
                  <a:ext uri="{0D108BD9-81ED-4DB2-BD59-A6C34878D82A}">
                    <a16:rowId xmlns:a16="http://schemas.microsoft.com/office/drawing/2014/main" val="3718250725"/>
                  </a:ext>
                </a:extLst>
              </a:tr>
            </a:tbl>
          </a:graphicData>
        </a:graphic>
      </p:graphicFrame>
      <p:sp>
        <p:nvSpPr>
          <p:cNvPr id="3" name="CasellaDiTesto 2">
            <a:extLst>
              <a:ext uri="{FF2B5EF4-FFF2-40B4-BE49-F238E27FC236}">
                <a16:creationId xmlns:a16="http://schemas.microsoft.com/office/drawing/2014/main" id="{D9EFE619-D437-6C44-8E0E-902AEF325977}"/>
              </a:ext>
            </a:extLst>
          </p:cNvPr>
          <p:cNvSpPr txBox="1"/>
          <p:nvPr/>
        </p:nvSpPr>
        <p:spPr>
          <a:xfrm>
            <a:off x="9561366" y="5990024"/>
            <a:ext cx="1594022" cy="369332"/>
          </a:xfrm>
          <a:prstGeom prst="rect">
            <a:avLst/>
          </a:prstGeom>
          <a:noFill/>
        </p:spPr>
        <p:txBody>
          <a:bodyPr wrap="square" rtlCol="0">
            <a:spAutoFit/>
          </a:bodyPr>
          <a:lstStyle/>
          <a:p>
            <a:r>
              <a:rPr lang="it-IT" dirty="0"/>
              <a:t>(2021: 13,47)</a:t>
            </a:r>
          </a:p>
        </p:txBody>
      </p:sp>
    </p:spTree>
    <p:extLst>
      <p:ext uri="{BB962C8B-B14F-4D97-AF65-F5344CB8AC3E}">
        <p14:creationId xmlns:p14="http://schemas.microsoft.com/office/powerpoint/2010/main" val="2325528902"/>
      </p:ext>
    </p:extLst>
  </p:cSld>
  <p:clrMapOvr>
    <a:masterClrMapping/>
  </p:clrMapOvr>
  <mc:AlternateContent xmlns:mc="http://schemas.openxmlformats.org/markup-compatibility/2006" xmlns:p14="http://schemas.microsoft.com/office/powerpoint/2010/main">
    <mc:Choice Requires="p14">
      <p:transition spd="slow" p14:dur="2000" advTm="865943"/>
    </mc:Choice>
    <mc:Fallback xmlns="">
      <p:transition spd="slow" advTm="86594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6B9CB7-AB03-2C4B-AC17-09BD508AD4C0}"/>
              </a:ext>
            </a:extLst>
          </p:cNvPr>
          <p:cNvSpPr>
            <a:spLocks noGrp="1"/>
          </p:cNvSpPr>
          <p:nvPr>
            <p:ph type="title"/>
          </p:nvPr>
        </p:nvSpPr>
        <p:spPr>
          <a:xfrm>
            <a:off x="172995" y="218370"/>
            <a:ext cx="11528854" cy="1474505"/>
          </a:xfrm>
        </p:spPr>
        <p:txBody>
          <a:bodyPr>
            <a:normAutofit fontScale="90000"/>
          </a:bodyPr>
          <a:lstStyle/>
          <a:p>
            <a:r>
              <a:rPr lang="it-IT" dirty="0"/>
              <a:t>Obiettivi europei nell’uso di fonti rinnovabili</a:t>
            </a:r>
          </a:p>
        </p:txBody>
      </p:sp>
      <p:sp>
        <p:nvSpPr>
          <p:cNvPr id="3" name="Segnaposto contenuto 2">
            <a:extLst>
              <a:ext uri="{FF2B5EF4-FFF2-40B4-BE49-F238E27FC236}">
                <a16:creationId xmlns:a16="http://schemas.microsoft.com/office/drawing/2014/main" id="{DF396B0F-6E12-A54E-85D1-CD578DE15DB9}"/>
              </a:ext>
            </a:extLst>
          </p:cNvPr>
          <p:cNvSpPr>
            <a:spLocks noGrp="1"/>
          </p:cNvSpPr>
          <p:nvPr>
            <p:ph idx="1"/>
          </p:nvPr>
        </p:nvSpPr>
        <p:spPr>
          <a:xfrm>
            <a:off x="494898" y="1874176"/>
            <a:ext cx="10107200" cy="4254775"/>
          </a:xfrm>
        </p:spPr>
        <p:txBody>
          <a:bodyPr/>
          <a:lstStyle/>
          <a:p>
            <a:r>
              <a:rPr lang="it-IT" sz="2400" dirty="0"/>
              <a:t>2009  </a:t>
            </a:r>
            <a:r>
              <a:rPr lang="it-IT" sz="2400" dirty="0">
                <a:hlinkClick r:id="rId2">
                  <a:extLst>
                    <a:ext uri="{A12FA001-AC4F-418D-AE19-62706E023703}">
                      <ahyp:hlinkClr xmlns:ahyp="http://schemas.microsoft.com/office/drawing/2018/hyperlinkcolor" val="tx"/>
                    </a:ext>
                  </a:extLst>
                </a:hlinkClick>
              </a:rPr>
              <a:t>direttiva europea 2009/28/CE</a:t>
            </a:r>
            <a:r>
              <a:rPr lang="it-IT" sz="2400" dirty="0"/>
              <a:t>: </a:t>
            </a:r>
          </a:p>
          <a:p>
            <a:pPr marL="1028700" lvl="1" indent="0">
              <a:buNone/>
            </a:pPr>
            <a:r>
              <a:rPr lang="it-IT" sz="2400" dirty="0"/>
              <a:t> entro il 2020 il 20% del consumo energetico dell’Ue deve provenire da fonti rinnovabili. Una quota che per l’Italia viene fissata al 17% dal </a:t>
            </a:r>
            <a:r>
              <a:rPr lang="it-IT" sz="2400" dirty="0">
                <a:hlinkClick r:id="rId3">
                  <a:extLst>
                    <a:ext uri="{A12FA001-AC4F-418D-AE19-62706E023703}">
                      <ahyp:hlinkClr xmlns:ahyp="http://schemas.microsoft.com/office/drawing/2018/hyperlinkcolor" val="tx"/>
                    </a:ext>
                  </a:extLst>
                </a:hlinkClick>
              </a:rPr>
              <a:t>decreto legislativo 28/2011</a:t>
            </a:r>
            <a:r>
              <a:rPr lang="it-IT" sz="2400" dirty="0"/>
              <a:t>;</a:t>
            </a:r>
          </a:p>
          <a:p>
            <a:endParaRPr lang="it-IT" sz="2400" dirty="0"/>
          </a:p>
          <a:p>
            <a:r>
              <a:rPr lang="it-IT" sz="2400" dirty="0"/>
              <a:t>2018 nuova direttiva europea (</a:t>
            </a:r>
            <a:r>
              <a:rPr lang="it-IT" sz="2400" dirty="0">
                <a:hlinkClick r:id="rId4">
                  <a:extLst>
                    <a:ext uri="{A12FA001-AC4F-418D-AE19-62706E023703}">
                      <ahyp:hlinkClr xmlns:ahyp="http://schemas.microsoft.com/office/drawing/2018/hyperlinkcolor" val="tx"/>
                    </a:ext>
                  </a:extLst>
                </a:hlinkClick>
              </a:rPr>
              <a:t>2018/2001/EU</a:t>
            </a:r>
            <a:r>
              <a:rPr lang="it-IT" sz="2400" dirty="0"/>
              <a:t>):</a:t>
            </a:r>
          </a:p>
          <a:p>
            <a:pPr marL="936625" lvl="1" indent="0">
              <a:buNone/>
            </a:pPr>
            <a:r>
              <a:rPr lang="it-IT" sz="2400" dirty="0"/>
              <a:t>raggiungere entro il 2030 il 32% di energia rinnovabile. Un target che in Italia è del 30%, come stabilito dal </a:t>
            </a:r>
            <a:r>
              <a:rPr lang="it-IT" sz="2400" dirty="0">
                <a:hlinkClick r:id="rId5">
                  <a:extLst>
                    <a:ext uri="{A12FA001-AC4F-418D-AE19-62706E023703}">
                      <ahyp:hlinkClr xmlns:ahyp="http://schemas.microsoft.com/office/drawing/2018/hyperlinkcolor" val="tx"/>
                    </a:ext>
                  </a:extLst>
                </a:hlinkClick>
              </a:rPr>
              <a:t>Piano nazionale integrato per l’energia e il clima 2030</a:t>
            </a:r>
            <a:r>
              <a:rPr lang="it-IT" sz="2400" dirty="0"/>
              <a:t>, pubblicato a gennaio 2020.</a:t>
            </a:r>
          </a:p>
          <a:p>
            <a:endParaRPr lang="it-IT" dirty="0"/>
          </a:p>
        </p:txBody>
      </p:sp>
    </p:spTree>
    <p:extLst>
      <p:ext uri="{BB962C8B-B14F-4D97-AF65-F5344CB8AC3E}">
        <p14:creationId xmlns:p14="http://schemas.microsoft.com/office/powerpoint/2010/main" val="567183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35E9AE-95E9-FA47-95FA-FF92142CFC14}"/>
              </a:ext>
            </a:extLst>
          </p:cNvPr>
          <p:cNvSpPr>
            <a:spLocks noGrp="1"/>
          </p:cNvSpPr>
          <p:nvPr>
            <p:ph type="title"/>
          </p:nvPr>
        </p:nvSpPr>
        <p:spPr>
          <a:xfrm>
            <a:off x="1773828" y="176268"/>
            <a:ext cx="3601362" cy="970450"/>
          </a:xfrm>
        </p:spPr>
        <p:txBody>
          <a:bodyPr/>
          <a:lstStyle/>
          <a:p>
            <a:r>
              <a:rPr lang="it-IT" dirty="0"/>
              <a:t>Italia (2018)</a:t>
            </a:r>
          </a:p>
        </p:txBody>
      </p:sp>
      <p:pic>
        <p:nvPicPr>
          <p:cNvPr id="5" name="Segnaposto contenuto 4">
            <a:extLst>
              <a:ext uri="{FF2B5EF4-FFF2-40B4-BE49-F238E27FC236}">
                <a16:creationId xmlns:a16="http://schemas.microsoft.com/office/drawing/2014/main" id="{E96FCEB9-DC07-1746-921B-5E0F6294B818}"/>
              </a:ext>
            </a:extLst>
          </p:cNvPr>
          <p:cNvPicPr>
            <a:picLocks noGrp="1" noChangeAspect="1"/>
          </p:cNvPicPr>
          <p:nvPr>
            <p:ph idx="1"/>
          </p:nvPr>
        </p:nvPicPr>
        <p:blipFill>
          <a:blip r:embed="rId2"/>
          <a:stretch>
            <a:fillRect/>
          </a:stretch>
        </p:blipFill>
        <p:spPr>
          <a:xfrm>
            <a:off x="102260" y="1035507"/>
            <a:ext cx="8699627" cy="5711282"/>
          </a:xfrm>
        </p:spPr>
      </p:pic>
      <p:sp>
        <p:nvSpPr>
          <p:cNvPr id="3" name="CasellaDiTesto 2">
            <a:extLst>
              <a:ext uri="{FF2B5EF4-FFF2-40B4-BE49-F238E27FC236}">
                <a16:creationId xmlns:a16="http://schemas.microsoft.com/office/drawing/2014/main" id="{353DE957-928D-5043-86FE-A4EBEFFA6D2E}"/>
              </a:ext>
            </a:extLst>
          </p:cNvPr>
          <p:cNvSpPr txBox="1"/>
          <p:nvPr/>
        </p:nvSpPr>
        <p:spPr>
          <a:xfrm>
            <a:off x="9218141" y="1146718"/>
            <a:ext cx="2582562" cy="4247317"/>
          </a:xfrm>
          <a:prstGeom prst="rect">
            <a:avLst/>
          </a:prstGeom>
          <a:noFill/>
        </p:spPr>
        <p:txBody>
          <a:bodyPr wrap="square" rtlCol="0">
            <a:spAutoFit/>
          </a:bodyPr>
          <a:lstStyle/>
          <a:p>
            <a:r>
              <a:rPr lang="it-IT" dirty="0"/>
              <a:t>Energia prodotta 2022 (rispetto 2021):</a:t>
            </a:r>
          </a:p>
          <a:p>
            <a:endParaRPr lang="it-IT" dirty="0"/>
          </a:p>
          <a:p>
            <a:r>
              <a:rPr lang="it-IT" dirty="0"/>
              <a:t>1.572 MW fotovoltaico (+159%)</a:t>
            </a:r>
          </a:p>
          <a:p>
            <a:r>
              <a:rPr lang="it-IT" dirty="0"/>
              <a:t>381 MW eolico (+112%)</a:t>
            </a:r>
          </a:p>
          <a:p>
            <a:r>
              <a:rPr lang="it-IT" dirty="0"/>
              <a:t>37 MW idroelettrico (+66%).</a:t>
            </a:r>
          </a:p>
          <a:p>
            <a:endParaRPr lang="it-IT" dirty="0"/>
          </a:p>
          <a:p>
            <a:endParaRPr lang="it-IT" dirty="0"/>
          </a:p>
          <a:p>
            <a:endParaRPr lang="it-IT" dirty="0"/>
          </a:p>
          <a:p>
            <a:endParaRPr lang="it-IT" dirty="0"/>
          </a:p>
          <a:p>
            <a:r>
              <a:rPr lang="it-IT" sz="1200" dirty="0" err="1"/>
              <a:t>https</a:t>
            </a:r>
            <a:r>
              <a:rPr lang="it-IT" sz="1200" dirty="0"/>
              <a:t>://</a:t>
            </a:r>
            <a:r>
              <a:rPr lang="it-IT" sz="1200" dirty="0" err="1"/>
              <a:t>www.energiamercato.it</a:t>
            </a:r>
            <a:r>
              <a:rPr lang="it-IT" sz="1200" dirty="0"/>
              <a:t>/notizie/sistema-</a:t>
            </a:r>
            <a:r>
              <a:rPr lang="it-IT" sz="1200" dirty="0" err="1"/>
              <a:t>italia</a:t>
            </a:r>
            <a:r>
              <a:rPr lang="it-IT" sz="1200" dirty="0"/>
              <a:t>/energie-rinnovabili-</a:t>
            </a:r>
            <a:r>
              <a:rPr lang="it-IT" sz="1200" dirty="0" err="1"/>
              <a:t>italia</a:t>
            </a:r>
            <a:endParaRPr lang="it-IT" sz="1200" dirty="0"/>
          </a:p>
        </p:txBody>
      </p:sp>
    </p:spTree>
    <p:extLst>
      <p:ext uri="{BB962C8B-B14F-4D97-AF65-F5344CB8AC3E}">
        <p14:creationId xmlns:p14="http://schemas.microsoft.com/office/powerpoint/2010/main" val="527784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65B698-148F-B144-BFC3-05ACCEB4711F}"/>
              </a:ext>
            </a:extLst>
          </p:cNvPr>
          <p:cNvSpPr>
            <a:spLocks noGrp="1"/>
          </p:cNvSpPr>
          <p:nvPr>
            <p:ph type="title"/>
          </p:nvPr>
        </p:nvSpPr>
        <p:spPr>
          <a:xfrm>
            <a:off x="257885" y="222422"/>
            <a:ext cx="11682326" cy="1136821"/>
          </a:xfrm>
        </p:spPr>
        <p:txBody>
          <a:bodyPr>
            <a:normAutofit/>
          </a:bodyPr>
          <a:lstStyle/>
          <a:p>
            <a:r>
              <a:rPr lang="it-IT" sz="3200" b="1" dirty="0"/>
              <a:t>Nel 2022 in Italia è calata (di molto) l’energia prodotta da fonti rinnovabili. Mai così bassa dal 2014</a:t>
            </a:r>
            <a:endParaRPr lang="it-IT" sz="3200" dirty="0"/>
          </a:p>
        </p:txBody>
      </p:sp>
      <p:sp>
        <p:nvSpPr>
          <p:cNvPr id="3" name="Segnaposto contenuto 2">
            <a:extLst>
              <a:ext uri="{FF2B5EF4-FFF2-40B4-BE49-F238E27FC236}">
                <a16:creationId xmlns:a16="http://schemas.microsoft.com/office/drawing/2014/main" id="{E7283733-959C-1C45-9294-808DFC198EE3}"/>
              </a:ext>
            </a:extLst>
          </p:cNvPr>
          <p:cNvSpPr>
            <a:spLocks noGrp="1"/>
          </p:cNvSpPr>
          <p:nvPr>
            <p:ph idx="1"/>
          </p:nvPr>
        </p:nvSpPr>
        <p:spPr>
          <a:xfrm>
            <a:off x="370704" y="1470455"/>
            <a:ext cx="11392928" cy="5387546"/>
          </a:xfrm>
        </p:spPr>
        <p:txBody>
          <a:bodyPr>
            <a:normAutofit fontScale="92500" lnSpcReduction="20000"/>
          </a:bodyPr>
          <a:lstStyle/>
          <a:p>
            <a:r>
              <a:rPr lang="it-IT" dirty="0"/>
              <a:t>Il rapporto di Terna sulla produzione energetica del 2022 mostra un consistente calo dell’energia prodotta da fonti rinnovabili. Siamo a 98,4 </a:t>
            </a:r>
            <a:r>
              <a:rPr lang="it-IT" dirty="0" err="1"/>
              <a:t>TWh</a:t>
            </a:r>
            <a:r>
              <a:rPr lang="it-IT" dirty="0"/>
              <a:t> su un totale di 316,8 </a:t>
            </a:r>
            <a:r>
              <a:rPr lang="it-IT" dirty="0" err="1"/>
              <a:t>TWh</a:t>
            </a:r>
            <a:r>
              <a:rPr lang="it-IT" dirty="0"/>
              <a:t>, un calo del 13% rispetto al 2021. Crolla la produzione idroelettrica, sale quella da carbone e fonti non rinnovabili</a:t>
            </a:r>
          </a:p>
          <a:p>
            <a:pPr fontAlgn="base"/>
            <a:r>
              <a:rPr lang="it-IT" dirty="0"/>
              <a:t> </a:t>
            </a:r>
            <a:r>
              <a:rPr lang="it-IT" b="1" dirty="0"/>
              <a:t>La produzione di energia da rinnovabili nel 2022 si attesta a</a:t>
            </a:r>
            <a:r>
              <a:rPr lang="it-IT" dirty="0"/>
              <a:t>l 31,1% dell’intero consumo nazionale, che è stato di 316,8 </a:t>
            </a:r>
            <a:r>
              <a:rPr lang="it-IT" dirty="0" err="1"/>
              <a:t>TWh</a:t>
            </a:r>
            <a:r>
              <a:rPr lang="it-IT" dirty="0"/>
              <a:t>.</a:t>
            </a:r>
          </a:p>
          <a:p>
            <a:pPr fontAlgn="base"/>
            <a:r>
              <a:rPr lang="it-IT" dirty="0"/>
              <a:t>La causa principale di questo crollo è da ricercarsi nel lungo periodo di siccità degli scorsi mesi che, fra i suoi effetti nefasti, ha avuto anche quello di incidere fortemente sulla produzione idroelettrica.</a:t>
            </a:r>
          </a:p>
          <a:p>
            <a:pPr fontAlgn="base"/>
            <a:r>
              <a:rPr lang="it-IT" dirty="0"/>
              <a:t>Ma non si può imputare tutto alla siccità: se è vero che la generazione idroelettrica è calata dal 37,7% rispetto allo scorso anno, c’è da registrare un calo anche dell’eolico (-1,8%) e del geotermico (-1,6%). </a:t>
            </a:r>
            <a:r>
              <a:rPr lang="it-IT" b="1" dirty="0"/>
              <a:t>In controtendenza, invece, il fotovoltaico, che fa registrare un incoraggiante +11,8%, e la produzione termoelettrica (+6,1%)</a:t>
            </a:r>
            <a:r>
              <a:rPr lang="it-IT" dirty="0"/>
              <a:t>. Dal solare sono arrivati quest’anno 27,5 </a:t>
            </a:r>
            <a:r>
              <a:rPr lang="it-IT" dirty="0" err="1"/>
              <a:t>TWh</a:t>
            </a:r>
            <a:r>
              <a:rPr lang="it-IT" dirty="0"/>
              <a:t> di energia, l’8,54% dell’intero fabbisogno nazionale.</a:t>
            </a:r>
          </a:p>
          <a:p>
            <a:pPr fontAlgn="base"/>
            <a:r>
              <a:rPr lang="it-IT" dirty="0"/>
              <a:t>Di contro, è aumentata la produzione di energia da fonti fossili e, in particolar modo, dal carbone: </a:t>
            </a:r>
            <a:r>
              <a:rPr lang="it-IT" b="1" dirty="0"/>
              <a:t>da fonti non rinnovabili sono stati prodotti il 55,3% del fabbisogno elettrico di 316,8 </a:t>
            </a:r>
            <a:r>
              <a:rPr lang="it-IT" b="1" dirty="0" err="1"/>
              <a:t>TWh</a:t>
            </a:r>
            <a:r>
              <a:rPr lang="it-IT" dirty="0"/>
              <a:t>, con un aumento superiore ai quattro punti percentuali rispetto ai dati del 2021 (era il 51,2%).</a:t>
            </a:r>
          </a:p>
          <a:p>
            <a:pPr fontAlgn="base"/>
            <a:r>
              <a:rPr lang="it-IT" dirty="0"/>
              <a:t>Da segnalare che l’Italia ha prodotto autonomamente l’86,4% dell’intera domanda, affidandosi per una quota del 13,6% all’energia scambiata con l’estero.</a:t>
            </a:r>
          </a:p>
          <a:p>
            <a:pPr fontAlgn="base"/>
            <a:endParaRPr lang="it-IT" sz="900" dirty="0"/>
          </a:p>
          <a:p>
            <a:pPr fontAlgn="base"/>
            <a:r>
              <a:rPr lang="it-IT" sz="1200" dirty="0" err="1"/>
              <a:t>https</a:t>
            </a:r>
            <a:r>
              <a:rPr lang="it-IT" sz="1200" dirty="0"/>
              <a:t>://</a:t>
            </a:r>
            <a:r>
              <a:rPr lang="it-IT" sz="1200" dirty="0" err="1"/>
              <a:t>www.dday.it</a:t>
            </a:r>
            <a:r>
              <a:rPr lang="it-IT" sz="1200" dirty="0"/>
              <a:t>/redazione/44973/energia-fonti-rinnovabili-italia-2022</a:t>
            </a:r>
          </a:p>
        </p:txBody>
      </p:sp>
    </p:spTree>
    <p:extLst>
      <p:ext uri="{BB962C8B-B14F-4D97-AF65-F5344CB8AC3E}">
        <p14:creationId xmlns:p14="http://schemas.microsoft.com/office/powerpoint/2010/main" val="343732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559D81-06EF-B047-81CF-30702AE9430A}"/>
              </a:ext>
            </a:extLst>
          </p:cNvPr>
          <p:cNvSpPr>
            <a:spLocks noGrp="1"/>
          </p:cNvSpPr>
          <p:nvPr>
            <p:ph type="title"/>
          </p:nvPr>
        </p:nvSpPr>
        <p:spPr/>
        <p:txBody>
          <a:bodyPr/>
          <a:lstStyle/>
          <a:p>
            <a:r>
              <a:rPr lang="it-IT" dirty="0"/>
              <a:t>Petrolio</a:t>
            </a:r>
          </a:p>
        </p:txBody>
      </p:sp>
      <p:sp>
        <p:nvSpPr>
          <p:cNvPr id="3" name="Segnaposto contenuto 2">
            <a:extLst>
              <a:ext uri="{FF2B5EF4-FFF2-40B4-BE49-F238E27FC236}">
                <a16:creationId xmlns:a16="http://schemas.microsoft.com/office/drawing/2014/main" id="{78D0C3A1-501C-1640-9C60-85B332165105}"/>
              </a:ext>
            </a:extLst>
          </p:cNvPr>
          <p:cNvSpPr>
            <a:spLocks noGrp="1"/>
          </p:cNvSpPr>
          <p:nvPr>
            <p:ph idx="1"/>
          </p:nvPr>
        </p:nvSpPr>
        <p:spPr>
          <a:xfrm>
            <a:off x="840258" y="2261286"/>
            <a:ext cx="11053199" cy="4337222"/>
          </a:xfrm>
        </p:spPr>
        <p:txBody>
          <a:bodyPr>
            <a:normAutofit/>
          </a:bodyPr>
          <a:lstStyle/>
          <a:p>
            <a:r>
              <a:rPr lang="it-IT" sz="2400" dirty="0"/>
              <a:t>Necessità di infrastrutture per estrarlo, raffinarlo e distribuirlo (controllo)</a:t>
            </a:r>
          </a:p>
          <a:p>
            <a:r>
              <a:rPr lang="it-IT" sz="2400" dirty="0"/>
              <a:t>Riserve certe, ovvero quantità </a:t>
            </a:r>
            <a:r>
              <a:rPr lang="it-IT" sz="2400" u="sng" dirty="0"/>
              <a:t>stimata</a:t>
            </a:r>
            <a:r>
              <a:rPr lang="it-IT" sz="2400" dirty="0"/>
              <a:t> di disponibilità futura (dipende…)</a:t>
            </a:r>
          </a:p>
          <a:p>
            <a:r>
              <a:rPr lang="it-IT" sz="2400" dirty="0"/>
              <a:t>Stima dipende dall’uso nel mondo (rapporto riserve/produzione), modificabile da nuove scoperte (giacimenti) e nuove metodologie (</a:t>
            </a:r>
            <a:r>
              <a:rPr lang="it-IT" sz="2400" dirty="0" err="1"/>
              <a:t>fracking</a:t>
            </a:r>
            <a:r>
              <a:rPr lang="it-IT" sz="2400" dirty="0"/>
              <a:t>)</a:t>
            </a:r>
          </a:p>
          <a:p>
            <a:r>
              <a:rPr lang="it-IT" sz="2400" dirty="0"/>
              <a:t>Anni ‘50 teoria del picco di produzione del petrolio (Marion King </a:t>
            </a:r>
            <a:r>
              <a:rPr lang="it-IT" sz="2400" dirty="0" err="1"/>
              <a:t>Hubbert</a:t>
            </a:r>
            <a:r>
              <a:rPr lang="it-IT" sz="2400" dirty="0"/>
              <a:t>): «scoperta» dei limiti della disponibilità</a:t>
            </a:r>
            <a:r>
              <a:rPr lang="it-IT" sz="2400" dirty="0">
                <a:sym typeface="Wingdings" panose="05000000000000000000" pitchFamily="2" charset="2"/>
              </a:rPr>
              <a:t> esigenza di una transizione energetica (prepararsi per tempo al passaggio a altre fonti di energia)</a:t>
            </a:r>
            <a:endParaRPr lang="it-IT" sz="2400" dirty="0"/>
          </a:p>
        </p:txBody>
      </p:sp>
    </p:spTree>
    <p:extLst>
      <p:ext uri="{BB962C8B-B14F-4D97-AF65-F5344CB8AC3E}">
        <p14:creationId xmlns:p14="http://schemas.microsoft.com/office/powerpoint/2010/main" val="3841745160"/>
      </p:ext>
    </p:extLst>
  </p:cSld>
  <p:clrMapOvr>
    <a:masterClrMapping/>
  </p:clrMapOvr>
  <mc:AlternateContent xmlns:mc="http://schemas.openxmlformats.org/markup-compatibility/2006" xmlns:p14="http://schemas.microsoft.com/office/powerpoint/2010/main">
    <mc:Choice Requires="p14">
      <p:transition spd="slow" p14:dur="2000" advTm="708588"/>
    </mc:Choice>
    <mc:Fallback xmlns="">
      <p:transition spd="slow" advTm="70858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844B41-B97C-B74F-B2DF-DA54058FBADD}"/>
              </a:ext>
            </a:extLst>
          </p:cNvPr>
          <p:cNvSpPr>
            <a:spLocks noGrp="1"/>
          </p:cNvSpPr>
          <p:nvPr>
            <p:ph type="title"/>
          </p:nvPr>
        </p:nvSpPr>
        <p:spPr>
          <a:xfrm>
            <a:off x="390226" y="123568"/>
            <a:ext cx="10058400" cy="1087395"/>
          </a:xfrm>
        </p:spPr>
        <p:txBody>
          <a:bodyPr/>
          <a:lstStyle/>
          <a:p>
            <a:r>
              <a:rPr lang="it-IT" dirty="0"/>
              <a:t>Enrico Mattei</a:t>
            </a:r>
          </a:p>
        </p:txBody>
      </p:sp>
      <p:sp>
        <p:nvSpPr>
          <p:cNvPr id="3" name="Segnaposto contenuto 2">
            <a:extLst>
              <a:ext uri="{FF2B5EF4-FFF2-40B4-BE49-F238E27FC236}">
                <a16:creationId xmlns:a16="http://schemas.microsoft.com/office/drawing/2014/main" id="{C2DEB7DC-1CBD-DF40-85BF-72178D15BA0C}"/>
              </a:ext>
            </a:extLst>
          </p:cNvPr>
          <p:cNvSpPr>
            <a:spLocks noGrp="1"/>
          </p:cNvSpPr>
          <p:nvPr>
            <p:ph idx="1"/>
          </p:nvPr>
        </p:nvSpPr>
        <p:spPr>
          <a:xfrm>
            <a:off x="390226" y="1025611"/>
            <a:ext cx="11361048" cy="5103340"/>
          </a:xfrm>
        </p:spPr>
        <p:txBody>
          <a:bodyPr>
            <a:noAutofit/>
          </a:bodyPr>
          <a:lstStyle/>
          <a:p>
            <a:r>
              <a:rPr lang="it-IT" sz="2400" dirty="0"/>
              <a:t>nasce nel 1906 in provincia di Pesaro, figlio di  un carabiniere. Dopo una breve esperienza come verniciatore di letti di metallo, nel 1923 entra come garzone alla conceria Fiore, poi operaio, aiutante chimico, infine, direttore del laboratorio. Nel 1929 la conceria chiude, Mattei si trasferisce a </a:t>
            </a:r>
            <a:r>
              <a:rPr lang="it-IT" sz="2400" b="1" dirty="0"/>
              <a:t>Milano</a:t>
            </a:r>
            <a:r>
              <a:rPr lang="it-IT" sz="2400" dirty="0"/>
              <a:t> dove apre con la sorella e il fratello un piccolo laboratorio di oli emulsionanti per l'industria conciaria e tessile. Nel 1934 fonda l'Industria Chimica Lombarda, con uno stabilimento in via </a:t>
            </a:r>
            <a:r>
              <a:rPr lang="it-IT" sz="2400" dirty="0" err="1"/>
              <a:t>Tartini</a:t>
            </a:r>
            <a:r>
              <a:rPr lang="it-IT" sz="2400" dirty="0"/>
              <a:t>, nella periferia industriale di Milano.</a:t>
            </a:r>
          </a:p>
          <a:p>
            <a:r>
              <a:rPr lang="it-IT" sz="2400" dirty="0"/>
              <a:t>Nel maggio 1943 entra nella </a:t>
            </a:r>
            <a:r>
              <a:rPr lang="it-IT" sz="2400" b="1" dirty="0"/>
              <a:t>Democrazia Cristiana</a:t>
            </a:r>
            <a:r>
              <a:rPr lang="it-IT" sz="2400" dirty="0"/>
              <a:t>, e arriva ai circoli antifascisti milanesi. Nell’estate1943, tornato a Milano riprende i contatti con la Democrazia Cristiana e ne diventa responsabile all’interno del CLNAI. Nei giorni successivi alla fine della guerra civile in Italia, Mattei viene incaricato di liquidare e di provvedere alla sostanziale privatizzazione degli </a:t>
            </a:r>
            <a:r>
              <a:rPr lang="it-IT" sz="2400" dirty="0" err="1"/>
              <a:t>asset</a:t>
            </a:r>
            <a:r>
              <a:rPr lang="it-IT" sz="2400" dirty="0"/>
              <a:t> energetici dell'</a:t>
            </a:r>
            <a:r>
              <a:rPr lang="it-IT" sz="2400" b="1" dirty="0"/>
              <a:t>Agip</a:t>
            </a:r>
            <a:r>
              <a:rPr lang="it-IT" sz="2400" dirty="0"/>
              <a:t>, l’Azienda generale italiana petroli, costituita nel 1926 dallo Stato italiano per sviluppare una propria attività petrolifera. </a:t>
            </a:r>
          </a:p>
        </p:txBody>
      </p:sp>
    </p:spTree>
    <p:extLst>
      <p:ext uri="{BB962C8B-B14F-4D97-AF65-F5344CB8AC3E}">
        <p14:creationId xmlns:p14="http://schemas.microsoft.com/office/powerpoint/2010/main" val="83194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844B41-B97C-B74F-B2DF-DA54058FBADD}"/>
              </a:ext>
            </a:extLst>
          </p:cNvPr>
          <p:cNvSpPr>
            <a:spLocks noGrp="1"/>
          </p:cNvSpPr>
          <p:nvPr>
            <p:ph type="title"/>
          </p:nvPr>
        </p:nvSpPr>
        <p:spPr>
          <a:xfrm>
            <a:off x="390226" y="123568"/>
            <a:ext cx="10058400" cy="1087395"/>
          </a:xfrm>
        </p:spPr>
        <p:txBody>
          <a:bodyPr/>
          <a:lstStyle/>
          <a:p>
            <a:r>
              <a:rPr lang="it-IT" dirty="0"/>
              <a:t>Enrico Mattei</a:t>
            </a:r>
          </a:p>
        </p:txBody>
      </p:sp>
      <p:sp>
        <p:nvSpPr>
          <p:cNvPr id="3" name="Segnaposto contenuto 2">
            <a:extLst>
              <a:ext uri="{FF2B5EF4-FFF2-40B4-BE49-F238E27FC236}">
                <a16:creationId xmlns:a16="http://schemas.microsoft.com/office/drawing/2014/main" id="{C2DEB7DC-1CBD-DF40-85BF-72178D15BA0C}"/>
              </a:ext>
            </a:extLst>
          </p:cNvPr>
          <p:cNvSpPr>
            <a:spLocks noGrp="1"/>
          </p:cNvSpPr>
          <p:nvPr>
            <p:ph idx="1"/>
          </p:nvPr>
        </p:nvSpPr>
        <p:spPr>
          <a:xfrm>
            <a:off x="852616" y="2063577"/>
            <a:ext cx="9885406" cy="3904735"/>
          </a:xfrm>
        </p:spPr>
        <p:txBody>
          <a:bodyPr>
            <a:noAutofit/>
          </a:bodyPr>
          <a:lstStyle/>
          <a:p>
            <a:r>
              <a:rPr lang="it-IT" sz="2400" dirty="0"/>
              <a:t>Mattei sceglie però di non seguire questa indicazione, per realizzare un obiettivo che ritiene fondamentale: garantire al Paese un'impresa energetica nazionale, in grado di assicurare quanto serve ai bisogni delle famiglie e allo sviluppo della piccola e media impresa a prezzi più bassi rispetto a quelli degli oligopoli internazionali. Raddoppia la perforazione dei pozzi, sfrutta al meglio la ricerca mineraria nella </a:t>
            </a:r>
            <a:r>
              <a:rPr lang="it-IT" sz="2400" b="1" dirty="0"/>
              <a:t>Val Padana</a:t>
            </a:r>
            <a:r>
              <a:rPr lang="it-IT" sz="2400" dirty="0"/>
              <a:t>, sceglie le alleanze necessarie all’interno del governo e dei partiti che lo sostengono per realizzare ciò che per il momento è solo nella sua mente. </a:t>
            </a:r>
          </a:p>
        </p:txBody>
      </p:sp>
    </p:spTree>
    <p:extLst>
      <p:ext uri="{BB962C8B-B14F-4D97-AF65-F5344CB8AC3E}">
        <p14:creationId xmlns:p14="http://schemas.microsoft.com/office/powerpoint/2010/main" val="23584747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gn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{56A1631E-CC2D-6241-96A1-7AF495E609A3}tf10001070</Template>
  <TotalTime>3597</TotalTime>
  <Words>1127</Words>
  <Application>Microsoft Macintosh PowerPoint</Application>
  <PresentationFormat>Widescreen</PresentationFormat>
  <Paragraphs>90</Paragraphs>
  <Slides>11</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11</vt:i4>
      </vt:variant>
    </vt:vector>
  </HeadingPairs>
  <TitlesOfParts>
    <vt:vector size="18" baseType="lpstr">
      <vt:lpstr>Arial</vt:lpstr>
      <vt:lpstr>Calibri</vt:lpstr>
      <vt:lpstr>Rockwell</vt:lpstr>
      <vt:lpstr>Rockwell Condensed</vt:lpstr>
      <vt:lpstr>Rockwell Extra Bold</vt:lpstr>
      <vt:lpstr>Wingdings</vt:lpstr>
      <vt:lpstr>Legno</vt:lpstr>
      <vt:lpstr>Geografia (LE006)   Corso di Studio  LE01 - DISCIPLINE STORICHE E FILOSOFICHE LE04 – Lingue e letterature straniere </vt:lpstr>
      <vt:lpstr>Risorse energetiche non rinnovabili</vt:lpstr>
      <vt:lpstr>Consumo globale di Risorse energetiche (2017)</vt:lpstr>
      <vt:lpstr>Obiettivi europei nell’uso di fonti rinnovabili</vt:lpstr>
      <vt:lpstr>Italia (2018)</vt:lpstr>
      <vt:lpstr>Nel 2022 in Italia è calata (di molto) l’energia prodotta da fonti rinnovabili. Mai così bassa dal 2014</vt:lpstr>
      <vt:lpstr>Petrolio</vt:lpstr>
      <vt:lpstr>Enrico Mattei</vt:lpstr>
      <vt:lpstr>Enrico Mattei</vt:lpstr>
      <vt:lpstr>Enrico Mattei</vt:lpstr>
      <vt:lpstr>Petrolio</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(LE006)   Corso di Studio  LE01 - DISCIPLINE STORICHE E FILOSOFICHE </dc:title>
  <dc:creator>sergio zilli</dc:creator>
  <cp:lastModifiedBy>sergio zilli</cp:lastModifiedBy>
  <cp:revision>59</cp:revision>
  <dcterms:created xsi:type="dcterms:W3CDTF">2022-03-01T08:25:09Z</dcterms:created>
  <dcterms:modified xsi:type="dcterms:W3CDTF">2023-03-29T08:07:51Z</dcterms:modified>
</cp:coreProperties>
</file>