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910" autoAdjust="0"/>
  </p:normalViewPr>
  <p:slideViewPr>
    <p:cSldViewPr snapToGrid="0">
      <p:cViewPr varScale="1">
        <p:scale>
          <a:sx n="70" d="100"/>
          <a:sy n="70" d="100"/>
        </p:scale>
        <p:origin x="113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EA1B24-2EA6-44A1-A0AB-B63636BF398D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956D2B1-543A-4A64-9E7E-5309EC953937}">
      <dgm:prSet/>
      <dgm:spPr/>
      <dgm:t>
        <a:bodyPr/>
        <a:lstStyle/>
        <a:p>
          <a:r>
            <a:rPr lang="fr-FR" dirty="0"/>
            <a:t>manger</a:t>
          </a:r>
          <a:endParaRPr lang="en-US" dirty="0"/>
        </a:p>
      </dgm:t>
    </dgm:pt>
    <dgm:pt modelId="{3E723B78-347B-48FF-BD9A-C47AF54834B4}" type="parTrans" cxnId="{37AAA360-FCC2-440A-936F-777617288597}">
      <dgm:prSet/>
      <dgm:spPr/>
      <dgm:t>
        <a:bodyPr/>
        <a:lstStyle/>
        <a:p>
          <a:endParaRPr lang="en-US"/>
        </a:p>
      </dgm:t>
    </dgm:pt>
    <dgm:pt modelId="{A0773A2F-D6EB-4099-90D0-56A1C9B87AE3}" type="sibTrans" cxnId="{37AAA360-FCC2-440A-936F-777617288597}">
      <dgm:prSet/>
      <dgm:spPr/>
      <dgm:t>
        <a:bodyPr/>
        <a:lstStyle/>
        <a:p>
          <a:endParaRPr lang="en-US"/>
        </a:p>
      </dgm:t>
    </dgm:pt>
    <dgm:pt modelId="{FB3406C9-1ACA-40A5-AC29-9CC344EC2FED}">
      <dgm:prSet/>
      <dgm:spPr/>
      <dgm:t>
        <a:bodyPr/>
        <a:lstStyle/>
        <a:p>
          <a:r>
            <a:rPr lang="fr-FR"/>
            <a:t>aller</a:t>
          </a:r>
          <a:endParaRPr lang="en-US"/>
        </a:p>
      </dgm:t>
    </dgm:pt>
    <dgm:pt modelId="{44E7AD23-1A0C-4950-8D9E-57468D13519F}" type="parTrans" cxnId="{47E73AB8-CE44-48BE-854C-7C11FED77297}">
      <dgm:prSet/>
      <dgm:spPr/>
      <dgm:t>
        <a:bodyPr/>
        <a:lstStyle/>
        <a:p>
          <a:endParaRPr lang="en-US"/>
        </a:p>
      </dgm:t>
    </dgm:pt>
    <dgm:pt modelId="{D2F98B2C-81DD-43E8-9B87-8078807A83A8}" type="sibTrans" cxnId="{47E73AB8-CE44-48BE-854C-7C11FED77297}">
      <dgm:prSet/>
      <dgm:spPr/>
      <dgm:t>
        <a:bodyPr/>
        <a:lstStyle/>
        <a:p>
          <a:endParaRPr lang="en-US"/>
        </a:p>
      </dgm:t>
    </dgm:pt>
    <dgm:pt modelId="{A699B817-E6D1-4573-9C02-6D6A867EE369}">
      <dgm:prSet/>
      <dgm:spPr/>
      <dgm:t>
        <a:bodyPr/>
        <a:lstStyle/>
        <a:p>
          <a:r>
            <a:rPr lang="fr-FR" dirty="0"/>
            <a:t>prendre</a:t>
          </a:r>
          <a:endParaRPr lang="en-US" dirty="0"/>
        </a:p>
      </dgm:t>
    </dgm:pt>
    <dgm:pt modelId="{93BDB655-2EA4-4D08-947B-4F4257336BE0}" type="parTrans" cxnId="{1805030F-C2F2-41E9-B20E-360D4B8D1A5D}">
      <dgm:prSet/>
      <dgm:spPr/>
      <dgm:t>
        <a:bodyPr/>
        <a:lstStyle/>
        <a:p>
          <a:endParaRPr lang="en-US"/>
        </a:p>
      </dgm:t>
    </dgm:pt>
    <dgm:pt modelId="{703F0C33-E719-4B8A-84ED-D6F63BF7C458}" type="sibTrans" cxnId="{1805030F-C2F2-41E9-B20E-360D4B8D1A5D}">
      <dgm:prSet/>
      <dgm:spPr/>
      <dgm:t>
        <a:bodyPr/>
        <a:lstStyle/>
        <a:p>
          <a:endParaRPr lang="en-US"/>
        </a:p>
      </dgm:t>
    </dgm:pt>
    <dgm:pt modelId="{8AAB9FFC-97AD-4F6A-A330-4ED70A163286}">
      <dgm:prSet/>
      <dgm:spPr/>
      <dgm:t>
        <a:bodyPr/>
        <a:lstStyle/>
        <a:p>
          <a:r>
            <a:rPr lang="fr-FR"/>
            <a:t>payer </a:t>
          </a:r>
          <a:endParaRPr lang="en-US"/>
        </a:p>
      </dgm:t>
    </dgm:pt>
    <dgm:pt modelId="{DDAEB2CE-F7C6-457A-8C16-83372D4B02A8}" type="parTrans" cxnId="{FFF60217-5FCD-4D21-9644-6FEC8B034DE0}">
      <dgm:prSet/>
      <dgm:spPr/>
      <dgm:t>
        <a:bodyPr/>
        <a:lstStyle/>
        <a:p>
          <a:endParaRPr lang="en-US"/>
        </a:p>
      </dgm:t>
    </dgm:pt>
    <dgm:pt modelId="{24411C14-C1E1-4214-A9AB-BAFFD6489AF9}" type="sibTrans" cxnId="{FFF60217-5FCD-4D21-9644-6FEC8B034DE0}">
      <dgm:prSet/>
      <dgm:spPr/>
      <dgm:t>
        <a:bodyPr/>
        <a:lstStyle/>
        <a:p>
          <a:endParaRPr lang="en-US"/>
        </a:p>
      </dgm:t>
    </dgm:pt>
    <dgm:pt modelId="{928932F7-3FB3-4789-8CA6-2DFFDA942DDF}">
      <dgm:prSet/>
      <dgm:spPr/>
      <dgm:t>
        <a:bodyPr/>
        <a:lstStyle/>
        <a:p>
          <a:r>
            <a:rPr lang="fr-FR" dirty="0"/>
            <a:t>étudier </a:t>
          </a:r>
          <a:endParaRPr lang="en-US" dirty="0"/>
        </a:p>
      </dgm:t>
    </dgm:pt>
    <dgm:pt modelId="{8FD111B8-85A4-413B-B48D-057A9033731A}" type="parTrans" cxnId="{945D8997-3A25-4768-ADE1-FF5F11C98535}">
      <dgm:prSet/>
      <dgm:spPr/>
      <dgm:t>
        <a:bodyPr/>
        <a:lstStyle/>
        <a:p>
          <a:endParaRPr lang="en-US"/>
        </a:p>
      </dgm:t>
    </dgm:pt>
    <dgm:pt modelId="{3B728610-700B-4EBA-8343-44222B5E8735}" type="sibTrans" cxnId="{945D8997-3A25-4768-ADE1-FF5F11C98535}">
      <dgm:prSet/>
      <dgm:spPr/>
      <dgm:t>
        <a:bodyPr/>
        <a:lstStyle/>
        <a:p>
          <a:endParaRPr lang="en-US"/>
        </a:p>
      </dgm:t>
    </dgm:pt>
    <dgm:pt modelId="{5C6B05B6-B927-4EB5-A850-4A2D1B7635A6}" type="pres">
      <dgm:prSet presAssocID="{80EA1B24-2EA6-44A1-A0AB-B63636BF398D}" presName="diagram" presStyleCnt="0">
        <dgm:presLayoutVars>
          <dgm:dir/>
          <dgm:resizeHandles val="exact"/>
        </dgm:presLayoutVars>
      </dgm:prSet>
      <dgm:spPr/>
    </dgm:pt>
    <dgm:pt modelId="{9DBF340D-8858-4F8E-B94E-2392258FD9CA}" type="pres">
      <dgm:prSet presAssocID="{B956D2B1-543A-4A64-9E7E-5309EC953937}" presName="node" presStyleLbl="node1" presStyleIdx="0" presStyleCnt="5">
        <dgm:presLayoutVars>
          <dgm:bulletEnabled val="1"/>
        </dgm:presLayoutVars>
      </dgm:prSet>
      <dgm:spPr/>
    </dgm:pt>
    <dgm:pt modelId="{C23AA605-185A-4041-B840-8679966C243D}" type="pres">
      <dgm:prSet presAssocID="{A0773A2F-D6EB-4099-90D0-56A1C9B87AE3}" presName="sibTrans" presStyleCnt="0"/>
      <dgm:spPr/>
    </dgm:pt>
    <dgm:pt modelId="{93E8AA41-923F-42D5-BD73-54C05F784AB0}" type="pres">
      <dgm:prSet presAssocID="{FB3406C9-1ACA-40A5-AC29-9CC344EC2FED}" presName="node" presStyleLbl="node1" presStyleIdx="1" presStyleCnt="5">
        <dgm:presLayoutVars>
          <dgm:bulletEnabled val="1"/>
        </dgm:presLayoutVars>
      </dgm:prSet>
      <dgm:spPr/>
    </dgm:pt>
    <dgm:pt modelId="{2CF35550-789D-43C9-B5E2-A5DAD2E79789}" type="pres">
      <dgm:prSet presAssocID="{D2F98B2C-81DD-43E8-9B87-8078807A83A8}" presName="sibTrans" presStyleCnt="0"/>
      <dgm:spPr/>
    </dgm:pt>
    <dgm:pt modelId="{9AFDAEF6-3957-4B1D-A33D-55160F564E46}" type="pres">
      <dgm:prSet presAssocID="{A699B817-E6D1-4573-9C02-6D6A867EE369}" presName="node" presStyleLbl="node1" presStyleIdx="2" presStyleCnt="5">
        <dgm:presLayoutVars>
          <dgm:bulletEnabled val="1"/>
        </dgm:presLayoutVars>
      </dgm:prSet>
      <dgm:spPr/>
    </dgm:pt>
    <dgm:pt modelId="{7D00F566-F883-4E9A-9194-2C99AE399242}" type="pres">
      <dgm:prSet presAssocID="{703F0C33-E719-4B8A-84ED-D6F63BF7C458}" presName="sibTrans" presStyleCnt="0"/>
      <dgm:spPr/>
    </dgm:pt>
    <dgm:pt modelId="{C59CB888-7C30-40E2-A99F-9214766CD726}" type="pres">
      <dgm:prSet presAssocID="{8AAB9FFC-97AD-4F6A-A330-4ED70A163286}" presName="node" presStyleLbl="node1" presStyleIdx="3" presStyleCnt="5">
        <dgm:presLayoutVars>
          <dgm:bulletEnabled val="1"/>
        </dgm:presLayoutVars>
      </dgm:prSet>
      <dgm:spPr/>
    </dgm:pt>
    <dgm:pt modelId="{CB744B9E-4E81-4BC0-B93D-37D9EBF8D6F9}" type="pres">
      <dgm:prSet presAssocID="{24411C14-C1E1-4214-A9AB-BAFFD6489AF9}" presName="sibTrans" presStyleCnt="0"/>
      <dgm:spPr/>
    </dgm:pt>
    <dgm:pt modelId="{6AEA5FB6-3825-42A9-AB0B-9B690D8AD17F}" type="pres">
      <dgm:prSet presAssocID="{928932F7-3FB3-4789-8CA6-2DFFDA942DDF}" presName="node" presStyleLbl="node1" presStyleIdx="4" presStyleCnt="5">
        <dgm:presLayoutVars>
          <dgm:bulletEnabled val="1"/>
        </dgm:presLayoutVars>
      </dgm:prSet>
      <dgm:spPr/>
    </dgm:pt>
  </dgm:ptLst>
  <dgm:cxnLst>
    <dgm:cxn modelId="{1805030F-C2F2-41E9-B20E-360D4B8D1A5D}" srcId="{80EA1B24-2EA6-44A1-A0AB-B63636BF398D}" destId="{A699B817-E6D1-4573-9C02-6D6A867EE369}" srcOrd="2" destOrd="0" parTransId="{93BDB655-2EA4-4D08-947B-4F4257336BE0}" sibTransId="{703F0C33-E719-4B8A-84ED-D6F63BF7C458}"/>
    <dgm:cxn modelId="{FFF60217-5FCD-4D21-9644-6FEC8B034DE0}" srcId="{80EA1B24-2EA6-44A1-A0AB-B63636BF398D}" destId="{8AAB9FFC-97AD-4F6A-A330-4ED70A163286}" srcOrd="3" destOrd="0" parTransId="{DDAEB2CE-F7C6-457A-8C16-83372D4B02A8}" sibTransId="{24411C14-C1E1-4214-A9AB-BAFFD6489AF9}"/>
    <dgm:cxn modelId="{37AAA360-FCC2-440A-936F-777617288597}" srcId="{80EA1B24-2EA6-44A1-A0AB-B63636BF398D}" destId="{B956D2B1-543A-4A64-9E7E-5309EC953937}" srcOrd="0" destOrd="0" parTransId="{3E723B78-347B-48FF-BD9A-C47AF54834B4}" sibTransId="{A0773A2F-D6EB-4099-90D0-56A1C9B87AE3}"/>
    <dgm:cxn modelId="{945D8997-3A25-4768-ADE1-FF5F11C98535}" srcId="{80EA1B24-2EA6-44A1-A0AB-B63636BF398D}" destId="{928932F7-3FB3-4789-8CA6-2DFFDA942DDF}" srcOrd="4" destOrd="0" parTransId="{8FD111B8-85A4-413B-B48D-057A9033731A}" sibTransId="{3B728610-700B-4EBA-8343-44222B5E8735}"/>
    <dgm:cxn modelId="{F91C299A-A19E-4388-8362-24E3A6058257}" type="presOf" srcId="{A699B817-E6D1-4573-9C02-6D6A867EE369}" destId="{9AFDAEF6-3957-4B1D-A33D-55160F564E46}" srcOrd="0" destOrd="0" presId="urn:microsoft.com/office/officeart/2005/8/layout/default"/>
    <dgm:cxn modelId="{CF668FA4-6B5C-4E47-B474-97C8EAAA312A}" type="presOf" srcId="{928932F7-3FB3-4789-8CA6-2DFFDA942DDF}" destId="{6AEA5FB6-3825-42A9-AB0B-9B690D8AD17F}" srcOrd="0" destOrd="0" presId="urn:microsoft.com/office/officeart/2005/8/layout/default"/>
    <dgm:cxn modelId="{47E73AB8-CE44-48BE-854C-7C11FED77297}" srcId="{80EA1B24-2EA6-44A1-A0AB-B63636BF398D}" destId="{FB3406C9-1ACA-40A5-AC29-9CC344EC2FED}" srcOrd="1" destOrd="0" parTransId="{44E7AD23-1A0C-4950-8D9E-57468D13519F}" sibTransId="{D2F98B2C-81DD-43E8-9B87-8078807A83A8}"/>
    <dgm:cxn modelId="{29CCD1B8-4DBF-4B84-BABA-A39E7203D17D}" type="presOf" srcId="{80EA1B24-2EA6-44A1-A0AB-B63636BF398D}" destId="{5C6B05B6-B927-4EB5-A850-4A2D1B7635A6}" srcOrd="0" destOrd="0" presId="urn:microsoft.com/office/officeart/2005/8/layout/default"/>
    <dgm:cxn modelId="{500280C1-85E5-4F55-B827-63DFC56D58CC}" type="presOf" srcId="{8AAB9FFC-97AD-4F6A-A330-4ED70A163286}" destId="{C59CB888-7C30-40E2-A99F-9214766CD726}" srcOrd="0" destOrd="0" presId="urn:microsoft.com/office/officeart/2005/8/layout/default"/>
    <dgm:cxn modelId="{F73986D0-9936-40DB-8B93-239790E9BC02}" type="presOf" srcId="{B956D2B1-543A-4A64-9E7E-5309EC953937}" destId="{9DBF340D-8858-4F8E-B94E-2392258FD9CA}" srcOrd="0" destOrd="0" presId="urn:microsoft.com/office/officeart/2005/8/layout/default"/>
    <dgm:cxn modelId="{7F1491E2-9497-4021-B847-0E3EC0D43140}" type="presOf" srcId="{FB3406C9-1ACA-40A5-AC29-9CC344EC2FED}" destId="{93E8AA41-923F-42D5-BD73-54C05F784AB0}" srcOrd="0" destOrd="0" presId="urn:microsoft.com/office/officeart/2005/8/layout/default"/>
    <dgm:cxn modelId="{F4C9E7AD-A2F7-4642-BAAD-178BD5B63DB6}" type="presParOf" srcId="{5C6B05B6-B927-4EB5-A850-4A2D1B7635A6}" destId="{9DBF340D-8858-4F8E-B94E-2392258FD9CA}" srcOrd="0" destOrd="0" presId="urn:microsoft.com/office/officeart/2005/8/layout/default"/>
    <dgm:cxn modelId="{716367E9-395B-4967-8CF4-F5F8B15A3709}" type="presParOf" srcId="{5C6B05B6-B927-4EB5-A850-4A2D1B7635A6}" destId="{C23AA605-185A-4041-B840-8679966C243D}" srcOrd="1" destOrd="0" presId="urn:microsoft.com/office/officeart/2005/8/layout/default"/>
    <dgm:cxn modelId="{444AE43C-99D8-48B1-8C1B-18C7D34795B5}" type="presParOf" srcId="{5C6B05B6-B927-4EB5-A850-4A2D1B7635A6}" destId="{93E8AA41-923F-42D5-BD73-54C05F784AB0}" srcOrd="2" destOrd="0" presId="urn:microsoft.com/office/officeart/2005/8/layout/default"/>
    <dgm:cxn modelId="{F0C5175C-41AC-427C-BFD9-758CAF9E5E65}" type="presParOf" srcId="{5C6B05B6-B927-4EB5-A850-4A2D1B7635A6}" destId="{2CF35550-789D-43C9-B5E2-A5DAD2E79789}" srcOrd="3" destOrd="0" presId="urn:microsoft.com/office/officeart/2005/8/layout/default"/>
    <dgm:cxn modelId="{D0C9848D-F780-4D8B-8AAC-9F744457B9E7}" type="presParOf" srcId="{5C6B05B6-B927-4EB5-A850-4A2D1B7635A6}" destId="{9AFDAEF6-3957-4B1D-A33D-55160F564E46}" srcOrd="4" destOrd="0" presId="urn:microsoft.com/office/officeart/2005/8/layout/default"/>
    <dgm:cxn modelId="{49A97D3B-E934-4427-992F-9CF5358A5289}" type="presParOf" srcId="{5C6B05B6-B927-4EB5-A850-4A2D1B7635A6}" destId="{7D00F566-F883-4E9A-9194-2C99AE399242}" srcOrd="5" destOrd="0" presId="urn:microsoft.com/office/officeart/2005/8/layout/default"/>
    <dgm:cxn modelId="{D6D417F4-6A2E-45D6-9DFD-B837323E87CC}" type="presParOf" srcId="{5C6B05B6-B927-4EB5-A850-4A2D1B7635A6}" destId="{C59CB888-7C30-40E2-A99F-9214766CD726}" srcOrd="6" destOrd="0" presId="urn:microsoft.com/office/officeart/2005/8/layout/default"/>
    <dgm:cxn modelId="{6C6576BD-4525-4A68-9518-EF1A38D931EC}" type="presParOf" srcId="{5C6B05B6-B927-4EB5-A850-4A2D1B7635A6}" destId="{CB744B9E-4E81-4BC0-B93D-37D9EBF8D6F9}" srcOrd="7" destOrd="0" presId="urn:microsoft.com/office/officeart/2005/8/layout/default"/>
    <dgm:cxn modelId="{C9C815BC-FA0B-4D74-B361-A2DEE39746F7}" type="presParOf" srcId="{5C6B05B6-B927-4EB5-A850-4A2D1B7635A6}" destId="{6AEA5FB6-3825-42A9-AB0B-9B690D8AD17F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BF340D-8858-4F8E-B94E-2392258FD9CA}">
      <dsp:nvSpPr>
        <dsp:cNvPr id="0" name=""/>
        <dsp:cNvSpPr/>
      </dsp:nvSpPr>
      <dsp:spPr>
        <a:xfrm>
          <a:off x="671988" y="580"/>
          <a:ext cx="2742307" cy="164538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600" kern="1200" dirty="0"/>
            <a:t>manger</a:t>
          </a:r>
          <a:endParaRPr lang="en-US" sz="5600" kern="1200" dirty="0"/>
        </a:p>
      </dsp:txBody>
      <dsp:txXfrm>
        <a:off x="671988" y="580"/>
        <a:ext cx="2742307" cy="1645384"/>
      </dsp:txXfrm>
    </dsp:sp>
    <dsp:sp modelId="{93E8AA41-923F-42D5-BD73-54C05F784AB0}">
      <dsp:nvSpPr>
        <dsp:cNvPr id="0" name=""/>
        <dsp:cNvSpPr/>
      </dsp:nvSpPr>
      <dsp:spPr>
        <a:xfrm>
          <a:off x="3688526" y="580"/>
          <a:ext cx="2742307" cy="164538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600" kern="1200"/>
            <a:t>aller</a:t>
          </a:r>
          <a:endParaRPr lang="en-US" sz="5600" kern="1200"/>
        </a:p>
      </dsp:txBody>
      <dsp:txXfrm>
        <a:off x="3688526" y="580"/>
        <a:ext cx="2742307" cy="1645384"/>
      </dsp:txXfrm>
    </dsp:sp>
    <dsp:sp modelId="{9AFDAEF6-3957-4B1D-A33D-55160F564E46}">
      <dsp:nvSpPr>
        <dsp:cNvPr id="0" name=""/>
        <dsp:cNvSpPr/>
      </dsp:nvSpPr>
      <dsp:spPr>
        <a:xfrm>
          <a:off x="6705064" y="580"/>
          <a:ext cx="2742307" cy="164538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600" kern="1200" dirty="0"/>
            <a:t>prendre</a:t>
          </a:r>
          <a:endParaRPr lang="en-US" sz="5600" kern="1200" dirty="0"/>
        </a:p>
      </dsp:txBody>
      <dsp:txXfrm>
        <a:off x="6705064" y="580"/>
        <a:ext cx="2742307" cy="1645384"/>
      </dsp:txXfrm>
    </dsp:sp>
    <dsp:sp modelId="{C59CB888-7C30-40E2-A99F-9214766CD726}">
      <dsp:nvSpPr>
        <dsp:cNvPr id="0" name=""/>
        <dsp:cNvSpPr/>
      </dsp:nvSpPr>
      <dsp:spPr>
        <a:xfrm>
          <a:off x="2180257" y="1920195"/>
          <a:ext cx="2742307" cy="164538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600" kern="1200"/>
            <a:t>payer </a:t>
          </a:r>
          <a:endParaRPr lang="en-US" sz="5600" kern="1200"/>
        </a:p>
      </dsp:txBody>
      <dsp:txXfrm>
        <a:off x="2180257" y="1920195"/>
        <a:ext cx="2742307" cy="1645384"/>
      </dsp:txXfrm>
    </dsp:sp>
    <dsp:sp modelId="{6AEA5FB6-3825-42A9-AB0B-9B690D8AD17F}">
      <dsp:nvSpPr>
        <dsp:cNvPr id="0" name=""/>
        <dsp:cNvSpPr/>
      </dsp:nvSpPr>
      <dsp:spPr>
        <a:xfrm>
          <a:off x="5196795" y="1920195"/>
          <a:ext cx="2742307" cy="164538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600" kern="1200" dirty="0"/>
            <a:t>étudier </a:t>
          </a:r>
          <a:endParaRPr lang="en-US" sz="5600" kern="1200" dirty="0"/>
        </a:p>
      </dsp:txBody>
      <dsp:txXfrm>
        <a:off x="5196795" y="1920195"/>
        <a:ext cx="2742307" cy="16453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33A1A3-638F-452D-AD83-8679074242DB}" type="datetimeFigureOut">
              <a:rPr lang="fr-FR" smtClean="0"/>
              <a:t>29/03/2023</a:t>
            </a:fld>
            <a:endParaRPr lang="fr-FR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B4810E-41FE-44D4-ABE8-F2A0BBA410A5}" type="slidenum">
              <a:rPr lang="fr-FR" smtClean="0"/>
              <a:t>‹N›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76286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Pour former les temps composés des verbes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B4810E-41FE-44D4-ABE8-F2A0BBA410A5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6548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/>
              <a:t>Spiegazione</a:t>
            </a:r>
            <a:r>
              <a:rPr lang="fr-FR" dirty="0"/>
              <a:t> : IL FAUT (serve / </a:t>
            </a:r>
            <a:r>
              <a:rPr lang="fr-FR" dirty="0" err="1"/>
              <a:t>servono</a:t>
            </a:r>
            <a:r>
              <a:rPr lang="fr-FR" dirty="0"/>
              <a:t> ). E alla forme </a:t>
            </a:r>
            <a:r>
              <a:rPr lang="fr-FR" dirty="0" err="1"/>
              <a:t>interrogativa</a:t>
            </a:r>
            <a:r>
              <a:rPr lang="fr-FR" dirty="0"/>
              <a:t> ?</a:t>
            </a:r>
          </a:p>
          <a:p>
            <a:endParaRPr lang="fr-FR" dirty="0"/>
          </a:p>
          <a:p>
            <a:r>
              <a:rPr lang="fr-FR" dirty="0"/>
              <a:t>Éteindre</a:t>
            </a:r>
          </a:p>
          <a:p>
            <a:pPr algn="l"/>
            <a:r>
              <a:rPr lang="fr-FR" b="0" i="0" dirty="0">
                <a:solidFill>
                  <a:srgbClr val="343A40"/>
                </a:solidFill>
                <a:effectLst/>
                <a:latin typeface="-apple-system"/>
              </a:rPr>
              <a:t>j’éteins</a:t>
            </a:r>
          </a:p>
          <a:p>
            <a:pPr algn="l"/>
            <a:r>
              <a:rPr lang="fr-FR" b="0" i="0" dirty="0">
                <a:solidFill>
                  <a:srgbClr val="343A40"/>
                </a:solidFill>
                <a:effectLst/>
                <a:latin typeface="-apple-system"/>
              </a:rPr>
              <a:t>Tu éteins</a:t>
            </a:r>
          </a:p>
          <a:p>
            <a:pPr algn="l"/>
            <a:r>
              <a:rPr lang="fr-FR" b="0" i="0" dirty="0">
                <a:solidFill>
                  <a:srgbClr val="343A40"/>
                </a:solidFill>
                <a:effectLst/>
                <a:latin typeface="-apple-system"/>
              </a:rPr>
              <a:t>il (elle)éteint</a:t>
            </a:r>
          </a:p>
          <a:p>
            <a:pPr algn="l"/>
            <a:r>
              <a:rPr lang="fr-FR" b="0" i="0" dirty="0">
                <a:solidFill>
                  <a:srgbClr val="343A40"/>
                </a:solidFill>
                <a:effectLst/>
                <a:latin typeface="-apple-system"/>
              </a:rPr>
              <a:t>Nous éteignons</a:t>
            </a:r>
          </a:p>
          <a:p>
            <a:pPr algn="l"/>
            <a:r>
              <a:rPr lang="fr-FR" b="0" i="0" dirty="0">
                <a:solidFill>
                  <a:srgbClr val="343A40"/>
                </a:solidFill>
                <a:effectLst/>
                <a:latin typeface="-apple-system"/>
              </a:rPr>
              <a:t>Vous éteignez</a:t>
            </a:r>
          </a:p>
          <a:p>
            <a:pPr algn="l"/>
            <a:r>
              <a:rPr lang="fr-FR" b="0" i="0" dirty="0">
                <a:solidFill>
                  <a:srgbClr val="343A40"/>
                </a:solidFill>
                <a:effectLst/>
                <a:latin typeface="-apple-system"/>
              </a:rPr>
              <a:t>ils (elles)éteignent  </a:t>
            </a:r>
          </a:p>
          <a:p>
            <a:pPr algn="l"/>
            <a:r>
              <a:rPr lang="fr-FR" b="0" i="0" dirty="0">
                <a:solidFill>
                  <a:srgbClr val="343A40"/>
                </a:solidFill>
                <a:effectLst/>
                <a:latin typeface="-apple-system"/>
              </a:rPr>
              <a:t>Je peins</a:t>
            </a:r>
          </a:p>
          <a:p>
            <a:pPr algn="l"/>
            <a:r>
              <a:rPr lang="fr-FR" b="0" i="0" dirty="0">
                <a:solidFill>
                  <a:srgbClr val="343A40"/>
                </a:solidFill>
                <a:effectLst/>
                <a:latin typeface="-apple-system"/>
              </a:rPr>
              <a:t>Tu peins</a:t>
            </a:r>
          </a:p>
          <a:p>
            <a:pPr algn="l"/>
            <a:r>
              <a:rPr lang="fr-FR" b="0" i="0" dirty="0">
                <a:solidFill>
                  <a:srgbClr val="343A40"/>
                </a:solidFill>
                <a:effectLst/>
                <a:latin typeface="-apple-system"/>
              </a:rPr>
              <a:t>il (elle)peint</a:t>
            </a:r>
          </a:p>
          <a:p>
            <a:pPr algn="l"/>
            <a:r>
              <a:rPr lang="fr-FR" b="0" i="0" dirty="0">
                <a:solidFill>
                  <a:srgbClr val="343A40"/>
                </a:solidFill>
                <a:effectLst/>
                <a:latin typeface="-apple-system"/>
              </a:rPr>
              <a:t>Nous peignons</a:t>
            </a:r>
          </a:p>
          <a:p>
            <a:pPr algn="l"/>
            <a:r>
              <a:rPr lang="fr-FR" b="0" i="0" dirty="0">
                <a:solidFill>
                  <a:srgbClr val="343A40"/>
                </a:solidFill>
                <a:effectLst/>
                <a:latin typeface="-apple-system"/>
              </a:rPr>
              <a:t>Vous peignez</a:t>
            </a:r>
          </a:p>
          <a:p>
            <a:pPr algn="l"/>
            <a:r>
              <a:rPr lang="fr-FR" b="0" i="0" dirty="0">
                <a:solidFill>
                  <a:srgbClr val="343A40"/>
                </a:solidFill>
                <a:effectLst/>
                <a:latin typeface="-apple-system"/>
              </a:rPr>
              <a:t>ils (elles)peignent</a:t>
            </a:r>
          </a:p>
          <a:p>
            <a:pPr algn="l"/>
            <a:r>
              <a:rPr lang="fr-FR" b="0" i="0" dirty="0">
                <a:solidFill>
                  <a:srgbClr val="343A40"/>
                </a:solidFill>
                <a:effectLst/>
                <a:latin typeface="-apple-system"/>
              </a:rPr>
              <a:t>Je crains</a:t>
            </a:r>
          </a:p>
          <a:p>
            <a:pPr algn="l"/>
            <a:r>
              <a:rPr lang="fr-FR" b="0" i="0" dirty="0">
                <a:solidFill>
                  <a:srgbClr val="343A40"/>
                </a:solidFill>
                <a:effectLst/>
                <a:latin typeface="-apple-system"/>
              </a:rPr>
              <a:t>Tu crains</a:t>
            </a:r>
          </a:p>
          <a:p>
            <a:pPr algn="l"/>
            <a:r>
              <a:rPr lang="fr-FR" b="0" i="0" dirty="0">
                <a:solidFill>
                  <a:srgbClr val="343A40"/>
                </a:solidFill>
                <a:effectLst/>
                <a:latin typeface="-apple-system"/>
              </a:rPr>
              <a:t>il (elle)craint</a:t>
            </a:r>
          </a:p>
          <a:p>
            <a:pPr algn="l"/>
            <a:r>
              <a:rPr lang="fr-FR" b="0" i="0" dirty="0">
                <a:solidFill>
                  <a:srgbClr val="343A40"/>
                </a:solidFill>
                <a:effectLst/>
                <a:latin typeface="-apple-system"/>
              </a:rPr>
              <a:t>Nous craignons</a:t>
            </a:r>
          </a:p>
          <a:p>
            <a:pPr algn="l"/>
            <a:r>
              <a:rPr lang="fr-FR" b="0" i="0" dirty="0">
                <a:solidFill>
                  <a:srgbClr val="343A40"/>
                </a:solidFill>
                <a:effectLst/>
                <a:latin typeface="-apple-system"/>
              </a:rPr>
              <a:t>Vous craignez</a:t>
            </a:r>
          </a:p>
          <a:p>
            <a:pPr algn="l"/>
            <a:r>
              <a:rPr lang="fr-FR" b="0" i="0" dirty="0">
                <a:solidFill>
                  <a:srgbClr val="343A40"/>
                </a:solidFill>
                <a:effectLst/>
                <a:latin typeface="-apple-system"/>
              </a:rPr>
              <a:t>ils (elles)craignent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B4810E-41FE-44D4-ABE8-F2A0BBA410A5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0226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(Structure : </a:t>
            </a:r>
            <a:r>
              <a:rPr lang="fr-FR" dirty="0" err="1"/>
              <a:t>passato</a:t>
            </a:r>
            <a:r>
              <a:rPr lang="fr-FR" dirty="0"/>
              <a:t> </a:t>
            </a:r>
            <a:r>
              <a:rPr lang="fr-FR" dirty="0" err="1"/>
              <a:t>prossimo</a:t>
            </a:r>
            <a:r>
              <a:rPr lang="fr-FR" dirty="0"/>
              <a:t> – </a:t>
            </a:r>
            <a:r>
              <a:rPr lang="fr-FR" dirty="0" err="1"/>
              <a:t>present</a:t>
            </a:r>
            <a:r>
              <a:rPr lang="fr-FR" dirty="0"/>
              <a:t> </a:t>
            </a:r>
            <a:r>
              <a:rPr lang="fr-FR" dirty="0" err="1"/>
              <a:t>perfect</a:t>
            </a:r>
            <a:r>
              <a:rPr lang="fr-FR" dirty="0"/>
              <a:t>) </a:t>
            </a:r>
          </a:p>
          <a:p>
            <a:pPr marL="0" indent="0">
              <a:buNone/>
            </a:pPr>
            <a:r>
              <a:rPr lang="fr-FR" dirty="0"/>
              <a:t>Espace de temps / moment ponctuel dans le passé. 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B4810E-41FE-44D4-ABE8-F2A0BBA410A5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94545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Structure : </a:t>
            </a:r>
            <a:r>
              <a:rPr lang="fr-FR" dirty="0" err="1"/>
              <a:t>past</a:t>
            </a:r>
            <a:r>
              <a:rPr lang="fr-FR" dirty="0"/>
              <a:t> simple – </a:t>
            </a:r>
            <a:r>
              <a:rPr lang="fr-FR" dirty="0" err="1"/>
              <a:t>used</a:t>
            </a:r>
            <a:r>
              <a:rPr lang="fr-FR" dirty="0"/>
              <a:t> to + infinitive / </a:t>
            </a:r>
            <a:r>
              <a:rPr lang="fr-FR" dirty="0" err="1"/>
              <a:t>imperfetto</a:t>
            </a:r>
            <a:endParaRPr lang="fr-FR" dirty="0"/>
          </a:p>
          <a:p>
            <a:r>
              <a:rPr lang="fr-FR" dirty="0"/>
              <a:t>On considère surtout la durée de l’action, dont le début et la fin dans le temps ne sont pas bien définis.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B4810E-41FE-44D4-ABE8-F2A0BBA410A5}" type="slidenum">
              <a:rPr lang="fr-FR" smtClean="0"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59102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E4D50E-A54A-6AA1-3363-A2BE04F8F1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0375D2E-2D72-463D-9E56-171B273530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A82744C-2052-60F0-3155-D6552D742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3E91E-42CF-49B7-AA91-53D1528168B8}" type="datetimeFigureOut">
              <a:rPr lang="fr-FR" smtClean="0"/>
              <a:t>29/03/2023</a:t>
            </a:fld>
            <a:endParaRPr lang="fr-FR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FD7037D-0D4B-73F0-5A3D-0452840CE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33B59DD-4390-6AB8-417C-E0DCC4C5B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CA393-4031-42C6-9122-311AF75F3EF3}" type="slidenum">
              <a:rPr lang="fr-FR" smtClean="0"/>
              <a:t>‹N›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320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F05DF5-F85A-2B1E-5647-80021A420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2C785AE-293A-B6B1-B7EA-7F0FAE626E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7BC2F71-F02D-9AA2-5A28-DE595D9CA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3E91E-42CF-49B7-AA91-53D1528168B8}" type="datetimeFigureOut">
              <a:rPr lang="fr-FR" smtClean="0"/>
              <a:t>29/03/2023</a:t>
            </a:fld>
            <a:endParaRPr lang="fr-FR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F7122A8-70FA-4A91-50CD-61C3BC0EF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F40FCF8-C1BB-1C12-DDE1-1D9DF8BA1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CA393-4031-42C6-9122-311AF75F3EF3}" type="slidenum">
              <a:rPr lang="fr-FR" smtClean="0"/>
              <a:t>‹N›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8355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D2583C7-30AC-5A81-2A05-3ABD6C0F02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4CFCE06-B614-BD67-B609-E1E472CDF2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D0584DD-206D-C463-88CB-BF5E8F025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3E91E-42CF-49B7-AA91-53D1528168B8}" type="datetimeFigureOut">
              <a:rPr lang="fr-FR" smtClean="0"/>
              <a:t>29/03/2023</a:t>
            </a:fld>
            <a:endParaRPr lang="fr-FR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D36086E-9BB1-69A6-37B3-87E2B395B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614D6DC-736B-F0C4-9D1E-1528ECAC2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CA393-4031-42C6-9122-311AF75F3EF3}" type="slidenum">
              <a:rPr lang="fr-FR" smtClean="0"/>
              <a:t>‹N›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45425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67344F-83FF-6D19-5110-C4CAEA1C5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B84C3E-7D26-F73A-D319-95C537F55F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7879423-F983-CCF2-55BC-DDECB6077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3E91E-42CF-49B7-AA91-53D1528168B8}" type="datetimeFigureOut">
              <a:rPr lang="fr-FR" smtClean="0"/>
              <a:t>29/03/2023</a:t>
            </a:fld>
            <a:endParaRPr lang="fr-FR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50DA6EB-8203-9DB0-03C9-7EB8811CF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8C55A6F-7DA1-F082-2740-C1ACA0202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CA393-4031-42C6-9122-311AF75F3EF3}" type="slidenum">
              <a:rPr lang="fr-FR" smtClean="0"/>
              <a:t>‹N›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85890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15D53F-F88F-52AB-232E-A70C0D3E6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AB8580F-4B85-EF58-0D31-2BCDCEB457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AB97EB0-0F71-AA00-27BD-76FEE8B5F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3E91E-42CF-49B7-AA91-53D1528168B8}" type="datetimeFigureOut">
              <a:rPr lang="fr-FR" smtClean="0"/>
              <a:t>29/03/2023</a:t>
            </a:fld>
            <a:endParaRPr lang="fr-FR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C16F9A9-67E6-A53A-5C61-7D83FF95A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761141C-2F93-DC70-4E82-62D0D202A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CA393-4031-42C6-9122-311AF75F3EF3}" type="slidenum">
              <a:rPr lang="fr-FR" smtClean="0"/>
              <a:t>‹N›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6454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8FE37F-A4A7-C6DF-F052-CA97FD3F6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C82C9D-8F5E-A2E1-2A72-8DC4D239F6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42AFD6C-6163-3DAE-D556-F55A1AAFC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6409E20-56CC-2A5C-FD68-CE3380A37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3E91E-42CF-49B7-AA91-53D1528168B8}" type="datetimeFigureOut">
              <a:rPr lang="fr-FR" smtClean="0"/>
              <a:t>29/03/2023</a:t>
            </a:fld>
            <a:endParaRPr lang="fr-FR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6BBCD8D-0787-AE23-2529-4643AF3A3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09BF2F9-04C6-E25E-37D7-FBA38785C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CA393-4031-42C6-9122-311AF75F3EF3}" type="slidenum">
              <a:rPr lang="fr-FR" smtClean="0"/>
              <a:t>‹N›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33030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5AD980-16BA-BE53-D82F-903B20398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91CB922-7FBF-2BDB-AA3C-AAA989B02E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264E60D-1EFD-EB22-CD87-1874CF5F93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5577C14-655C-1267-D76B-31536C307F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7C9A6C5-EEE3-ABA4-1043-3B034E304D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BDEF10A5-284F-F69D-4EC9-D1D70F1EE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3E91E-42CF-49B7-AA91-53D1528168B8}" type="datetimeFigureOut">
              <a:rPr lang="fr-FR" smtClean="0"/>
              <a:t>29/03/2023</a:t>
            </a:fld>
            <a:endParaRPr lang="fr-FR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0E83567-9FEA-C541-040C-1121C76DD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13BC023-433E-D12E-16CC-47EDADBDC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CA393-4031-42C6-9122-311AF75F3EF3}" type="slidenum">
              <a:rPr lang="fr-FR" smtClean="0"/>
              <a:t>‹N›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19331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80B731-E30B-D1A4-A744-44F7246D7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4D7BB50-4A4D-1719-5D72-6A6C217A4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3E91E-42CF-49B7-AA91-53D1528168B8}" type="datetimeFigureOut">
              <a:rPr lang="fr-FR" smtClean="0"/>
              <a:t>29/03/2023</a:t>
            </a:fld>
            <a:endParaRPr lang="fr-FR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2AF1CBF-E929-17CD-BF6D-BC274D6A8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D0CA184-2253-B278-D845-594A35F60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CA393-4031-42C6-9122-311AF75F3EF3}" type="slidenum">
              <a:rPr lang="fr-FR" smtClean="0"/>
              <a:t>‹N›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45257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5963C8F-27D6-464E-E68F-4D1BCEA1F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3E91E-42CF-49B7-AA91-53D1528168B8}" type="datetimeFigureOut">
              <a:rPr lang="fr-FR" smtClean="0"/>
              <a:t>29/03/2023</a:t>
            </a:fld>
            <a:endParaRPr lang="fr-FR" dirty="0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F037539-07B1-03A1-6A02-33056C3D2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CE38703-CFDB-F2E9-9721-FD38B7687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CA393-4031-42C6-9122-311AF75F3EF3}" type="slidenum">
              <a:rPr lang="fr-FR" smtClean="0"/>
              <a:t>‹N›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53620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E27B5C-F13C-FF11-952B-F892E3D33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C46BE1D-3E9E-B611-7B71-0E15A46F70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5C2C7B0-ED99-FB33-E06D-B914A18233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CC56503-24FB-BF49-0A16-099005716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3E91E-42CF-49B7-AA91-53D1528168B8}" type="datetimeFigureOut">
              <a:rPr lang="fr-FR" smtClean="0"/>
              <a:t>29/03/2023</a:t>
            </a:fld>
            <a:endParaRPr lang="fr-FR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DE16C7E-F450-5BCD-D208-2C2B3A78C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22D9B13-35E1-8C76-C610-68F80CA1C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CA393-4031-42C6-9122-311AF75F3EF3}" type="slidenum">
              <a:rPr lang="fr-FR" smtClean="0"/>
              <a:t>‹N›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1703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58E63C-8C9D-3F98-DFBA-1DA8A6DDA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6EDB3E1-33D7-2B0E-C8FF-D01DCE16A7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5D028C0-C880-942D-39DF-2853D6DD74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2B88A1C-FA70-14B0-5021-B88FF428B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3E91E-42CF-49B7-AA91-53D1528168B8}" type="datetimeFigureOut">
              <a:rPr lang="fr-FR" smtClean="0"/>
              <a:t>29/03/2023</a:t>
            </a:fld>
            <a:endParaRPr lang="fr-FR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A30B220-7521-7A88-7645-499F0BF5F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A99B202-F29D-52F3-A550-77A5EA7EB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CA393-4031-42C6-9122-311AF75F3EF3}" type="slidenum">
              <a:rPr lang="fr-FR" smtClean="0"/>
              <a:t>‹N›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17412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D17674E-F47F-01CF-1FBE-F8107CEFE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21BE1BB-C7AF-74AD-B7E3-9CC42CB56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8FF7C3A-34CC-E7C9-7EF6-06696B1802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3E91E-42CF-49B7-AA91-53D1528168B8}" type="datetimeFigureOut">
              <a:rPr lang="fr-FR" smtClean="0"/>
              <a:t>29/03/2023</a:t>
            </a:fld>
            <a:endParaRPr lang="fr-FR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067981B-FC80-E01B-E38F-D64DA8964F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423B1B7-FD10-8C1C-54A9-FD13035A6A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CA393-4031-42C6-9122-311AF75F3EF3}" type="slidenum">
              <a:rPr lang="fr-FR" smtClean="0"/>
              <a:t>‹N›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8601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B3D001-DAE7-93C9-22FC-0CB7AC9E96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Point grammaire 4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4056173-78A6-AFF6-C38A-838DE9A345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Le passé composé et l’accord du participe passé</a:t>
            </a:r>
          </a:p>
          <a:p>
            <a:r>
              <a:rPr lang="fr-FR" dirty="0"/>
              <a:t>L’imparfait</a:t>
            </a:r>
          </a:p>
        </p:txBody>
      </p:sp>
    </p:spTree>
    <p:extLst>
      <p:ext uri="{BB962C8B-B14F-4D97-AF65-F5344CB8AC3E}">
        <p14:creationId xmlns:p14="http://schemas.microsoft.com/office/powerpoint/2010/main" val="1427675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4E9F9C-0EB3-B170-87BC-B22E037A8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287" y="195442"/>
            <a:ext cx="10515600" cy="1325563"/>
          </a:xfrm>
        </p:spPr>
        <p:txBody>
          <a:bodyPr/>
          <a:lstStyle/>
          <a:p>
            <a:r>
              <a:rPr lang="fr-FR" dirty="0"/>
              <a:t>Imparfait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21416F1-6257-F000-7D98-4A66CA389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dirty="0"/>
              <a:t>1</a:t>
            </a:r>
            <a:r>
              <a:rPr lang="fr-FR" baseline="30000" dirty="0"/>
              <a:t>ère</a:t>
            </a:r>
            <a:r>
              <a:rPr lang="fr-FR" dirty="0"/>
              <a:t> personne de l’indicatif présent</a:t>
            </a:r>
          </a:p>
          <a:p>
            <a:pPr marL="0" indent="0">
              <a:buNone/>
            </a:pPr>
            <a:r>
              <a:rPr lang="fr-FR" dirty="0"/>
              <a:t>Nous parlons </a:t>
            </a:r>
          </a:p>
          <a:p>
            <a:pPr marL="0" indent="0">
              <a:buNone/>
            </a:pPr>
            <a:r>
              <a:rPr lang="fr-FR" dirty="0"/>
              <a:t>Nous </a:t>
            </a:r>
            <a:r>
              <a:rPr lang="fr-FR" b="1" dirty="0" err="1"/>
              <a:t>parl</a:t>
            </a:r>
            <a:r>
              <a:rPr lang="fr-FR" dirty="0"/>
              <a:t> – </a:t>
            </a:r>
            <a:r>
              <a:rPr lang="fr-FR" strike="sngStrike" dirty="0" err="1"/>
              <a:t>ons</a:t>
            </a:r>
            <a:r>
              <a:rPr lang="fr-FR" strike="sngStrike" dirty="0"/>
              <a:t> </a:t>
            </a:r>
          </a:p>
          <a:p>
            <a:pPr marL="0" indent="0">
              <a:buNone/>
            </a:pPr>
            <a:r>
              <a:rPr lang="fr-FR" dirty="0"/>
              <a:t>                                                                   Je </a:t>
            </a:r>
            <a:r>
              <a:rPr lang="fr-FR" dirty="0" err="1"/>
              <a:t>parl</a:t>
            </a:r>
            <a:r>
              <a:rPr lang="fr-FR" dirty="0"/>
              <a:t> – </a:t>
            </a:r>
            <a:r>
              <a:rPr lang="fr-FR" dirty="0">
                <a:highlight>
                  <a:srgbClr val="00FF00"/>
                </a:highlight>
              </a:rPr>
              <a:t>ais </a:t>
            </a:r>
          </a:p>
          <a:p>
            <a:pPr marL="0" indent="0">
              <a:buNone/>
            </a:pPr>
            <a:r>
              <a:rPr lang="fr-FR" dirty="0"/>
              <a:t>                                                                   Tu </a:t>
            </a:r>
            <a:r>
              <a:rPr lang="fr-FR" dirty="0" err="1"/>
              <a:t>parl</a:t>
            </a:r>
            <a:r>
              <a:rPr lang="fr-FR" dirty="0"/>
              <a:t> – </a:t>
            </a:r>
            <a:r>
              <a:rPr lang="fr-FR" dirty="0">
                <a:highlight>
                  <a:srgbClr val="00FF00"/>
                </a:highlight>
              </a:rPr>
              <a:t>ais</a:t>
            </a:r>
            <a:r>
              <a:rPr lang="fr-FR" dirty="0"/>
              <a:t> </a:t>
            </a:r>
          </a:p>
          <a:p>
            <a:pPr marL="0" indent="0">
              <a:buNone/>
            </a:pPr>
            <a:r>
              <a:rPr lang="fr-FR" dirty="0"/>
              <a:t>                                                                   Il/Elle/On </a:t>
            </a:r>
            <a:r>
              <a:rPr lang="fr-FR" dirty="0" err="1"/>
              <a:t>parl</a:t>
            </a:r>
            <a:r>
              <a:rPr lang="fr-FR" dirty="0"/>
              <a:t> – </a:t>
            </a:r>
            <a:r>
              <a:rPr lang="fr-FR" dirty="0">
                <a:highlight>
                  <a:srgbClr val="00FF00"/>
                </a:highlight>
              </a:rPr>
              <a:t>ait</a:t>
            </a:r>
            <a:r>
              <a:rPr lang="fr-FR" dirty="0"/>
              <a:t> </a:t>
            </a:r>
          </a:p>
          <a:p>
            <a:pPr marL="0" indent="0">
              <a:buNone/>
            </a:pPr>
            <a:r>
              <a:rPr lang="fr-FR" dirty="0"/>
              <a:t>                                                                   Nous </a:t>
            </a:r>
            <a:r>
              <a:rPr lang="fr-FR" dirty="0" err="1"/>
              <a:t>parl</a:t>
            </a:r>
            <a:r>
              <a:rPr lang="fr-FR" dirty="0"/>
              <a:t> – </a:t>
            </a:r>
            <a:r>
              <a:rPr lang="fr-FR" dirty="0">
                <a:highlight>
                  <a:srgbClr val="00FFFF"/>
                </a:highlight>
              </a:rPr>
              <a:t>ions</a:t>
            </a:r>
            <a:r>
              <a:rPr lang="fr-FR" dirty="0"/>
              <a:t> </a:t>
            </a:r>
          </a:p>
          <a:p>
            <a:pPr marL="0" indent="0">
              <a:buNone/>
            </a:pPr>
            <a:r>
              <a:rPr lang="fr-FR" dirty="0"/>
              <a:t>                                                                   Vous </a:t>
            </a:r>
            <a:r>
              <a:rPr lang="fr-FR" dirty="0" err="1"/>
              <a:t>parl</a:t>
            </a:r>
            <a:r>
              <a:rPr lang="fr-FR" dirty="0"/>
              <a:t> – </a:t>
            </a:r>
            <a:r>
              <a:rPr lang="fr-FR" dirty="0" err="1">
                <a:highlight>
                  <a:srgbClr val="FF00FF"/>
                </a:highlight>
              </a:rPr>
              <a:t>iez</a:t>
            </a:r>
            <a:r>
              <a:rPr lang="fr-FR" dirty="0"/>
              <a:t> </a:t>
            </a:r>
          </a:p>
          <a:p>
            <a:pPr marL="0" indent="0">
              <a:buNone/>
            </a:pPr>
            <a:r>
              <a:rPr lang="fr-FR" dirty="0"/>
              <a:t>                                                                    Ils/Elles </a:t>
            </a:r>
            <a:r>
              <a:rPr lang="fr-FR" dirty="0" err="1"/>
              <a:t>parl</a:t>
            </a:r>
            <a:r>
              <a:rPr lang="fr-FR" dirty="0"/>
              <a:t> – </a:t>
            </a:r>
            <a:r>
              <a:rPr lang="fr-FR" dirty="0">
                <a:highlight>
                  <a:srgbClr val="00FF00"/>
                </a:highlight>
              </a:rPr>
              <a:t>aient</a:t>
            </a:r>
            <a:r>
              <a:rPr lang="fr-FR" dirty="0"/>
              <a:t> </a:t>
            </a:r>
          </a:p>
          <a:p>
            <a:pPr marL="0" indent="0">
              <a:buNone/>
            </a:pPr>
            <a:r>
              <a:rPr lang="fr-FR" dirty="0"/>
              <a:t>                          </a:t>
            </a:r>
          </a:p>
          <a:p>
            <a:pPr marL="0" indent="0">
              <a:buNone/>
            </a:pPr>
            <a:r>
              <a:rPr lang="fr-FR" dirty="0"/>
              <a:t>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54934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B49AE5B-047C-7E97-0167-E207D4577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7760" y="807531"/>
            <a:ext cx="3243606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Être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J’étais</a:t>
            </a:r>
          </a:p>
          <a:p>
            <a:pPr marL="0" indent="0">
              <a:buNone/>
            </a:pPr>
            <a:r>
              <a:rPr lang="fr-FR" dirty="0"/>
              <a:t>Tu étais</a:t>
            </a:r>
          </a:p>
          <a:p>
            <a:pPr marL="0" indent="0">
              <a:buNone/>
            </a:pPr>
            <a:r>
              <a:rPr lang="fr-FR" dirty="0"/>
              <a:t>Il/Elle/On était </a:t>
            </a:r>
          </a:p>
          <a:p>
            <a:pPr marL="0" indent="0">
              <a:buNone/>
            </a:pPr>
            <a:r>
              <a:rPr lang="fr-FR" dirty="0"/>
              <a:t>Nous étions</a:t>
            </a:r>
          </a:p>
          <a:p>
            <a:pPr marL="0" indent="0">
              <a:buNone/>
            </a:pPr>
            <a:r>
              <a:rPr lang="fr-FR" dirty="0"/>
              <a:t>Vous étiez</a:t>
            </a:r>
          </a:p>
          <a:p>
            <a:pPr marL="0" indent="0">
              <a:buNone/>
            </a:pPr>
            <a:r>
              <a:rPr lang="fr-FR" dirty="0"/>
              <a:t>Ils/Elles étaient</a:t>
            </a:r>
          </a:p>
        </p:txBody>
      </p:sp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CDCEB434-3EA7-7C20-28D1-91C97D268F6A}"/>
              </a:ext>
            </a:extLst>
          </p:cNvPr>
          <p:cNvSpPr txBox="1">
            <a:spLocks/>
          </p:cNvSpPr>
          <p:nvPr/>
        </p:nvSpPr>
        <p:spPr>
          <a:xfrm>
            <a:off x="6907726" y="807531"/>
            <a:ext cx="324360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Avoir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J’avais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Tu avais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Il/Elle/On avait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Nous avions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Vous aviez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Ils/Elles avaient</a:t>
            </a:r>
          </a:p>
        </p:txBody>
      </p:sp>
    </p:spTree>
    <p:extLst>
      <p:ext uri="{BB962C8B-B14F-4D97-AF65-F5344CB8AC3E}">
        <p14:creationId xmlns:p14="http://schemas.microsoft.com/office/powerpoint/2010/main" val="1965417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45A976A-8DE3-4B67-B94B-2044FDD128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EAAA1B9-2DDB-49C9-A037-A523D2F13C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630117F-26D0-DF68-791E-6DD998A58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457200"/>
            <a:ext cx="10579608" cy="1188720"/>
          </a:xfrm>
        </p:spPr>
        <p:txBody>
          <a:bodyPr>
            <a:normAutofit/>
          </a:bodyPr>
          <a:lstStyle/>
          <a:p>
            <a:r>
              <a:rPr lang="fr-FR" sz="3700">
                <a:solidFill>
                  <a:schemeClr val="tx2"/>
                </a:solidFill>
              </a:rPr>
              <a:t>Exercice - Conjuguez à l’imparfait les verbes suivants :</a:t>
            </a:r>
            <a:br>
              <a:rPr lang="fr-FR" sz="3700">
                <a:solidFill>
                  <a:schemeClr val="tx2"/>
                </a:solidFill>
              </a:rPr>
            </a:br>
            <a:endParaRPr lang="fr-FR" sz="3700">
              <a:solidFill>
                <a:schemeClr val="tx2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441F8D5-EBCE-4FB9-91A9-3425971C1F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262397" y="134260"/>
            <a:ext cx="3142400" cy="2716805"/>
            <a:chOff x="-305" y="-4155"/>
            <a:chExt cx="2514948" cy="2174333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A5E80E2-35F9-41F3-A2B8-A2F17D956F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88BDEEE-0C30-49F3-8D05-B062EF890C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21E0C27-19E6-45DC-B154-4934802074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3A55340-18E0-4A23-B406-BD1221643D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08701F99-7E4C-4B92-A4B5-307CDFB7A4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5047906"/>
            <a:ext cx="2412221" cy="1810094"/>
            <a:chOff x="-305" y="-1"/>
            <a:chExt cx="3832880" cy="2876136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441E616B-C319-43C1-9A9C-A2074B2E8A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CC86BD2B-CA73-48DF-9CC8-0152EA6B1B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9C1AA9D-3FCF-4B84-94D1-51F0E1517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1D7CE92F-1DE7-4252-A62C-77ACF8CF26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0F58291D-DD2F-B773-169A-BEE6A129DA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9956524"/>
              </p:ext>
            </p:extLst>
          </p:nvPr>
        </p:nvGraphicFramePr>
        <p:xfrm>
          <a:off x="1036320" y="2543633"/>
          <a:ext cx="10119360" cy="3566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7206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62AA73-BC1F-5BB6-913B-2F6682144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014" y="29833"/>
            <a:ext cx="10515600" cy="445580"/>
          </a:xfrm>
        </p:spPr>
        <p:txBody>
          <a:bodyPr>
            <a:normAutofit/>
          </a:bodyPr>
          <a:lstStyle/>
          <a:p>
            <a:r>
              <a:rPr lang="fr-FR" sz="2400" b="1" dirty="0"/>
              <a:t>Participe passé</a:t>
            </a:r>
          </a:p>
        </p:txBody>
      </p:sp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id="{E9ED7384-F314-882A-54C5-88AD8A6133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6718582"/>
              </p:ext>
            </p:extLst>
          </p:nvPr>
        </p:nvGraphicFramePr>
        <p:xfrm>
          <a:off x="209014" y="685964"/>
          <a:ext cx="11773972" cy="587509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17144">
                  <a:extLst>
                    <a:ext uri="{9D8B030D-6E8A-4147-A177-3AD203B41FA5}">
                      <a16:colId xmlns:a16="http://schemas.microsoft.com/office/drawing/2014/main" val="3361416103"/>
                    </a:ext>
                  </a:extLst>
                </a:gridCol>
                <a:gridCol w="2379230">
                  <a:extLst>
                    <a:ext uri="{9D8B030D-6E8A-4147-A177-3AD203B41FA5}">
                      <a16:colId xmlns:a16="http://schemas.microsoft.com/office/drawing/2014/main" val="1048678219"/>
                    </a:ext>
                  </a:extLst>
                </a:gridCol>
                <a:gridCol w="7477598">
                  <a:extLst>
                    <a:ext uri="{9D8B030D-6E8A-4147-A177-3AD203B41FA5}">
                      <a16:colId xmlns:a16="http://schemas.microsoft.com/office/drawing/2014/main" val="868439956"/>
                    </a:ext>
                  </a:extLst>
                </a:gridCol>
              </a:tblGrid>
              <a:tr h="354709">
                <a:tc>
                  <a:txBody>
                    <a:bodyPr/>
                    <a:lstStyle/>
                    <a:p>
                      <a:r>
                        <a:rPr lang="fr-FR" dirty="0"/>
                        <a:t>GROUPE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Infinitif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Participe passé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1484810"/>
                  </a:ext>
                </a:extLst>
              </a:tr>
              <a:tr h="937332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  <a:r>
                        <a:rPr lang="fr-FR" baseline="30000" dirty="0"/>
                        <a:t>er</a:t>
                      </a:r>
                      <a:r>
                        <a:rPr lang="fr-FR" dirty="0"/>
                        <a:t> groupe (-er)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mang</a:t>
                      </a:r>
                      <a:r>
                        <a:rPr lang="fr-FR" dirty="0"/>
                        <a:t> - er</a:t>
                      </a:r>
                    </a:p>
                    <a:p>
                      <a:r>
                        <a:rPr lang="fr-FR" dirty="0"/>
                        <a:t>travailler</a:t>
                      </a:r>
                    </a:p>
                    <a:p>
                      <a:r>
                        <a:rPr lang="fr-FR" dirty="0"/>
                        <a:t>lever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mang</a:t>
                      </a:r>
                      <a:r>
                        <a:rPr lang="fr-FR" dirty="0"/>
                        <a:t> - é</a:t>
                      </a:r>
                    </a:p>
                    <a:p>
                      <a:r>
                        <a:rPr lang="fr-FR" dirty="0"/>
                        <a:t>travaillé</a:t>
                      </a:r>
                    </a:p>
                    <a:p>
                      <a:r>
                        <a:rPr lang="fr-FR" dirty="0"/>
                        <a:t>levé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8270489"/>
                  </a:ext>
                </a:extLst>
              </a:tr>
              <a:tr h="867798">
                <a:tc>
                  <a:txBody>
                    <a:bodyPr/>
                    <a:lstStyle/>
                    <a:p>
                      <a:r>
                        <a:rPr lang="fr-FR" dirty="0"/>
                        <a:t>2</a:t>
                      </a:r>
                      <a:r>
                        <a:rPr lang="fr-FR" baseline="30000" dirty="0"/>
                        <a:t>ème</a:t>
                      </a:r>
                      <a:r>
                        <a:rPr lang="fr-FR" dirty="0"/>
                        <a:t> groupe (-</a:t>
                      </a:r>
                      <a:r>
                        <a:rPr lang="fr-FR" dirty="0" err="1"/>
                        <a:t>ir</a:t>
                      </a:r>
                      <a:r>
                        <a:rPr lang="fr-FR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fin - </a:t>
                      </a:r>
                      <a:r>
                        <a:rPr lang="fr-FR" dirty="0" err="1"/>
                        <a:t>ir</a:t>
                      </a:r>
                      <a:r>
                        <a:rPr lang="fr-FR" dirty="0"/>
                        <a:t> </a:t>
                      </a:r>
                    </a:p>
                    <a:p>
                      <a:r>
                        <a:rPr lang="fr-FR" dirty="0"/>
                        <a:t>choisir</a:t>
                      </a:r>
                    </a:p>
                    <a:p>
                      <a:r>
                        <a:rPr lang="fr-FR" dirty="0"/>
                        <a:t>agir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fin - i</a:t>
                      </a:r>
                    </a:p>
                    <a:p>
                      <a:r>
                        <a:rPr lang="fr-FR" dirty="0"/>
                        <a:t>choisi</a:t>
                      </a:r>
                    </a:p>
                    <a:p>
                      <a:r>
                        <a:rPr lang="fr-FR" dirty="0"/>
                        <a:t>agi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786601"/>
                  </a:ext>
                </a:extLst>
              </a:tr>
              <a:tr h="3471190">
                <a:tc>
                  <a:txBody>
                    <a:bodyPr/>
                    <a:lstStyle/>
                    <a:p>
                      <a:r>
                        <a:rPr lang="fr-FR" dirty="0"/>
                        <a:t>3</a:t>
                      </a:r>
                      <a:r>
                        <a:rPr lang="fr-FR" baseline="30000" dirty="0"/>
                        <a:t>ème</a:t>
                      </a:r>
                      <a:r>
                        <a:rPr lang="fr-FR" dirty="0"/>
                        <a:t> groupe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accueillir </a:t>
                      </a:r>
                    </a:p>
                    <a:p>
                      <a:r>
                        <a:rPr lang="fr-FR" dirty="0"/>
                        <a:t>sentir </a:t>
                      </a:r>
                    </a:p>
                    <a:p>
                      <a:endParaRPr lang="fr-FR" dirty="0"/>
                    </a:p>
                    <a:p>
                      <a:r>
                        <a:rPr lang="fr-FR" dirty="0"/>
                        <a:t>acquérir</a:t>
                      </a:r>
                    </a:p>
                    <a:p>
                      <a:r>
                        <a:rPr lang="fr-FR" dirty="0"/>
                        <a:t>apprendre</a:t>
                      </a:r>
                    </a:p>
                    <a:p>
                      <a:r>
                        <a:rPr lang="fr-FR" dirty="0"/>
                        <a:t>mettre </a:t>
                      </a:r>
                    </a:p>
                    <a:p>
                      <a:r>
                        <a:rPr lang="fr-FR" dirty="0"/>
                        <a:t>prendre</a:t>
                      </a:r>
                    </a:p>
                    <a:p>
                      <a:endParaRPr lang="fr-FR" dirty="0"/>
                    </a:p>
                    <a:p>
                      <a:r>
                        <a:rPr lang="fr-FR" dirty="0"/>
                        <a:t>dire</a:t>
                      </a:r>
                    </a:p>
                    <a:p>
                      <a:r>
                        <a:rPr lang="fr-FR" dirty="0"/>
                        <a:t>conduire</a:t>
                      </a:r>
                    </a:p>
                    <a:p>
                      <a:r>
                        <a:rPr lang="fr-FR" dirty="0"/>
                        <a:t>traduire</a:t>
                      </a:r>
                    </a:p>
                    <a:p>
                      <a:r>
                        <a:rPr lang="fr-FR" dirty="0"/>
                        <a:t>écrire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accueilli</a:t>
                      </a:r>
                    </a:p>
                    <a:p>
                      <a:r>
                        <a:rPr lang="fr-FR" dirty="0"/>
                        <a:t>senti</a:t>
                      </a:r>
                    </a:p>
                    <a:p>
                      <a:endParaRPr lang="fr-FR" dirty="0"/>
                    </a:p>
                    <a:p>
                      <a:r>
                        <a:rPr lang="fr-FR" dirty="0"/>
                        <a:t>acquis</a:t>
                      </a:r>
                    </a:p>
                    <a:p>
                      <a:r>
                        <a:rPr lang="fr-FR" dirty="0"/>
                        <a:t>appris </a:t>
                      </a:r>
                    </a:p>
                    <a:p>
                      <a:r>
                        <a:rPr lang="fr-FR" dirty="0"/>
                        <a:t>mis</a:t>
                      </a:r>
                    </a:p>
                    <a:p>
                      <a:r>
                        <a:rPr lang="fr-FR" dirty="0"/>
                        <a:t>pris</a:t>
                      </a:r>
                    </a:p>
                    <a:p>
                      <a:endParaRPr lang="fr-FR" dirty="0"/>
                    </a:p>
                    <a:p>
                      <a:r>
                        <a:rPr lang="fr-FR" dirty="0"/>
                        <a:t>dit</a:t>
                      </a:r>
                    </a:p>
                    <a:p>
                      <a:r>
                        <a:rPr lang="fr-FR" dirty="0"/>
                        <a:t>conduit</a:t>
                      </a:r>
                    </a:p>
                    <a:p>
                      <a:r>
                        <a:rPr lang="fr-FR" dirty="0"/>
                        <a:t>traduit</a:t>
                      </a:r>
                    </a:p>
                    <a:p>
                      <a:r>
                        <a:rPr lang="fr-FR" dirty="0"/>
                        <a:t>écrit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2001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5437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B0790F-91F6-CA60-9AD0-DAA36D1EF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713" y="223723"/>
            <a:ext cx="10515600" cy="247617"/>
          </a:xfrm>
        </p:spPr>
        <p:txBody>
          <a:bodyPr>
            <a:normAutofit fontScale="90000"/>
          </a:bodyPr>
          <a:lstStyle/>
          <a:p>
            <a:r>
              <a:rPr lang="fr-FR" sz="2700" b="1" dirty="0"/>
              <a:t>Participe passé (3</a:t>
            </a:r>
            <a:r>
              <a:rPr lang="fr-FR" sz="2700" b="1" baseline="30000" dirty="0"/>
              <a:t>ème</a:t>
            </a:r>
            <a:r>
              <a:rPr lang="fr-FR" sz="2700" b="1" dirty="0"/>
              <a:t> groupe)</a:t>
            </a:r>
          </a:p>
        </p:txBody>
      </p:sp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id="{3C4A955D-056D-0D8F-B6B6-C53C9322D5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1469507"/>
              </p:ext>
            </p:extLst>
          </p:nvPr>
        </p:nvGraphicFramePr>
        <p:xfrm>
          <a:off x="1102938" y="599237"/>
          <a:ext cx="3723586" cy="6035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32768">
                  <a:extLst>
                    <a:ext uri="{9D8B030D-6E8A-4147-A177-3AD203B41FA5}">
                      <a16:colId xmlns:a16="http://schemas.microsoft.com/office/drawing/2014/main" val="2154984462"/>
                    </a:ext>
                  </a:extLst>
                </a:gridCol>
                <a:gridCol w="2190818">
                  <a:extLst>
                    <a:ext uri="{9D8B030D-6E8A-4147-A177-3AD203B41FA5}">
                      <a16:colId xmlns:a16="http://schemas.microsoft.com/office/drawing/2014/main" val="827537731"/>
                    </a:ext>
                  </a:extLst>
                </a:gridCol>
              </a:tblGrid>
              <a:tr h="481610">
                <a:tc>
                  <a:txBody>
                    <a:bodyPr/>
                    <a:lstStyle/>
                    <a:p>
                      <a:r>
                        <a:rPr lang="fr-FR" b="0" dirty="0"/>
                        <a:t>courir</a:t>
                      </a:r>
                    </a:p>
                    <a:p>
                      <a:r>
                        <a:rPr lang="fr-FR" b="0" dirty="0"/>
                        <a:t>tenir</a:t>
                      </a:r>
                    </a:p>
                    <a:p>
                      <a:r>
                        <a:rPr lang="fr-FR" b="0" dirty="0"/>
                        <a:t>venir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0" dirty="0"/>
                        <a:t>couru</a:t>
                      </a:r>
                    </a:p>
                    <a:p>
                      <a:r>
                        <a:rPr lang="fr-FR" b="0" dirty="0"/>
                        <a:t>tenu</a:t>
                      </a:r>
                    </a:p>
                    <a:p>
                      <a:r>
                        <a:rPr lang="fr-FR" b="0" dirty="0"/>
                        <a:t>venu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1384170"/>
                  </a:ext>
                </a:extLst>
              </a:tr>
              <a:tr h="1974251">
                <a:tc>
                  <a:txBody>
                    <a:bodyPr/>
                    <a:lstStyle/>
                    <a:p>
                      <a:r>
                        <a:rPr lang="fr-FR" dirty="0"/>
                        <a:t>devoir</a:t>
                      </a:r>
                    </a:p>
                    <a:p>
                      <a:r>
                        <a:rPr lang="fr-FR" dirty="0"/>
                        <a:t>falloir</a:t>
                      </a:r>
                    </a:p>
                    <a:p>
                      <a:r>
                        <a:rPr lang="fr-FR" dirty="0"/>
                        <a:t>pleuvoir</a:t>
                      </a:r>
                    </a:p>
                    <a:p>
                      <a:r>
                        <a:rPr lang="fr-FR" dirty="0"/>
                        <a:t>pouvoir</a:t>
                      </a:r>
                    </a:p>
                    <a:p>
                      <a:r>
                        <a:rPr lang="fr-FR" dirty="0"/>
                        <a:t>recevoir</a:t>
                      </a:r>
                    </a:p>
                    <a:p>
                      <a:r>
                        <a:rPr lang="fr-FR" dirty="0"/>
                        <a:t>savoir</a:t>
                      </a:r>
                    </a:p>
                    <a:p>
                      <a:r>
                        <a:rPr lang="fr-FR" dirty="0"/>
                        <a:t>tenir</a:t>
                      </a:r>
                    </a:p>
                    <a:p>
                      <a:r>
                        <a:rPr lang="fr-FR" dirty="0"/>
                        <a:t>venir</a:t>
                      </a:r>
                    </a:p>
                    <a:p>
                      <a:r>
                        <a:rPr lang="fr-FR" dirty="0"/>
                        <a:t>vouloir</a:t>
                      </a:r>
                    </a:p>
                    <a:p>
                      <a:r>
                        <a:rPr lang="fr-FR" dirty="0"/>
                        <a:t>voir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dû</a:t>
                      </a:r>
                      <a:endParaRPr lang="fr-FR" dirty="0"/>
                    </a:p>
                    <a:p>
                      <a:r>
                        <a:rPr lang="fr-FR" dirty="0"/>
                        <a:t>fallu</a:t>
                      </a:r>
                    </a:p>
                    <a:p>
                      <a:r>
                        <a:rPr lang="fr-FR" u="sng" dirty="0"/>
                        <a:t>plu</a:t>
                      </a:r>
                    </a:p>
                    <a:p>
                      <a:r>
                        <a:rPr lang="fr-FR" u="none" dirty="0"/>
                        <a:t>pu</a:t>
                      </a:r>
                    </a:p>
                    <a:p>
                      <a:r>
                        <a:rPr lang="fr-FR" dirty="0"/>
                        <a:t>reçu</a:t>
                      </a:r>
                    </a:p>
                    <a:p>
                      <a:r>
                        <a:rPr lang="fr-FR" dirty="0"/>
                        <a:t>su</a:t>
                      </a:r>
                    </a:p>
                    <a:p>
                      <a:r>
                        <a:rPr lang="fr-FR" dirty="0"/>
                        <a:t>tenu</a:t>
                      </a:r>
                    </a:p>
                    <a:p>
                      <a:r>
                        <a:rPr lang="fr-FR" dirty="0"/>
                        <a:t>venu</a:t>
                      </a:r>
                    </a:p>
                    <a:p>
                      <a:r>
                        <a:rPr lang="fr-FR" dirty="0"/>
                        <a:t>voulu</a:t>
                      </a:r>
                    </a:p>
                    <a:p>
                      <a:r>
                        <a:rPr lang="fr-FR" dirty="0"/>
                        <a:t>vu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87526"/>
                  </a:ext>
                </a:extLst>
              </a:tr>
              <a:tr h="2072359">
                <a:tc>
                  <a:txBody>
                    <a:bodyPr/>
                    <a:lstStyle/>
                    <a:p>
                      <a:r>
                        <a:rPr lang="fr-FR" dirty="0"/>
                        <a:t>attend</a:t>
                      </a:r>
                      <a:r>
                        <a:rPr lang="fr-FR" b="1" dirty="0"/>
                        <a:t>re</a:t>
                      </a:r>
                    </a:p>
                    <a:p>
                      <a:r>
                        <a:rPr lang="fr-FR" dirty="0"/>
                        <a:t>boire </a:t>
                      </a:r>
                    </a:p>
                    <a:p>
                      <a:r>
                        <a:rPr lang="fr-FR" dirty="0"/>
                        <a:t>conclure</a:t>
                      </a:r>
                    </a:p>
                    <a:p>
                      <a:r>
                        <a:rPr lang="fr-FR" dirty="0"/>
                        <a:t>connaitre</a:t>
                      </a:r>
                    </a:p>
                    <a:p>
                      <a:r>
                        <a:rPr lang="fr-FR" dirty="0"/>
                        <a:t>croire</a:t>
                      </a:r>
                    </a:p>
                    <a:p>
                      <a:r>
                        <a:rPr lang="fr-FR" dirty="0"/>
                        <a:t>plaire</a:t>
                      </a:r>
                    </a:p>
                    <a:p>
                      <a:r>
                        <a:rPr lang="fr-FR" dirty="0"/>
                        <a:t>lire </a:t>
                      </a:r>
                    </a:p>
                    <a:p>
                      <a:r>
                        <a:rPr lang="fr-FR" dirty="0"/>
                        <a:t>vivre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attend</a:t>
                      </a:r>
                      <a:r>
                        <a:rPr lang="fr-FR" b="1" dirty="0"/>
                        <a:t>u</a:t>
                      </a:r>
                    </a:p>
                    <a:p>
                      <a:r>
                        <a:rPr lang="fr-FR" dirty="0"/>
                        <a:t>bu </a:t>
                      </a:r>
                    </a:p>
                    <a:p>
                      <a:r>
                        <a:rPr lang="fr-FR" dirty="0"/>
                        <a:t>conclu</a:t>
                      </a:r>
                    </a:p>
                    <a:p>
                      <a:r>
                        <a:rPr lang="fr-FR" dirty="0"/>
                        <a:t>connu</a:t>
                      </a:r>
                    </a:p>
                    <a:p>
                      <a:r>
                        <a:rPr lang="fr-FR" dirty="0"/>
                        <a:t>cru</a:t>
                      </a:r>
                    </a:p>
                    <a:p>
                      <a:r>
                        <a:rPr lang="fr-FR" u="sng" dirty="0"/>
                        <a:t>plu</a:t>
                      </a:r>
                    </a:p>
                    <a:p>
                      <a:r>
                        <a:rPr lang="fr-FR" u="none" dirty="0"/>
                        <a:t>lu</a:t>
                      </a:r>
                    </a:p>
                    <a:p>
                      <a:r>
                        <a:rPr lang="fr-FR" u="none" dirty="0"/>
                        <a:t>vécu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725319"/>
                  </a:ext>
                </a:extLst>
              </a:tr>
            </a:tbl>
          </a:graphicData>
        </a:graphic>
      </p:graphicFrame>
      <p:graphicFrame>
        <p:nvGraphicFramePr>
          <p:cNvPr id="8" name="Tabella 8">
            <a:extLst>
              <a:ext uri="{FF2B5EF4-FFF2-40B4-BE49-F238E27FC236}">
                <a16:creationId xmlns:a16="http://schemas.microsoft.com/office/drawing/2014/main" id="{CBFE1DDF-61F1-46D1-8F0D-4F9127F87F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4504131"/>
              </p:ext>
            </p:extLst>
          </p:nvPr>
        </p:nvGraphicFramePr>
        <p:xfrm>
          <a:off x="6553200" y="1917497"/>
          <a:ext cx="3646078" cy="3398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23039">
                  <a:extLst>
                    <a:ext uri="{9D8B030D-6E8A-4147-A177-3AD203B41FA5}">
                      <a16:colId xmlns:a16="http://schemas.microsoft.com/office/drawing/2014/main" val="3992094776"/>
                    </a:ext>
                  </a:extLst>
                </a:gridCol>
                <a:gridCol w="1823039">
                  <a:extLst>
                    <a:ext uri="{9D8B030D-6E8A-4147-A177-3AD203B41FA5}">
                      <a16:colId xmlns:a16="http://schemas.microsoft.com/office/drawing/2014/main" val="966361438"/>
                    </a:ext>
                  </a:extLst>
                </a:gridCol>
              </a:tblGrid>
              <a:tr h="338202">
                <a:tc>
                  <a:txBody>
                    <a:bodyPr/>
                    <a:lstStyle/>
                    <a:p>
                      <a:r>
                        <a:rPr lang="fr-FR" b="0" dirty="0"/>
                        <a:t>craindre</a:t>
                      </a:r>
                    </a:p>
                    <a:p>
                      <a:r>
                        <a:rPr lang="fr-FR" b="0" dirty="0"/>
                        <a:t>éteindre</a:t>
                      </a:r>
                    </a:p>
                    <a:p>
                      <a:r>
                        <a:rPr lang="fr-FR" b="0" dirty="0"/>
                        <a:t>peindre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0" dirty="0"/>
                        <a:t>craint</a:t>
                      </a:r>
                    </a:p>
                    <a:p>
                      <a:r>
                        <a:rPr lang="fr-FR" b="0" dirty="0"/>
                        <a:t>éteint</a:t>
                      </a:r>
                    </a:p>
                    <a:p>
                      <a:r>
                        <a:rPr lang="fr-FR" b="0" dirty="0"/>
                        <a:t>peint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9044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offrir </a:t>
                      </a:r>
                    </a:p>
                    <a:p>
                      <a:r>
                        <a:rPr lang="fr-FR" dirty="0"/>
                        <a:t>ouvrir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offert</a:t>
                      </a:r>
                    </a:p>
                    <a:p>
                      <a:r>
                        <a:rPr lang="fr-FR" dirty="0"/>
                        <a:t>ouvert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89112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faire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fait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7459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être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été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5899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avoir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eu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623291"/>
                  </a:ext>
                </a:extLst>
              </a:tr>
              <a:tr h="342211">
                <a:tc>
                  <a:txBody>
                    <a:bodyPr/>
                    <a:lstStyle/>
                    <a:p>
                      <a:r>
                        <a:rPr lang="fr-FR" dirty="0"/>
                        <a:t>naître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né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3548046"/>
                  </a:ext>
                </a:extLst>
              </a:tr>
              <a:tr h="342211">
                <a:tc>
                  <a:txBody>
                    <a:bodyPr/>
                    <a:lstStyle/>
                    <a:p>
                      <a:r>
                        <a:rPr lang="fr-FR" dirty="0"/>
                        <a:t>mourir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mort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0790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3032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ECFDBF-C9A9-86A8-3266-F94AFE59D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66471"/>
          </a:xfrm>
        </p:spPr>
        <p:txBody>
          <a:bodyPr>
            <a:normAutofit fontScale="90000"/>
          </a:bodyPr>
          <a:lstStyle/>
          <a:p>
            <a:r>
              <a:rPr lang="fr-FR" dirty="0"/>
              <a:t>Passé composé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04A1428-4C95-E854-5DE0-9A5D9794E1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9187"/>
            <a:ext cx="10515600" cy="50936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>
                <a:highlight>
                  <a:srgbClr val="FFFF00"/>
                </a:highlight>
              </a:rPr>
              <a:t>Auxiliaire    </a:t>
            </a:r>
            <a:r>
              <a:rPr lang="fr-FR" dirty="0"/>
              <a:t>                                                                         </a:t>
            </a:r>
            <a:r>
              <a:rPr lang="fr-FR" dirty="0">
                <a:highlight>
                  <a:srgbClr val="FFFF00"/>
                </a:highlight>
              </a:rPr>
              <a:t> Participe passé</a:t>
            </a:r>
          </a:p>
          <a:p>
            <a:pPr marL="0" indent="0">
              <a:buNone/>
            </a:pPr>
            <a:r>
              <a:rPr lang="fr-FR" dirty="0">
                <a:highlight>
                  <a:srgbClr val="FFFF00"/>
                </a:highlight>
              </a:rPr>
              <a:t>(être ou avoir)</a:t>
            </a:r>
            <a:r>
              <a:rPr lang="fr-FR" dirty="0"/>
              <a:t>                                       +</a:t>
            </a:r>
          </a:p>
          <a:p>
            <a:pPr marL="0" indent="0">
              <a:buNone/>
            </a:pPr>
            <a:r>
              <a:rPr lang="fr-FR" dirty="0">
                <a:highlight>
                  <a:srgbClr val="FFFF00"/>
                </a:highlight>
              </a:rPr>
              <a:t>au présent de l’indicatif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J’ai mangé </a:t>
            </a:r>
          </a:p>
          <a:p>
            <a:pPr marL="0" indent="0">
              <a:buNone/>
            </a:pPr>
            <a:r>
              <a:rPr lang="fr-FR" dirty="0"/>
              <a:t>Il est parti </a:t>
            </a:r>
          </a:p>
          <a:p>
            <a:pPr marL="0" indent="0">
              <a:buNone/>
            </a:pPr>
            <a:r>
              <a:rPr lang="fr-FR" dirty="0"/>
              <a:t>Elles sont parties</a:t>
            </a:r>
          </a:p>
          <a:p>
            <a:pPr marL="0" indent="0">
              <a:buNone/>
            </a:pPr>
            <a:r>
              <a:rPr lang="fr-FR" dirty="0"/>
              <a:t>Nous n’avons pas cru</a:t>
            </a:r>
          </a:p>
          <a:p>
            <a:pPr marL="0" indent="0">
              <a:buNone/>
            </a:pPr>
            <a:r>
              <a:rPr lang="fr-FR" dirty="0"/>
              <a:t>Vous n’êtes pas rentrés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62563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5DC098-54BD-CA4F-6953-2F06AACE4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7555"/>
          </a:xfrm>
        </p:spPr>
        <p:txBody>
          <a:bodyPr>
            <a:normAutofit fontScale="90000"/>
          </a:bodyPr>
          <a:lstStyle/>
          <a:p>
            <a:r>
              <a:rPr lang="fr-FR" sz="4900" dirty="0"/>
              <a:t>Auxiliaire</a:t>
            </a:r>
            <a:r>
              <a:rPr lang="fr-FR" dirty="0"/>
              <a:t> </a:t>
            </a:r>
            <a:r>
              <a:rPr lang="fr-FR" sz="4900" u="sng" dirty="0"/>
              <a:t>avoir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B62F3E-4527-2EF4-8696-8064FC3B3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153" y="1401419"/>
            <a:ext cx="10515600" cy="4351338"/>
          </a:xfrm>
        </p:spPr>
        <p:txBody>
          <a:bodyPr/>
          <a:lstStyle/>
          <a:p>
            <a:r>
              <a:rPr lang="fr-FR" dirty="0"/>
              <a:t>Avoir : j’ai eu</a:t>
            </a:r>
          </a:p>
          <a:p>
            <a:r>
              <a:rPr lang="fr-FR" dirty="0"/>
              <a:t>Être : tu as été </a:t>
            </a:r>
          </a:p>
          <a:p>
            <a:r>
              <a:rPr lang="fr-FR" dirty="0"/>
              <a:t>Verbes transitifs (+ complément d’objet direct) : elle a mangé une pomme</a:t>
            </a:r>
          </a:p>
          <a:p>
            <a:r>
              <a:rPr lang="fr-FR" dirty="0"/>
              <a:t>Verbes qui indiquent un changement (changer, grossir, grandir, diminuer, vieillir…) : il a changé</a:t>
            </a:r>
          </a:p>
          <a:p>
            <a:r>
              <a:rPr lang="fr-FR" dirty="0"/>
              <a:t>Verbes coûter, bouger, durer, exister, plaire, réussir, sembler, vivre…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73394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A7D68A-CB8B-F90D-9F64-E7F654C07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5201"/>
          </a:xfrm>
        </p:spPr>
        <p:txBody>
          <a:bodyPr/>
          <a:lstStyle/>
          <a:p>
            <a:r>
              <a:rPr lang="fr-FR" dirty="0"/>
              <a:t>Auxiliaire être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90470D-1BBF-7B25-8D44-DED791B6B4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262" y="1875935"/>
            <a:ext cx="10515600" cy="4351338"/>
          </a:xfrm>
        </p:spPr>
        <p:txBody>
          <a:bodyPr/>
          <a:lstStyle/>
          <a:p>
            <a:r>
              <a:rPr lang="fr-FR" dirty="0"/>
              <a:t>Verbes </a:t>
            </a:r>
            <a:r>
              <a:rPr lang="fr-FR" u="sng" dirty="0"/>
              <a:t>intransitifs</a:t>
            </a:r>
            <a:r>
              <a:rPr lang="fr-FR" dirty="0"/>
              <a:t> qui indiquent un mouvement : venir, arriver, arriver, partir, monter, descendre, tomber, sortir, entrer…</a:t>
            </a:r>
          </a:p>
          <a:p>
            <a:r>
              <a:rPr lang="fr-FR" dirty="0"/>
              <a:t>Verbes devenir, naître, décéder, mourir…</a:t>
            </a:r>
          </a:p>
          <a:p>
            <a:r>
              <a:rPr lang="fr-FR" dirty="0"/>
              <a:t>Avec les verbes pronominaux : nous nous sommes levés; ils se sont assis.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18394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AD50AD-F370-7BFC-4851-FE5D25D63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736" y="1062710"/>
            <a:ext cx="10515600" cy="315912"/>
          </a:xfrm>
        </p:spPr>
        <p:txBody>
          <a:bodyPr>
            <a:normAutofit fontScale="90000"/>
          </a:bodyPr>
          <a:lstStyle/>
          <a:p>
            <a:r>
              <a:rPr lang="fr-FR" dirty="0"/>
              <a:t>Quelques verbes qui acceptent deux auxiliaires </a:t>
            </a:r>
          </a:p>
        </p:txBody>
      </p:sp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id="{63890CF8-C1C5-E8CD-3DE4-D2FDD2A7D6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010184"/>
              </p:ext>
            </p:extLst>
          </p:nvPr>
        </p:nvGraphicFramePr>
        <p:xfrm>
          <a:off x="566787" y="2164990"/>
          <a:ext cx="11058426" cy="219244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12769">
                  <a:extLst>
                    <a:ext uri="{9D8B030D-6E8A-4147-A177-3AD203B41FA5}">
                      <a16:colId xmlns:a16="http://schemas.microsoft.com/office/drawing/2014/main" val="560238277"/>
                    </a:ext>
                  </a:extLst>
                </a:gridCol>
                <a:gridCol w="3874416">
                  <a:extLst>
                    <a:ext uri="{9D8B030D-6E8A-4147-A177-3AD203B41FA5}">
                      <a16:colId xmlns:a16="http://schemas.microsoft.com/office/drawing/2014/main" val="353811279"/>
                    </a:ext>
                  </a:extLst>
                </a:gridCol>
                <a:gridCol w="5571241">
                  <a:extLst>
                    <a:ext uri="{9D8B030D-6E8A-4147-A177-3AD203B41FA5}">
                      <a16:colId xmlns:a16="http://schemas.microsoft.com/office/drawing/2014/main" val="35016693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être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avoir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1675099"/>
                  </a:ext>
                </a:extLst>
              </a:tr>
              <a:tr h="395906">
                <a:tc>
                  <a:txBody>
                    <a:bodyPr/>
                    <a:lstStyle/>
                    <a:p>
                      <a:r>
                        <a:rPr lang="fr-FR" dirty="0"/>
                        <a:t>descendre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Il est descendu à la gare de Paris.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Il a descendu son sac du grenier.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812033"/>
                  </a:ext>
                </a:extLst>
              </a:tr>
              <a:tr h="414779">
                <a:tc>
                  <a:txBody>
                    <a:bodyPr/>
                    <a:lstStyle/>
                    <a:p>
                      <a:r>
                        <a:rPr lang="fr-FR" dirty="0"/>
                        <a:t>monter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On est monté en haut de la tour.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On a monté les sacs au deuxième étage.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8313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retourner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Je suis retourné chez moi.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Il a retourné (= rendu) le livre à la bibliothèque.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3844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passer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Nous sommes passées par la Suisse.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Nous avons passé une bonne journée.</a:t>
                      </a:r>
                    </a:p>
                    <a:p>
                      <a:r>
                        <a:rPr lang="fr-FR" dirty="0"/>
                        <a:t>Mon père m’a passé un roman à lire.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68213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3338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64E889-41E7-8590-339C-C981C68E4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5836"/>
          </a:xfrm>
        </p:spPr>
        <p:txBody>
          <a:bodyPr>
            <a:normAutofit fontScale="90000"/>
          </a:bodyPr>
          <a:lstStyle/>
          <a:p>
            <a:r>
              <a:rPr lang="fr-FR" dirty="0"/>
              <a:t>Accord du participe passé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DCFD125-0353-64D3-506C-C36B88A39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371" y="134485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Accord ? Mettre le participe passé au féminin et/ou au pluriel. 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Avec les verbes conjugués avec l’auxiliaire être.</a:t>
            </a:r>
          </a:p>
          <a:p>
            <a:pPr marL="0" indent="0">
              <a:buNone/>
            </a:pPr>
            <a:r>
              <a:rPr lang="fr-FR" dirty="0"/>
              <a:t>Elle est partie. Nous sommes nées. Vous êtes devenus. 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Si le complément d'objet direct (féminin et/ou pluriel) précède le verbe. </a:t>
            </a:r>
          </a:p>
          <a:p>
            <a:pPr marL="0" indent="0">
              <a:buNone/>
            </a:pPr>
            <a:r>
              <a:rPr lang="fr-FR" dirty="0"/>
              <a:t>J’ai lu une histoire. &gt; Je l’ai lue. Une histoire que j’ai lue.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27832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DD2A35D-661F-2989-171F-058642920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1238161"/>
            <a:ext cx="7644627" cy="275108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EXERCICES</a:t>
            </a:r>
          </a:p>
        </p:txBody>
      </p:sp>
    </p:spTree>
    <p:extLst>
      <p:ext uri="{BB962C8B-B14F-4D97-AF65-F5344CB8AC3E}">
        <p14:creationId xmlns:p14="http://schemas.microsoft.com/office/powerpoint/2010/main" val="38412345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673</Words>
  <Application>Microsoft Office PowerPoint</Application>
  <PresentationFormat>Widescreen</PresentationFormat>
  <Paragraphs>222</Paragraphs>
  <Slides>12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-apple-system</vt:lpstr>
      <vt:lpstr>Arial</vt:lpstr>
      <vt:lpstr>Calibri</vt:lpstr>
      <vt:lpstr>Calibri Light</vt:lpstr>
      <vt:lpstr>Tema di Office</vt:lpstr>
      <vt:lpstr>Point grammaire 4</vt:lpstr>
      <vt:lpstr>Participe passé</vt:lpstr>
      <vt:lpstr>Participe passé (3ème groupe)</vt:lpstr>
      <vt:lpstr>Passé composé</vt:lpstr>
      <vt:lpstr>Auxiliaire avoir</vt:lpstr>
      <vt:lpstr>Auxiliaire être </vt:lpstr>
      <vt:lpstr>Quelques verbes qui acceptent deux auxiliaires </vt:lpstr>
      <vt:lpstr>Accord du participe passé</vt:lpstr>
      <vt:lpstr>EXERCICES</vt:lpstr>
      <vt:lpstr>Imparfait</vt:lpstr>
      <vt:lpstr>Presentazione standard di PowerPoint</vt:lpstr>
      <vt:lpstr>Exercice - Conjuguez à l’imparfait les verbes suivants 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Point grammaire 4</dc:title>
  <dc:creator>Matilde Soliani</dc:creator>
  <cp:lastModifiedBy>Matilde Soliani</cp:lastModifiedBy>
  <cp:revision>12</cp:revision>
  <dcterms:created xsi:type="dcterms:W3CDTF">2023-03-12T16:11:27Z</dcterms:created>
  <dcterms:modified xsi:type="dcterms:W3CDTF">2023-03-29T15:22:55Z</dcterms:modified>
</cp:coreProperties>
</file>