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5.jpg" ContentType="image/jpg"/>
  <Override PartName="/ppt/media/image38.jpg" ContentType="image/jpg"/>
  <Override PartName="/ppt/media/image42.jpg" ContentType="image/jpg"/>
  <Override PartName="/ppt/media/image4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72" r:id="rId10"/>
    <p:sldId id="270" r:id="rId11"/>
    <p:sldId id="271" r:id="rId12"/>
    <p:sldId id="273" r:id="rId13"/>
    <p:sldId id="274" r:id="rId14"/>
    <p:sldId id="351" r:id="rId15"/>
    <p:sldId id="275" r:id="rId16"/>
    <p:sldId id="276" r:id="rId17"/>
    <p:sldId id="279" r:id="rId18"/>
    <p:sldId id="277" r:id="rId19"/>
    <p:sldId id="280" r:id="rId20"/>
    <p:sldId id="282" r:id="rId21"/>
    <p:sldId id="283" r:id="rId22"/>
    <p:sldId id="284" r:id="rId23"/>
    <p:sldId id="346" r:id="rId24"/>
    <p:sldId id="285" r:id="rId25"/>
    <p:sldId id="286" r:id="rId26"/>
    <p:sldId id="289" r:id="rId27"/>
    <p:sldId id="290" r:id="rId28"/>
    <p:sldId id="291" r:id="rId29"/>
    <p:sldId id="292" r:id="rId30"/>
    <p:sldId id="294" r:id="rId31"/>
    <p:sldId id="296" r:id="rId32"/>
    <p:sldId id="300" r:id="rId33"/>
    <p:sldId id="348" r:id="rId34"/>
    <p:sldId id="347" r:id="rId35"/>
    <p:sldId id="349" r:id="rId36"/>
    <p:sldId id="304" r:id="rId37"/>
    <p:sldId id="309" r:id="rId38"/>
    <p:sldId id="311" r:id="rId39"/>
    <p:sldId id="308" r:id="rId40"/>
    <p:sldId id="312" r:id="rId41"/>
    <p:sldId id="313" r:id="rId42"/>
    <p:sldId id="314" r:id="rId43"/>
    <p:sldId id="352" r:id="rId44"/>
    <p:sldId id="318" r:id="rId45"/>
    <p:sldId id="319" r:id="rId46"/>
    <p:sldId id="353" r:id="rId47"/>
    <p:sldId id="320" r:id="rId48"/>
    <p:sldId id="321" r:id="rId49"/>
    <p:sldId id="370" r:id="rId50"/>
    <p:sldId id="369" r:id="rId51"/>
    <p:sldId id="324" r:id="rId52"/>
    <p:sldId id="355" r:id="rId53"/>
    <p:sldId id="354" r:id="rId54"/>
    <p:sldId id="356" r:id="rId55"/>
    <p:sldId id="359" r:id="rId56"/>
    <p:sldId id="357" r:id="rId57"/>
    <p:sldId id="358" r:id="rId58"/>
    <p:sldId id="360" r:id="rId59"/>
    <p:sldId id="361" r:id="rId60"/>
    <p:sldId id="362" r:id="rId61"/>
    <p:sldId id="363" r:id="rId62"/>
    <p:sldId id="364" r:id="rId63"/>
    <p:sldId id="325" r:id="rId64"/>
    <p:sldId id="365" r:id="rId65"/>
    <p:sldId id="368" r:id="rId6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83D8-8FFB-6254-483E-1174BEC2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A108E-A609-25BB-7199-C6EEC492C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28F85-839E-8373-1298-DE61B827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B8700-E138-519F-5234-883891AE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BB838-AC5D-2C66-0A35-C8C6B894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1076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E143-EF41-CB65-96B0-11E0C663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BF981-6A07-DF46-E898-324794951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FFE3-6897-E10E-8B5C-F7D28C22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575C6-3E7E-483E-C716-32A60A09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50FEF-DB50-CD2D-EB12-7A532F28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939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F27236-E996-A316-24E9-D85056383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33527-7F4D-C657-5389-E3A2E08B7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C6ACF-A614-BB69-ED87-A8483E4E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F8773-29D1-CA88-C441-83BB18B3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11F01-5E14-B4B1-CF1D-F2B29D1A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3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8F98-C0B8-B2B9-4ED6-EA41ECB3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2E4F0-8F79-3E54-C85E-14CF91E70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81C05-88D3-93E1-8F0F-A0952C08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EBF40-46C1-D4EC-29AC-319F8B1B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4B3AC-8B22-28BF-CC17-2C6FC1EE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4183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D588-A331-4099-F0F9-264A19A1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7C185-98DA-F9BF-B234-8A76E26F5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1FCB0-6FE0-C6CE-95C1-30E940E2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3C859-FA02-798A-4380-97C2C37F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FE448-B27C-508B-B419-5D389CBA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0670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5E77-42EE-5840-DD45-B727DB93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D750C-74F3-C278-AA47-38A1EF542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D1D31-4959-3B1B-7520-56B54173A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5E2EB-E400-5BBC-6923-44AC278F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05311-0B75-36C6-2369-10812001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70AFE-FB89-EF87-30D9-CC438D66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1237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A5E9-1510-CBFD-7E59-02755BE8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5D2FE-67BC-585F-B930-29EF866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EFA13-E379-2A9F-B050-191CEF2D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310E8-3F6C-E8A1-90A9-FB227E335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12C9B-9B0A-F174-9A0A-72F04F7D6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6579B8-93FC-6F1E-8D0F-6D795366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ECDAD-9C1A-B1EB-A2DC-41C6EF87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4E6F2-9EE9-F243-8D1C-DD5D736F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1701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0879-DC1B-AFE9-C27F-81504986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81596-C12A-C22C-F5BC-25EE789A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09428-5091-0936-5A23-1FD62015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B0AE6-CD7D-0C70-17AE-E5ADAE16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365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17380-472A-AD8D-F45C-9A99000E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5A5DB-0480-6578-6B6F-C6BFD12C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6D376-DEBF-A8BC-9D3A-43B1C776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0068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F27A-1C22-64A1-5061-1763519B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EC80-ED39-FAFA-69D4-4E74B136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AE73F-A9AA-6F03-7B27-2AF20BF6C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81D47-91E3-8F0F-B066-42B91575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83D5C-6BBB-A26B-C75D-AAF602A0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A20EB-15E9-7FA3-CB07-F75FF9055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332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18EB-D1EE-9502-F758-A9AA9C23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86C3D-3EA4-3578-300F-5B9D8A7F0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BE97A-4B07-2BF2-6A1B-119C91CDC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244BF-C379-066E-4DFD-41175AFA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0AEB7-EDFF-B833-4B14-1A29B03D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DCF68-7535-59F3-EF4A-FB90723C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898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40D1B-2C1F-EEA1-A009-B7E1BE7D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A256C-234B-DC40-A3D5-A26D7B5F6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61F4D-D4D3-8F4C-33CE-21C38A5E7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5A24D-B7C7-7B47-9B81-9D7089548DC0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ADF96-B19D-6B98-0D07-96A382FB1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C5B49-9B86-2184-AAEF-AF653E8A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4F0D0-54E2-834B-8638-1AAB935FBC8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2764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55603&amp;picture=microscop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nswers.com/main/ntquery%3Bjsessionid%3D298dyf9dxmj4k?method=4&amp;dsid=2040&amp;dekey=phsphrsc&amp;gwp=8&amp;curtab=2040_1&amp;sbid=lc01b" TargetMode="External"/><Relationship Id="rId5" Type="http://schemas.openxmlformats.org/officeDocument/2006/relationships/hyperlink" Target="http://www.answers.com/main/ntquery%3Bjsessionid%3D298dyf9dxmj4k?method=4&amp;dsid=2040&amp;dekey=fluoresc&amp;gwp=8&amp;curtab=2040_1&amp;sbid=lc01b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vitrogen.com/content.cfm?pageid=8012&amp;sku=S11223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invitrogen.com/content.cfm?pageid=8012&amp;sku=A2123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nvitrogen.com/content.cfm?pageid=8012&amp;sku=A11126" TargetMode="External"/><Relationship Id="rId11" Type="http://schemas.openxmlformats.org/officeDocument/2006/relationships/hyperlink" Target="http://www.invitrogen.com/content.cfm?pageid=8012&amp;sku=D21490" TargetMode="External"/><Relationship Id="rId5" Type="http://schemas.openxmlformats.org/officeDocument/2006/relationships/image" Target="../media/image23.jpg"/><Relationship Id="rId10" Type="http://schemas.openxmlformats.org/officeDocument/2006/relationships/hyperlink" Target="http://www.invitrogen.com/content.cfm?pageid=8012&amp;sku=D3571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www.invitrogen.com/content.cfm?pageid=8012&amp;sku=D130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nvitrogen.com/content.cfm?pageid=8012&amp;sku=A11034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icroscope, indoor&#10;&#10;Description automatically generated">
            <a:extLst>
              <a:ext uri="{FF2B5EF4-FFF2-40B4-BE49-F238E27FC236}">
                <a16:creationId xmlns:a16="http://schemas.microsoft.com/office/drawing/2014/main" id="{BE7DECAE-0C53-0312-8551-EC7563CA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55719" y="43249"/>
            <a:ext cx="45362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F7A8F-5EF3-9316-0E32-1615EF38CB78}"/>
              </a:ext>
            </a:extLst>
          </p:cNvPr>
          <p:cNvSpPr txBox="1"/>
          <p:nvPr/>
        </p:nvSpPr>
        <p:spPr>
          <a:xfrm>
            <a:off x="818598" y="355840"/>
            <a:ext cx="1093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0" dirty="0">
                <a:solidFill>
                  <a:srgbClr val="282828"/>
                </a:solidFill>
                <a:effectLst/>
              </a:rPr>
              <a:t>MICROSCOPIA OTTICA IN BIOLOGIA CELLULARE [675SM]</a:t>
            </a:r>
            <a:endParaRPr lang="en-IT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1AA1B-730E-3A15-6D54-8FD98474D6A1}"/>
              </a:ext>
            </a:extLst>
          </p:cNvPr>
          <p:cNvSpPr txBox="1"/>
          <p:nvPr/>
        </p:nvSpPr>
        <p:spPr>
          <a:xfrm>
            <a:off x="818598" y="1987198"/>
            <a:ext cx="5049011" cy="1964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T" sz="2800" b="1" dirty="0"/>
              <a:t>MICROSCOPY IN CELL BIOLOGY –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</a:t>
            </a:r>
            <a:r>
              <a:rPr lang="en-IT" sz="2800" dirty="0"/>
              <a:t>a 2022/2023, 2</a:t>
            </a:r>
            <a:r>
              <a:rPr lang="en-IT" sz="2800" baseline="30000" dirty="0"/>
              <a:t>nd</a:t>
            </a:r>
            <a:r>
              <a:rPr lang="en-IT" sz="2800" dirty="0"/>
              <a:t> semester</a:t>
            </a:r>
          </a:p>
          <a:p>
            <a:pPr>
              <a:lnSpc>
                <a:spcPct val="150000"/>
              </a:lnSpc>
            </a:pPr>
            <a:r>
              <a:rPr lang="en-IT" sz="2800" dirty="0"/>
              <a:t>Aula 5A, edificio H2bis 15-18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17DE6-0DC2-99A4-EEE0-6F750EA78B22}"/>
              </a:ext>
            </a:extLst>
          </p:cNvPr>
          <p:cNvSpPr txBox="1"/>
          <p:nvPr/>
        </p:nvSpPr>
        <p:spPr>
          <a:xfrm>
            <a:off x="3575294" y="4902280"/>
            <a:ext cx="4251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/>
              <a:t>Agnes Thalhammer</a:t>
            </a:r>
          </a:p>
          <a:p>
            <a:pPr algn="ctr"/>
            <a:r>
              <a:rPr lang="en-GB" sz="2800" dirty="0"/>
              <a:t>a</a:t>
            </a:r>
            <a:r>
              <a:rPr lang="en-IT" sz="2800" dirty="0"/>
              <a:t>gnes.thalhammer@units.it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4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2">
            <a:extLst>
              <a:ext uri="{FF2B5EF4-FFF2-40B4-BE49-F238E27FC236}">
                <a16:creationId xmlns:a16="http://schemas.microsoft.com/office/drawing/2014/main" id="{08C7AF53-A066-C72E-B981-B34BD61E7609}"/>
              </a:ext>
            </a:extLst>
          </p:cNvPr>
          <p:cNvSpPr txBox="1"/>
          <p:nvPr/>
        </p:nvSpPr>
        <p:spPr>
          <a:xfrm>
            <a:off x="1158036" y="1941982"/>
            <a:ext cx="9136380" cy="335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00050" indent="-229235" algn="just">
              <a:lnSpc>
                <a:spcPct val="120000"/>
              </a:lnSpc>
              <a:spcBef>
                <a:spcPts val="100"/>
              </a:spcBef>
              <a:buSzPct val="125000"/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cs typeface="Arial Unicode MS"/>
              </a:rPr>
              <a:t>Fluorescence</a:t>
            </a:r>
            <a:r>
              <a:rPr sz="2800" spc="-7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and</a:t>
            </a:r>
            <a:r>
              <a:rPr sz="2800" spc="-70" dirty="0">
                <a:cs typeface="Arial Unicode MS"/>
              </a:rPr>
              <a:t> </a:t>
            </a:r>
            <a:r>
              <a:rPr sz="2800" spc="-10" dirty="0">
                <a:cs typeface="Arial Unicode MS"/>
              </a:rPr>
              <a:t>phosphorescence</a:t>
            </a:r>
            <a:r>
              <a:rPr sz="2800" spc="-8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are</a:t>
            </a:r>
            <a:r>
              <a:rPr sz="2800" spc="-5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both</a:t>
            </a:r>
            <a:r>
              <a:rPr sz="2800" spc="-9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types</a:t>
            </a:r>
            <a:r>
              <a:rPr sz="2800" spc="-80" dirty="0">
                <a:cs typeface="Arial Unicode MS"/>
              </a:rPr>
              <a:t> </a:t>
            </a:r>
            <a:r>
              <a:rPr sz="2800" spc="-25" dirty="0">
                <a:cs typeface="Arial Unicode MS"/>
              </a:rPr>
              <a:t>of </a:t>
            </a:r>
            <a:r>
              <a:rPr sz="2800" spc="-10" dirty="0">
                <a:cs typeface="Arial Unicode MS"/>
              </a:rPr>
              <a:t>luminescence.</a:t>
            </a:r>
            <a:endParaRPr sz="2800" dirty="0">
              <a:cs typeface="Arial Unicode MS"/>
            </a:endParaRPr>
          </a:p>
          <a:p>
            <a:pPr marL="241300" marR="440055" indent="-229235" algn="just">
              <a:lnSpc>
                <a:spcPct val="120100"/>
              </a:lnSpc>
              <a:spcBef>
                <a:spcPts val="990"/>
              </a:spcBef>
              <a:buSzPct val="125000"/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cs typeface="Arial Unicode MS"/>
              </a:rPr>
              <a:t>In</a:t>
            </a:r>
            <a:r>
              <a:rPr sz="2800" spc="-7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fluorescence</a:t>
            </a:r>
            <a:r>
              <a:rPr sz="2800" spc="-8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the</a:t>
            </a:r>
            <a:r>
              <a:rPr sz="2800" spc="-7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emission</a:t>
            </a:r>
            <a:r>
              <a:rPr sz="2800" spc="-8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of</a:t>
            </a:r>
            <a:r>
              <a:rPr sz="2800" spc="-7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light</a:t>
            </a:r>
            <a:r>
              <a:rPr sz="2800" spc="-10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occurs</a:t>
            </a:r>
            <a:r>
              <a:rPr sz="2800" spc="-85" dirty="0">
                <a:cs typeface="Arial Unicode MS"/>
              </a:rPr>
              <a:t> </a:t>
            </a:r>
            <a:r>
              <a:rPr sz="2800" spc="-10" dirty="0">
                <a:cs typeface="Arial Unicode MS"/>
              </a:rPr>
              <a:t>extremely</a:t>
            </a:r>
            <a:r>
              <a:rPr lang="it-IT" sz="2800" spc="-1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rapidly</a:t>
            </a:r>
            <a:r>
              <a:rPr sz="2800" spc="-9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after</a:t>
            </a:r>
            <a:r>
              <a:rPr sz="2800" spc="-9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the</a:t>
            </a:r>
            <a:r>
              <a:rPr sz="2800" spc="-7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absorption</a:t>
            </a:r>
            <a:r>
              <a:rPr sz="2800" spc="-9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of</a:t>
            </a:r>
            <a:r>
              <a:rPr sz="2800" spc="-6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excitation</a:t>
            </a:r>
            <a:r>
              <a:rPr sz="2800" spc="-85" dirty="0">
                <a:cs typeface="Arial Unicode MS"/>
              </a:rPr>
              <a:t> </a:t>
            </a:r>
            <a:r>
              <a:rPr sz="2800" spc="-10" dirty="0">
                <a:cs typeface="Arial Unicode MS"/>
              </a:rPr>
              <a:t>light.</a:t>
            </a:r>
            <a:endParaRPr sz="2800" dirty="0">
              <a:cs typeface="Arial Unicode MS"/>
            </a:endParaRPr>
          </a:p>
          <a:p>
            <a:pPr marL="241300" marR="5080" indent="-229235" algn="just">
              <a:lnSpc>
                <a:spcPct val="120100"/>
              </a:lnSpc>
              <a:spcBef>
                <a:spcPts val="1005"/>
              </a:spcBef>
              <a:buSzPct val="125000"/>
              <a:buFont typeface="Arial"/>
              <a:buChar char="•"/>
              <a:tabLst>
                <a:tab pos="241935" algn="l"/>
              </a:tabLst>
            </a:pPr>
            <a:r>
              <a:rPr lang="it-IT" sz="2800" spc="-10" dirty="0" err="1">
                <a:cs typeface="Arial Unicode MS"/>
              </a:rPr>
              <a:t>P</a:t>
            </a:r>
            <a:r>
              <a:rPr sz="2800" spc="-10" dirty="0" err="1">
                <a:cs typeface="Arial Unicode MS"/>
              </a:rPr>
              <a:t>hosphorescence</a:t>
            </a:r>
            <a:r>
              <a:rPr sz="2800" spc="-11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emission</a:t>
            </a:r>
            <a:r>
              <a:rPr sz="2800" spc="-9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continues</a:t>
            </a:r>
            <a:r>
              <a:rPr sz="2800" spc="-9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for</a:t>
            </a:r>
            <a:r>
              <a:rPr sz="2800" spc="-9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milliseconds</a:t>
            </a:r>
            <a:r>
              <a:rPr sz="2800" spc="-95" dirty="0">
                <a:cs typeface="Arial Unicode MS"/>
              </a:rPr>
              <a:t> </a:t>
            </a:r>
            <a:r>
              <a:rPr sz="2800" spc="-25" dirty="0">
                <a:cs typeface="Arial Unicode MS"/>
              </a:rPr>
              <a:t>to </a:t>
            </a:r>
            <a:r>
              <a:rPr sz="2800" dirty="0">
                <a:cs typeface="Arial Unicode MS"/>
              </a:rPr>
              <a:t>minutes</a:t>
            </a:r>
            <a:r>
              <a:rPr sz="2800" spc="-8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after</a:t>
            </a:r>
            <a:r>
              <a:rPr sz="2800" spc="-70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the</a:t>
            </a:r>
            <a:r>
              <a:rPr sz="2800" spc="-7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energy</a:t>
            </a:r>
            <a:r>
              <a:rPr sz="2800" spc="-7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source</a:t>
            </a:r>
            <a:r>
              <a:rPr sz="2800" spc="-7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has</a:t>
            </a:r>
            <a:r>
              <a:rPr sz="2800" spc="-65" dirty="0">
                <a:cs typeface="Arial Unicode MS"/>
              </a:rPr>
              <a:t> </a:t>
            </a:r>
            <a:r>
              <a:rPr sz="2800" dirty="0">
                <a:cs typeface="Arial Unicode MS"/>
              </a:rPr>
              <a:t>been</a:t>
            </a:r>
            <a:r>
              <a:rPr sz="2800" spc="-75" dirty="0">
                <a:cs typeface="Arial Unicode MS"/>
              </a:rPr>
              <a:t> </a:t>
            </a:r>
            <a:r>
              <a:rPr sz="2800" spc="-10" dirty="0">
                <a:cs typeface="Arial Unicode MS"/>
              </a:rPr>
              <a:t>removed.</a:t>
            </a:r>
            <a:endParaRPr sz="2800" dirty="0">
              <a:cs typeface="Arial Unicode MS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9C39FF01-E8BF-952B-26AF-948E2C30BE2D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FLUORESCENCE</a:t>
            </a:r>
            <a:r>
              <a:rPr lang="en-GB" sz="3600" spc="-60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PRINCIPLE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29614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EB077582-08F7-71B6-1718-BE81318E2DF3}"/>
              </a:ext>
            </a:extLst>
          </p:cNvPr>
          <p:cNvSpPr txBox="1"/>
          <p:nvPr/>
        </p:nvSpPr>
        <p:spPr>
          <a:xfrm>
            <a:off x="1192590" y="1654202"/>
            <a:ext cx="9427150" cy="4317207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8600" algn="just">
              <a:spcBef>
                <a:spcPts val="38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If</a:t>
            </a:r>
            <a:r>
              <a:rPr sz="2400" spc="70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luminescence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caused</a:t>
            </a:r>
            <a:r>
              <a:rPr sz="2400" spc="5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by </a:t>
            </a:r>
            <a:r>
              <a:rPr sz="2400" dirty="0">
                <a:cs typeface="Tw Cen MT"/>
              </a:rPr>
              <a:t>absorption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of</a:t>
            </a:r>
            <a:r>
              <a:rPr sz="2400" spc="60" dirty="0">
                <a:cs typeface="Tw Cen MT"/>
              </a:rPr>
              <a:t> </a:t>
            </a:r>
            <a:r>
              <a:rPr sz="2400" dirty="0">
                <a:cs typeface="Tw Cen MT"/>
              </a:rPr>
              <a:t>some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form</a:t>
            </a:r>
            <a:r>
              <a:rPr sz="2400" spc="-10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of </a:t>
            </a:r>
            <a:r>
              <a:rPr sz="2400" dirty="0">
                <a:cs typeface="Tw Cen MT"/>
              </a:rPr>
              <a:t>radiant</a:t>
            </a:r>
            <a:r>
              <a:rPr sz="2400" spc="-5" dirty="0">
                <a:cs typeface="Tw Cen MT"/>
              </a:rPr>
              <a:t> </a:t>
            </a:r>
            <a:r>
              <a:rPr sz="2400" spc="-20" dirty="0">
                <a:cs typeface="Tw Cen MT"/>
              </a:rPr>
              <a:t>energy, </a:t>
            </a:r>
            <a:r>
              <a:rPr sz="2400" dirty="0">
                <a:cs typeface="Tw Cen MT"/>
              </a:rPr>
              <a:t>such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as</a:t>
            </a:r>
            <a:r>
              <a:rPr sz="2400" spc="-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ultraviolet </a:t>
            </a:r>
            <a:r>
              <a:rPr sz="2400" dirty="0">
                <a:cs typeface="Tw Cen MT"/>
              </a:rPr>
              <a:t>radiation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or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X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rays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(or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by</a:t>
            </a:r>
            <a:r>
              <a:rPr sz="2400" spc="-35" dirty="0">
                <a:cs typeface="Tw Cen MT"/>
              </a:rPr>
              <a:t> </a:t>
            </a:r>
            <a:r>
              <a:rPr sz="2400" spc="-20" dirty="0">
                <a:cs typeface="Tw Cen MT"/>
              </a:rPr>
              <a:t>some </a:t>
            </a:r>
            <a:r>
              <a:rPr sz="2400" dirty="0">
                <a:cs typeface="Tw Cen MT"/>
              </a:rPr>
              <a:t>other form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of</a:t>
            </a:r>
            <a:r>
              <a:rPr sz="2400" spc="75" dirty="0">
                <a:cs typeface="Tw Cen MT"/>
              </a:rPr>
              <a:t> </a:t>
            </a:r>
            <a:r>
              <a:rPr sz="2400" spc="-20" dirty="0">
                <a:cs typeface="Tw Cen MT"/>
              </a:rPr>
              <a:t>energy,</a:t>
            </a:r>
            <a:r>
              <a:rPr sz="2400" dirty="0">
                <a:cs typeface="Tw Cen MT"/>
              </a:rPr>
              <a:t> such</a:t>
            </a:r>
            <a:r>
              <a:rPr sz="2400" spc="-5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as </a:t>
            </a:r>
            <a:r>
              <a:rPr sz="2400" dirty="0">
                <a:cs typeface="Tw Cen MT"/>
              </a:rPr>
              <a:t>mechanical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pressure),</a:t>
            </a:r>
            <a:r>
              <a:rPr sz="2400" spc="15" dirty="0"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and</a:t>
            </a:r>
            <a:r>
              <a:rPr sz="2400" b="1" u="sng" spc="25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spc="-10" dirty="0">
                <a:uFill>
                  <a:solidFill>
                    <a:srgbClr val="FF3300"/>
                  </a:solidFill>
                </a:uFill>
                <a:cs typeface="Tw Cen MT"/>
              </a:rPr>
              <a:t>ceases</a:t>
            </a:r>
            <a:r>
              <a:rPr sz="2400" b="1" spc="-10" dirty="0"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as soon as</a:t>
            </a:r>
            <a:r>
              <a:rPr sz="2400" b="1" spc="25" dirty="0">
                <a:cs typeface="Tw Cen MT"/>
              </a:rPr>
              <a:t> </a:t>
            </a:r>
            <a:r>
              <a:rPr sz="2400" dirty="0">
                <a:cs typeface="Tw Cen MT"/>
              </a:rPr>
              <a:t>(or very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shortly</a:t>
            </a:r>
            <a:r>
              <a:rPr sz="2400" spc="-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after)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the</a:t>
            </a:r>
            <a:r>
              <a:rPr sz="2400" b="1" u="sng" spc="5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radiation</a:t>
            </a:r>
            <a:r>
              <a:rPr sz="2400" b="1" u="sng" spc="-5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causing</a:t>
            </a:r>
            <a:r>
              <a:rPr sz="2400" b="1" u="sng" spc="25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it</a:t>
            </a:r>
            <a:r>
              <a:rPr sz="2400" b="1" u="sng" spc="20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spc="-10" dirty="0">
                <a:uFill>
                  <a:solidFill>
                    <a:srgbClr val="FF3300"/>
                  </a:solidFill>
                </a:uFill>
                <a:cs typeface="Tw Cen MT"/>
              </a:rPr>
              <a:t>ceases,</a:t>
            </a:r>
            <a:r>
              <a:rPr sz="2400" b="1" spc="-10" dirty="0"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then</a:t>
            </a:r>
            <a:r>
              <a:rPr sz="2400" b="1" u="sng" spc="-20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it</a:t>
            </a:r>
            <a:r>
              <a:rPr sz="2400" b="1" u="sng" spc="-10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is</a:t>
            </a:r>
            <a:r>
              <a:rPr sz="2400" b="1" u="sng" spc="-20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known as</a:t>
            </a:r>
            <a:r>
              <a:rPr sz="2400" b="1" spc="-20" dirty="0">
                <a:cs typeface="Tw Cen MT"/>
              </a:rPr>
              <a:t> </a:t>
            </a:r>
            <a:r>
              <a:rPr sz="2400" b="1" u="sng" spc="-10" dirty="0">
                <a:uFill>
                  <a:solidFill>
                    <a:srgbClr val="21FFFF"/>
                  </a:solidFill>
                </a:uFill>
                <a:cs typeface="Tw Cen M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fluorescence</a:t>
            </a:r>
            <a:r>
              <a:rPr sz="2400" b="1" u="sng" spc="-10" dirty="0">
                <a:uFill>
                  <a:solidFill>
                    <a:srgbClr val="21FFFF"/>
                  </a:solidFill>
                </a:uFill>
                <a:cs typeface="Tw Cen MT"/>
              </a:rPr>
              <a:t>.</a:t>
            </a:r>
            <a:endParaRPr lang="it-IT" sz="2400" b="1" u="sng" spc="-10" dirty="0">
              <a:uFill>
                <a:solidFill>
                  <a:srgbClr val="21FFFF"/>
                </a:solidFill>
              </a:uFill>
              <a:cs typeface="Tw Cen MT"/>
            </a:endParaRPr>
          </a:p>
          <a:p>
            <a:pPr marL="241300" marR="5080" indent="-228600" algn="just">
              <a:spcBef>
                <a:spcPts val="38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lang="en-GB" sz="2400" spc="-25" dirty="0">
                <a:cs typeface="Tw Cen MT"/>
              </a:rPr>
              <a:t>If the </a:t>
            </a:r>
            <a:r>
              <a:rPr lang="en-GB" sz="2400" spc="-10" dirty="0">
                <a:cs typeface="Tw Cen MT"/>
              </a:rPr>
              <a:t>luminescence </a:t>
            </a:r>
            <a:r>
              <a:rPr lang="en-GB" sz="2400" b="1" u="sng" spc="-10" dirty="0">
                <a:uFill>
                  <a:solidFill>
                    <a:srgbClr val="FF3300"/>
                  </a:solidFill>
                </a:uFill>
                <a:cs typeface="Tw Cen MT"/>
              </a:rPr>
              <a:t>continues </a:t>
            </a:r>
            <a:r>
              <a:rPr lang="en-GB" sz="2400" b="1" u="sng" spc="-20" dirty="0">
                <a:uFill>
                  <a:solidFill>
                    <a:srgbClr val="FF3300"/>
                  </a:solidFill>
                </a:uFill>
                <a:cs typeface="Tw Cen MT"/>
              </a:rPr>
              <a:t>after </a:t>
            </a:r>
            <a:r>
              <a:rPr lang="en-GB" sz="2400" b="1" u="sng" spc="-25" dirty="0">
                <a:uFill>
                  <a:solidFill>
                    <a:srgbClr val="FF3300"/>
                  </a:solidFill>
                </a:uFill>
                <a:cs typeface="Tw Cen MT"/>
              </a:rPr>
              <a:t>the </a:t>
            </a:r>
            <a:r>
              <a:rPr lang="en-GB"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radiation</a:t>
            </a:r>
            <a:r>
              <a:rPr lang="en-GB" sz="2400" b="1" u="sng" spc="75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lang="en-GB"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causing</a:t>
            </a:r>
            <a:r>
              <a:rPr lang="en-GB" sz="2400" b="1" u="sng" spc="70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lang="en-GB"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it</a:t>
            </a:r>
            <a:r>
              <a:rPr lang="en-GB" sz="2400" b="1" u="sng" spc="80" dirty="0">
                <a:uFill>
                  <a:solidFill>
                    <a:srgbClr val="FF3300"/>
                  </a:solidFill>
                </a:uFill>
                <a:cs typeface="Tw Cen MT"/>
              </a:rPr>
              <a:t> </a:t>
            </a:r>
            <a:r>
              <a:rPr lang="en-GB" sz="2400" b="1" u="sng" spc="-25" dirty="0">
                <a:uFill>
                  <a:solidFill>
                    <a:srgbClr val="FF3300"/>
                  </a:solidFill>
                </a:uFill>
                <a:cs typeface="Tw Cen MT"/>
              </a:rPr>
              <a:t>has </a:t>
            </a:r>
            <a:r>
              <a:rPr lang="en-GB" sz="2400" b="1" u="sng" dirty="0">
                <a:uFill>
                  <a:solidFill>
                    <a:srgbClr val="FF3300"/>
                  </a:solidFill>
                </a:uFill>
                <a:cs typeface="Tw Cen MT"/>
              </a:rPr>
              <a:t>stopped,</a:t>
            </a:r>
            <a:r>
              <a:rPr lang="en-GB" sz="2400" b="1" spc="59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then</a:t>
            </a:r>
            <a:r>
              <a:rPr lang="en-GB" sz="2400" spc="57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it</a:t>
            </a:r>
            <a:r>
              <a:rPr lang="en-GB" sz="2400" spc="56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is</a:t>
            </a:r>
            <a:r>
              <a:rPr lang="en-GB" sz="2400" spc="555" dirty="0">
                <a:cs typeface="Tw Cen MT"/>
              </a:rPr>
              <a:t> </a:t>
            </a:r>
            <a:r>
              <a:rPr lang="en-GB" sz="2400" spc="-20" dirty="0">
                <a:cs typeface="Tw Cen MT"/>
              </a:rPr>
              <a:t>known </a:t>
            </a:r>
            <a:r>
              <a:rPr lang="en-GB" sz="2400" dirty="0">
                <a:cs typeface="Tw Cen MT"/>
              </a:rPr>
              <a:t>as</a:t>
            </a:r>
            <a:r>
              <a:rPr lang="en-GB" sz="2400" spc="-5" dirty="0">
                <a:cs typeface="Tw Cen MT"/>
              </a:rPr>
              <a:t> </a:t>
            </a:r>
            <a:r>
              <a:rPr lang="en-GB" sz="2400" b="1" u="sng" spc="-10" dirty="0">
                <a:uFill>
                  <a:solidFill>
                    <a:srgbClr val="21FFFF"/>
                  </a:solidFill>
                </a:uFill>
                <a:cs typeface="Tw Cen M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phosphorescence</a:t>
            </a:r>
            <a:r>
              <a:rPr lang="en-GB" sz="2400" b="1" u="sng" spc="-10" dirty="0">
                <a:uFill>
                  <a:solidFill>
                    <a:srgbClr val="21FFFF"/>
                  </a:solidFill>
                </a:uFill>
                <a:cs typeface="Tw Cen MT"/>
              </a:rPr>
              <a:t>.</a:t>
            </a:r>
          </a:p>
          <a:p>
            <a:pPr marL="241300" marR="5080" indent="-228600" algn="just">
              <a:spcBef>
                <a:spcPts val="38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endParaRPr lang="en-GB" sz="2400" b="1" u="sng" spc="-10" dirty="0">
              <a:uFill>
                <a:solidFill>
                  <a:srgbClr val="21FFFF"/>
                </a:solidFill>
              </a:uFill>
              <a:cs typeface="Tw Cen MT"/>
            </a:endParaRPr>
          </a:p>
          <a:p>
            <a:pPr marL="241300" marR="5080" indent="-228600" algn="just">
              <a:spcBef>
                <a:spcPts val="38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endParaRPr lang="en-GB" sz="2400" dirty="0">
              <a:cs typeface="Tw Cen MT"/>
            </a:endParaRPr>
          </a:p>
          <a:p>
            <a:pPr marL="241300" marR="5080" indent="-228600" algn="just">
              <a:spcBef>
                <a:spcPts val="38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lang="en-GB" sz="2400" dirty="0">
                <a:cs typeface="Tw Cen MT"/>
              </a:rPr>
              <a:t>NB: The</a:t>
            </a:r>
            <a:r>
              <a:rPr lang="en-GB" sz="2400" spc="-1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term</a:t>
            </a:r>
            <a:r>
              <a:rPr lang="en-GB" sz="2400" spc="-10" dirty="0">
                <a:cs typeface="Tw Cen MT"/>
              </a:rPr>
              <a:t> </a:t>
            </a:r>
            <a:r>
              <a:rPr lang="en-GB" sz="2400" i="1" dirty="0">
                <a:cs typeface="Tw Cen MT"/>
              </a:rPr>
              <a:t>phosphorescence </a:t>
            </a:r>
            <a:r>
              <a:rPr lang="en-GB" sz="2400" dirty="0">
                <a:cs typeface="Tw Cen MT"/>
              </a:rPr>
              <a:t>is often incorrectly</a:t>
            </a:r>
            <a:r>
              <a:rPr lang="en-GB" sz="2400" spc="-2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considered</a:t>
            </a:r>
            <a:r>
              <a:rPr lang="en-GB" sz="2400" spc="-2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synonymous</a:t>
            </a:r>
            <a:r>
              <a:rPr lang="en-GB" sz="2400" spc="-2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with</a:t>
            </a:r>
            <a:r>
              <a:rPr lang="en-GB" sz="2400" spc="15" dirty="0">
                <a:cs typeface="Tw Cen MT"/>
              </a:rPr>
              <a:t> </a:t>
            </a:r>
            <a:r>
              <a:rPr lang="en-GB" sz="2400" i="1" spc="-10" dirty="0">
                <a:cs typeface="Tw Cen MT"/>
              </a:rPr>
              <a:t>luminescence</a:t>
            </a:r>
            <a:endParaRPr lang="en-GB" sz="2400" dirty="0">
              <a:cs typeface="Tw Cen M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F2FD52F-F52F-831E-B81C-A077799E039E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80728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3600" spc="-10" dirty="0">
                <a:latin typeface="+mn-lt"/>
                <a:cs typeface="Tw Cen MT"/>
              </a:rPr>
              <a:t>FLUORESCENCE</a:t>
            </a:r>
            <a:r>
              <a:rPr lang="en-GB" sz="3600" spc="-130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vs. </a:t>
            </a:r>
            <a:r>
              <a:rPr lang="en-GB" sz="3600" spc="-10" dirty="0">
                <a:latin typeface="+mn-lt"/>
                <a:cs typeface="Tw Cen MT"/>
              </a:rPr>
              <a:t>PHOSPHORESCENCE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237708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217FF61-2E2B-F78A-BBFA-2B0CBE2D9AA8}"/>
              </a:ext>
            </a:extLst>
          </p:cNvPr>
          <p:cNvSpPr txBox="1"/>
          <p:nvPr/>
        </p:nvSpPr>
        <p:spPr>
          <a:xfrm>
            <a:off x="999707" y="1194527"/>
            <a:ext cx="9121140" cy="41569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5"/>
              </a:spcBef>
            </a:pPr>
            <a:endParaRPr sz="2800" dirty="0">
              <a:cs typeface="Tw Cen MT"/>
            </a:endParaRPr>
          </a:p>
          <a:p>
            <a:pPr marL="241300" marR="542925" indent="-228600" algn="just">
              <a:lnSpc>
                <a:spcPct val="120000"/>
              </a:lnSpc>
              <a:spcBef>
                <a:spcPts val="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A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component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75" dirty="0">
                <a:cs typeface="Tw Cen MT"/>
              </a:rPr>
              <a:t> </a:t>
            </a:r>
            <a:r>
              <a:rPr sz="2800" dirty="0">
                <a:cs typeface="Tw Cen MT"/>
              </a:rPr>
              <a:t>interest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in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the specimen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specifically labeled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with</a:t>
            </a:r>
            <a:r>
              <a:rPr sz="2800" spc="5" dirty="0">
                <a:cs typeface="Tw Cen MT"/>
              </a:rPr>
              <a:t> </a:t>
            </a:r>
            <a:r>
              <a:rPr sz="2800" spc="-50" dirty="0">
                <a:cs typeface="Tw Cen MT"/>
              </a:rPr>
              <a:t>a </a:t>
            </a:r>
            <a:r>
              <a:rPr sz="2800" dirty="0">
                <a:cs typeface="Tw Cen MT"/>
              </a:rPr>
              <a:t>fluorescent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molecule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called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20" dirty="0">
                <a:cs typeface="Tw Cen MT"/>
              </a:rPr>
              <a:t> </a:t>
            </a:r>
            <a:r>
              <a:rPr sz="2800" b="1" spc="-10" dirty="0">
                <a:cs typeface="Tw Cen MT"/>
              </a:rPr>
              <a:t>fluorophore.</a:t>
            </a:r>
            <a:endParaRPr lang="it-IT" sz="2800" b="1" spc="-10" dirty="0">
              <a:cs typeface="Tw Cen MT"/>
            </a:endParaRPr>
          </a:p>
          <a:p>
            <a:pPr marL="12700" marR="542925" algn="just">
              <a:lnSpc>
                <a:spcPct val="120000"/>
              </a:lnSpc>
              <a:spcBef>
                <a:spcPts val="5"/>
              </a:spcBef>
              <a:buSzPct val="125000"/>
              <a:tabLst>
                <a:tab pos="241300" algn="l"/>
              </a:tabLst>
            </a:pPr>
            <a:endParaRPr sz="2800" dirty="0">
              <a:cs typeface="Tw Cen MT"/>
            </a:endParaRPr>
          </a:p>
          <a:p>
            <a:pPr marL="241300" marR="5080" indent="-228600" algn="just">
              <a:lnSpc>
                <a:spcPct val="120000"/>
              </a:lnSpc>
              <a:spcBef>
                <a:spcPts val="994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The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specimen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illuminated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with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60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specific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wavelength</a:t>
            </a:r>
            <a:r>
              <a:rPr sz="2800" spc="-10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(or </a:t>
            </a:r>
            <a:r>
              <a:rPr sz="2800" dirty="0">
                <a:cs typeface="Tw Cen MT"/>
              </a:rPr>
              <a:t>wavelengths)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which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absorbed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by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95" dirty="0">
                <a:cs typeface="Tw Cen MT"/>
              </a:rPr>
              <a:t> </a:t>
            </a:r>
            <a:r>
              <a:rPr sz="2800" dirty="0">
                <a:cs typeface="Tw Cen MT"/>
              </a:rPr>
              <a:t>fluorophores,</a:t>
            </a:r>
            <a:r>
              <a:rPr sz="2800" spc="-45" dirty="0">
                <a:cs typeface="Tw Cen MT"/>
              </a:rPr>
              <a:t> </a:t>
            </a:r>
            <a:r>
              <a:rPr sz="2800" dirty="0">
                <a:cs typeface="Tw Cen MT"/>
              </a:rPr>
              <a:t>causing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them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to</a:t>
            </a:r>
            <a:r>
              <a:rPr sz="2800" spc="-20" dirty="0">
                <a:cs typeface="Tw Cen MT"/>
              </a:rPr>
              <a:t> emit </a:t>
            </a:r>
            <a:r>
              <a:rPr sz="2800" dirty="0">
                <a:cs typeface="Tw Cen MT"/>
              </a:rPr>
              <a:t>longer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wavelengths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5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(of</a:t>
            </a:r>
            <a:r>
              <a:rPr sz="2800" spc="60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different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color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than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absorbed</a:t>
            </a:r>
            <a:r>
              <a:rPr sz="2800" spc="-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light).</a:t>
            </a:r>
            <a:endParaRPr sz="2800" dirty="0">
              <a:cs typeface="Tw Cen MT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F86C425-7403-7044-6FE7-E6E692A025AA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80728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cs typeface="Tw Cen MT"/>
              </a:rPr>
              <a:t>FUNCTIONING</a:t>
            </a:r>
            <a:endParaRPr lang="en-GB" sz="36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71830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17">
            <a:extLst>
              <a:ext uri="{FF2B5EF4-FFF2-40B4-BE49-F238E27FC236}">
                <a16:creationId xmlns:a16="http://schemas.microsoft.com/office/drawing/2014/main" id="{8AE0AA15-FA10-87CD-AE3B-D13929FECE3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8128" y="275579"/>
            <a:ext cx="6150864" cy="3790188"/>
          </a:xfrm>
          <a:prstGeom prst="rect">
            <a:avLst/>
          </a:prstGeom>
        </p:spPr>
      </p:pic>
      <p:sp>
        <p:nvSpPr>
          <p:cNvPr id="5" name="object 19">
            <a:extLst>
              <a:ext uri="{FF2B5EF4-FFF2-40B4-BE49-F238E27FC236}">
                <a16:creationId xmlns:a16="http://schemas.microsoft.com/office/drawing/2014/main" id="{372EA2A4-3BFC-F5DB-81A9-ACE140429744}"/>
              </a:ext>
            </a:extLst>
          </p:cNvPr>
          <p:cNvSpPr txBox="1"/>
          <p:nvPr/>
        </p:nvSpPr>
        <p:spPr>
          <a:xfrm>
            <a:off x="489821" y="4168358"/>
            <a:ext cx="1145701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cs typeface="Tw Cen MT"/>
              </a:rPr>
              <a:t>Molecules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absorbing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15" dirty="0">
                <a:cs typeface="Tw Cen MT"/>
              </a:rPr>
              <a:t> </a:t>
            </a:r>
            <a:r>
              <a:rPr sz="2400" dirty="0">
                <a:cs typeface="Tw Cen MT"/>
              </a:rPr>
              <a:t>energy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of</a:t>
            </a:r>
            <a:r>
              <a:rPr sz="2400" spc="185" dirty="0">
                <a:cs typeface="Tw Cen MT"/>
              </a:rPr>
              <a:t> </a:t>
            </a:r>
            <a:r>
              <a:rPr sz="2400" dirty="0">
                <a:cs typeface="Tw Cen MT"/>
              </a:rPr>
              <a:t>electromagnetic</a:t>
            </a:r>
            <a:r>
              <a:rPr sz="2400" spc="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radiation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will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jump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higher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energy</a:t>
            </a:r>
            <a:r>
              <a:rPr sz="2400" spc="1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level.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When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certain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excited</a:t>
            </a:r>
            <a:r>
              <a:rPr sz="2400" spc="2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molecules </a:t>
            </a:r>
            <a:r>
              <a:rPr sz="2400" dirty="0">
                <a:cs typeface="Tw Cen MT"/>
              </a:rPr>
              <a:t>return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ground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state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they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emit</a:t>
            </a:r>
            <a:r>
              <a:rPr sz="2400" spc="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radiation.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This</a:t>
            </a:r>
            <a:r>
              <a:rPr sz="2400" spc="-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phenomenon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known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as</a:t>
            </a:r>
            <a:r>
              <a:rPr sz="2400" spc="-3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fluorescence.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Fluorescent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molecules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are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known</a:t>
            </a:r>
            <a:r>
              <a:rPr sz="2400" spc="5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as</a:t>
            </a:r>
            <a:r>
              <a:rPr lang="it-IT"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fluorochromes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or</a:t>
            </a:r>
            <a:r>
              <a:rPr sz="2400" spc="-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fluorophores.</a:t>
            </a:r>
            <a:endParaRPr sz="24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74678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8" name="object 2">
            <a:extLst>
              <a:ext uri="{FF2B5EF4-FFF2-40B4-BE49-F238E27FC236}">
                <a16:creationId xmlns:a16="http://schemas.microsoft.com/office/drawing/2014/main" id="{F7F3436B-9217-9448-17E0-C393CFD2D897}"/>
              </a:ext>
            </a:extLst>
          </p:cNvPr>
          <p:cNvGrpSpPr/>
          <p:nvPr/>
        </p:nvGrpSpPr>
        <p:grpSpPr>
          <a:xfrm>
            <a:off x="3431683" y="2366300"/>
            <a:ext cx="6783936" cy="3846574"/>
            <a:chOff x="3733800" y="3011422"/>
            <a:chExt cx="6783936" cy="3846574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2BA1E4D0-4B05-1BAA-66B7-D808B6410A4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0" y="3011422"/>
              <a:ext cx="4800600" cy="3846574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24C2F79-428B-54D3-D804-147A1F96CC4F}"/>
                </a:ext>
              </a:extLst>
            </p:cNvPr>
            <p:cNvSpPr/>
            <p:nvPr/>
          </p:nvSpPr>
          <p:spPr>
            <a:xfrm>
              <a:off x="8533997" y="3053178"/>
              <a:ext cx="1983739" cy="1372235"/>
            </a:xfrm>
            <a:custGeom>
              <a:avLst/>
              <a:gdLst/>
              <a:ahLst/>
              <a:cxnLst/>
              <a:rect l="l" t="t" r="r" b="b"/>
              <a:pathLst>
                <a:path w="1983740" h="1372235">
                  <a:moveTo>
                    <a:pt x="1211636" y="0"/>
                  </a:moveTo>
                  <a:lnTo>
                    <a:pt x="1167837" y="4314"/>
                  </a:lnTo>
                  <a:lnTo>
                    <a:pt x="1126266" y="17437"/>
                  </a:lnTo>
                  <a:lnTo>
                    <a:pt x="1088532" y="38858"/>
                  </a:lnTo>
                  <a:lnTo>
                    <a:pt x="1056243" y="68066"/>
                  </a:lnTo>
                  <a:lnTo>
                    <a:pt x="1031007" y="104549"/>
                  </a:lnTo>
                  <a:lnTo>
                    <a:pt x="1017994" y="93289"/>
                  </a:lnTo>
                  <a:lnTo>
                    <a:pt x="974238" y="65179"/>
                  </a:lnTo>
                  <a:lnTo>
                    <a:pt x="928347" y="47530"/>
                  </a:lnTo>
                  <a:lnTo>
                    <a:pt x="881094" y="39098"/>
                  </a:lnTo>
                  <a:lnTo>
                    <a:pt x="833808" y="39504"/>
                  </a:lnTo>
                  <a:lnTo>
                    <a:pt x="787818" y="48367"/>
                  </a:lnTo>
                  <a:lnTo>
                    <a:pt x="744454" y="65309"/>
                  </a:lnTo>
                  <a:lnTo>
                    <a:pt x="705044" y="89950"/>
                  </a:lnTo>
                  <a:lnTo>
                    <a:pt x="670917" y="121910"/>
                  </a:lnTo>
                  <a:lnTo>
                    <a:pt x="643403" y="160810"/>
                  </a:lnTo>
                  <a:lnTo>
                    <a:pt x="596907" y="139793"/>
                  </a:lnTo>
                  <a:lnTo>
                    <a:pt x="547661" y="126409"/>
                  </a:lnTo>
                  <a:lnTo>
                    <a:pt x="496724" y="120858"/>
                  </a:lnTo>
                  <a:lnTo>
                    <a:pt x="445156" y="123345"/>
                  </a:lnTo>
                  <a:lnTo>
                    <a:pt x="395911" y="133507"/>
                  </a:lnTo>
                  <a:lnTo>
                    <a:pt x="350266" y="150515"/>
                  </a:lnTo>
                  <a:lnTo>
                    <a:pt x="308764" y="173689"/>
                  </a:lnTo>
                  <a:lnTo>
                    <a:pt x="271951" y="202355"/>
                  </a:lnTo>
                  <a:lnTo>
                    <a:pt x="240369" y="235835"/>
                  </a:lnTo>
                  <a:lnTo>
                    <a:pt x="214563" y="273453"/>
                  </a:lnTo>
                  <a:lnTo>
                    <a:pt x="195077" y="314531"/>
                  </a:lnTo>
                  <a:lnTo>
                    <a:pt x="182455" y="358394"/>
                  </a:lnTo>
                  <a:lnTo>
                    <a:pt x="177242" y="404365"/>
                  </a:lnTo>
                  <a:lnTo>
                    <a:pt x="179980" y="451767"/>
                  </a:lnTo>
                  <a:lnTo>
                    <a:pt x="178329" y="456085"/>
                  </a:lnTo>
                  <a:lnTo>
                    <a:pt x="132546" y="465850"/>
                  </a:lnTo>
                  <a:lnTo>
                    <a:pt x="90953" y="485152"/>
                  </a:lnTo>
                  <a:lnTo>
                    <a:pt x="55171" y="513002"/>
                  </a:lnTo>
                  <a:lnTo>
                    <a:pt x="26818" y="548414"/>
                  </a:lnTo>
                  <a:lnTo>
                    <a:pt x="8265" y="588309"/>
                  </a:lnTo>
                  <a:lnTo>
                    <a:pt x="0" y="629783"/>
                  </a:lnTo>
                  <a:lnTo>
                    <a:pt x="1596" y="671291"/>
                  </a:lnTo>
                  <a:lnTo>
                    <a:pt x="12627" y="711286"/>
                  </a:lnTo>
                  <a:lnTo>
                    <a:pt x="32667" y="748222"/>
                  </a:lnTo>
                  <a:lnTo>
                    <a:pt x="61288" y="780553"/>
                  </a:lnTo>
                  <a:lnTo>
                    <a:pt x="98065" y="806732"/>
                  </a:lnTo>
                  <a:lnTo>
                    <a:pt x="71901" y="839531"/>
                  </a:lnTo>
                  <a:lnTo>
                    <a:pt x="54107" y="876439"/>
                  </a:lnTo>
                  <a:lnTo>
                    <a:pt x="45148" y="916085"/>
                  </a:lnTo>
                  <a:lnTo>
                    <a:pt x="45487" y="957100"/>
                  </a:lnTo>
                  <a:lnTo>
                    <a:pt x="56065" y="999288"/>
                  </a:lnTo>
                  <a:lnTo>
                    <a:pt x="75910" y="1036908"/>
                  </a:lnTo>
                  <a:lnTo>
                    <a:pt x="103687" y="1068970"/>
                  </a:lnTo>
                  <a:lnTo>
                    <a:pt x="138057" y="1094483"/>
                  </a:lnTo>
                  <a:lnTo>
                    <a:pt x="177684" y="1112456"/>
                  </a:lnTo>
                  <a:lnTo>
                    <a:pt x="221229" y="1121898"/>
                  </a:lnTo>
                  <a:lnTo>
                    <a:pt x="267356" y="1121819"/>
                  </a:lnTo>
                  <a:lnTo>
                    <a:pt x="271166" y="1127788"/>
                  </a:lnTo>
                  <a:lnTo>
                    <a:pt x="298682" y="1165153"/>
                  </a:lnTo>
                  <a:lnTo>
                    <a:pt x="330486" y="1197912"/>
                  </a:lnTo>
                  <a:lnTo>
                    <a:pt x="366000" y="1225927"/>
                  </a:lnTo>
                  <a:lnTo>
                    <a:pt x="404643" y="1249063"/>
                  </a:lnTo>
                  <a:lnTo>
                    <a:pt x="445838" y="1267185"/>
                  </a:lnTo>
                  <a:lnTo>
                    <a:pt x="489003" y="1280156"/>
                  </a:lnTo>
                  <a:lnTo>
                    <a:pt x="533560" y="1287841"/>
                  </a:lnTo>
                  <a:lnTo>
                    <a:pt x="578930" y="1290103"/>
                  </a:lnTo>
                  <a:lnTo>
                    <a:pt x="624532" y="1286808"/>
                  </a:lnTo>
                  <a:lnTo>
                    <a:pt x="669788" y="1277818"/>
                  </a:lnTo>
                  <a:lnTo>
                    <a:pt x="714117" y="1262999"/>
                  </a:lnTo>
                  <a:lnTo>
                    <a:pt x="756941" y="1242215"/>
                  </a:lnTo>
                  <a:lnTo>
                    <a:pt x="790334" y="1281537"/>
                  </a:lnTo>
                  <a:lnTo>
                    <a:pt x="830062" y="1314668"/>
                  </a:lnTo>
                  <a:lnTo>
                    <a:pt x="875170" y="1340941"/>
                  </a:lnTo>
                  <a:lnTo>
                    <a:pt x="924708" y="1359690"/>
                  </a:lnTo>
                  <a:lnTo>
                    <a:pt x="973961" y="1369754"/>
                  </a:lnTo>
                  <a:lnTo>
                    <a:pt x="1022968" y="1372172"/>
                  </a:lnTo>
                  <a:lnTo>
                    <a:pt x="1070933" y="1367345"/>
                  </a:lnTo>
                  <a:lnTo>
                    <a:pt x="1117064" y="1355674"/>
                  </a:lnTo>
                  <a:lnTo>
                    <a:pt x="1160563" y="1337560"/>
                  </a:lnTo>
                  <a:lnTo>
                    <a:pt x="1200638" y="1313403"/>
                  </a:lnTo>
                  <a:lnTo>
                    <a:pt x="1236492" y="1283604"/>
                  </a:lnTo>
                  <a:lnTo>
                    <a:pt x="1267332" y="1248564"/>
                  </a:lnTo>
                  <a:lnTo>
                    <a:pt x="1292362" y="1208683"/>
                  </a:lnTo>
                  <a:lnTo>
                    <a:pt x="1310788" y="1164364"/>
                  </a:lnTo>
                  <a:lnTo>
                    <a:pt x="1343042" y="1180530"/>
                  </a:lnTo>
                  <a:lnTo>
                    <a:pt x="1377178" y="1192351"/>
                  </a:lnTo>
                  <a:lnTo>
                    <a:pt x="1412694" y="1199672"/>
                  </a:lnTo>
                  <a:lnTo>
                    <a:pt x="1449091" y="1202337"/>
                  </a:lnTo>
                  <a:lnTo>
                    <a:pt x="1496826" y="1198648"/>
                  </a:lnTo>
                  <a:lnTo>
                    <a:pt x="1541819" y="1187369"/>
                  </a:lnTo>
                  <a:lnTo>
                    <a:pt x="1583316" y="1169199"/>
                  </a:lnTo>
                  <a:lnTo>
                    <a:pt x="1620561" y="1144836"/>
                  </a:lnTo>
                  <a:lnTo>
                    <a:pt x="1652798" y="1114978"/>
                  </a:lnTo>
                  <a:lnTo>
                    <a:pt x="1679272" y="1080323"/>
                  </a:lnTo>
                  <a:lnTo>
                    <a:pt x="1699226" y="1041569"/>
                  </a:lnTo>
                  <a:lnTo>
                    <a:pt x="1711905" y="999415"/>
                  </a:lnTo>
                  <a:lnTo>
                    <a:pt x="1716553" y="954560"/>
                  </a:lnTo>
                  <a:lnTo>
                    <a:pt x="1755578" y="946854"/>
                  </a:lnTo>
                  <a:lnTo>
                    <a:pt x="1793103" y="934541"/>
                  </a:lnTo>
                  <a:lnTo>
                    <a:pt x="1828675" y="917823"/>
                  </a:lnTo>
                  <a:lnTo>
                    <a:pt x="1861841" y="896902"/>
                  </a:lnTo>
                  <a:lnTo>
                    <a:pt x="1899347" y="864955"/>
                  </a:lnTo>
                  <a:lnTo>
                    <a:pt x="1930098" y="828732"/>
                  </a:lnTo>
                  <a:lnTo>
                    <a:pt x="1953980" y="789079"/>
                  </a:lnTo>
                  <a:lnTo>
                    <a:pt x="1970874" y="746840"/>
                  </a:lnTo>
                  <a:lnTo>
                    <a:pt x="1980666" y="702862"/>
                  </a:lnTo>
                  <a:lnTo>
                    <a:pt x="1983237" y="657987"/>
                  </a:lnTo>
                  <a:lnTo>
                    <a:pt x="1978472" y="613063"/>
                  </a:lnTo>
                  <a:lnTo>
                    <a:pt x="1966254" y="568933"/>
                  </a:lnTo>
                  <a:lnTo>
                    <a:pt x="1946466" y="526443"/>
                  </a:lnTo>
                  <a:lnTo>
                    <a:pt x="1918991" y="486438"/>
                  </a:lnTo>
                  <a:lnTo>
                    <a:pt x="1922202" y="478980"/>
                  </a:lnTo>
                  <a:lnTo>
                    <a:pt x="1925151" y="471452"/>
                  </a:lnTo>
                  <a:lnTo>
                    <a:pt x="1927814" y="463828"/>
                  </a:lnTo>
                  <a:lnTo>
                    <a:pt x="1930167" y="456085"/>
                  </a:lnTo>
                  <a:lnTo>
                    <a:pt x="1938343" y="409947"/>
                  </a:lnTo>
                  <a:lnTo>
                    <a:pt x="1936664" y="364591"/>
                  </a:lnTo>
                  <a:lnTo>
                    <a:pt x="1925823" y="321155"/>
                  </a:lnTo>
                  <a:lnTo>
                    <a:pt x="1906514" y="280777"/>
                  </a:lnTo>
                  <a:lnTo>
                    <a:pt x="1879429" y="244596"/>
                  </a:lnTo>
                  <a:lnTo>
                    <a:pt x="1845264" y="213751"/>
                  </a:lnTo>
                  <a:lnTo>
                    <a:pt x="1804711" y="189379"/>
                  </a:lnTo>
                  <a:lnTo>
                    <a:pt x="1758463" y="172621"/>
                  </a:lnTo>
                  <a:lnTo>
                    <a:pt x="1748412" y="137684"/>
                  </a:lnTo>
                  <a:lnTo>
                    <a:pt x="1710404" y="75716"/>
                  </a:lnTo>
                  <a:lnTo>
                    <a:pt x="1640510" y="23231"/>
                  </a:lnTo>
                  <a:lnTo>
                    <a:pt x="1593903" y="6744"/>
                  </a:lnTo>
                  <a:lnTo>
                    <a:pt x="1545346" y="457"/>
                  </a:lnTo>
                  <a:lnTo>
                    <a:pt x="1496725" y="4220"/>
                  </a:lnTo>
                  <a:lnTo>
                    <a:pt x="1449925" y="17884"/>
                  </a:lnTo>
                  <a:lnTo>
                    <a:pt x="1406833" y="41302"/>
                  </a:lnTo>
                  <a:lnTo>
                    <a:pt x="1369335" y="74323"/>
                  </a:lnTo>
                  <a:lnTo>
                    <a:pt x="1354457" y="57987"/>
                  </a:lnTo>
                  <a:lnTo>
                    <a:pt x="1337744" y="43366"/>
                  </a:lnTo>
                  <a:lnTo>
                    <a:pt x="1319365" y="30603"/>
                  </a:lnTo>
                  <a:lnTo>
                    <a:pt x="1299485" y="19840"/>
                  </a:lnTo>
                  <a:lnTo>
                    <a:pt x="1256055" y="5004"/>
                  </a:lnTo>
                  <a:lnTo>
                    <a:pt x="1211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B8D9D6FB-F406-3B4D-3D76-6BBF08E93DF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97086" y="4317999"/>
              <a:ext cx="368681" cy="415036"/>
            </a:xfrm>
            <a:prstGeom prst="rect">
              <a:avLst/>
            </a:prstGeom>
          </p:spPr>
        </p:pic>
      </p:grpSp>
      <p:sp>
        <p:nvSpPr>
          <p:cNvPr id="17" name="object 9">
            <a:extLst>
              <a:ext uri="{FF2B5EF4-FFF2-40B4-BE49-F238E27FC236}">
                <a16:creationId xmlns:a16="http://schemas.microsoft.com/office/drawing/2014/main" id="{4970D457-51D6-DD18-0C46-EB02EF08F874}"/>
              </a:ext>
            </a:extLst>
          </p:cNvPr>
          <p:cNvSpPr txBox="1">
            <a:spLocks/>
          </p:cNvSpPr>
          <p:nvPr/>
        </p:nvSpPr>
        <p:spPr>
          <a:xfrm>
            <a:off x="2060194" y="255778"/>
            <a:ext cx="30079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000" u="sng">
                <a:uFill>
                  <a:solidFill>
                    <a:srgbClr val="FFFFFF"/>
                  </a:solidFill>
                </a:uFill>
              </a:rPr>
              <a:t>STOKE’S</a:t>
            </a:r>
            <a:r>
              <a:rPr lang="en-GB" sz="4000" u="sng" spc="-215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sz="4000" u="sng" spc="-10">
                <a:uFill>
                  <a:solidFill>
                    <a:srgbClr val="FFFFFF"/>
                  </a:solidFill>
                </a:uFill>
              </a:rPr>
              <a:t>SHIFT</a:t>
            </a:r>
            <a:endParaRPr lang="en-GB" sz="400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897FBF78-227C-6802-E1BF-F20A8E0352F4}"/>
              </a:ext>
            </a:extLst>
          </p:cNvPr>
          <p:cNvSpPr txBox="1"/>
          <p:nvPr/>
        </p:nvSpPr>
        <p:spPr>
          <a:xfrm>
            <a:off x="1740154" y="1509140"/>
            <a:ext cx="8567420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buSzPct val="95652"/>
              <a:buFont typeface="Wingdings"/>
              <a:buChar char=""/>
              <a:tabLst>
                <a:tab pos="243840" algn="l"/>
              </a:tabLst>
            </a:pPr>
            <a:r>
              <a:rPr sz="2300" dirty="0">
                <a:latin typeface="Tw Cen MT"/>
                <a:cs typeface="Tw Cen MT"/>
              </a:rPr>
              <a:t>As</a:t>
            </a:r>
            <a:r>
              <a:rPr sz="2300" spc="-4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Stokes'</a:t>
            </a:r>
            <a:r>
              <a:rPr sz="2300" spc="-2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shift</a:t>
            </a:r>
            <a:r>
              <a:rPr sz="2300" spc="-3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values</a:t>
            </a:r>
            <a:r>
              <a:rPr sz="2300" spc="-30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increase,</a:t>
            </a:r>
            <a:r>
              <a:rPr sz="2300" spc="-40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it</a:t>
            </a:r>
            <a:r>
              <a:rPr sz="2300" spc="-2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becomes</a:t>
            </a:r>
            <a:r>
              <a:rPr sz="2300" spc="-30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easier</a:t>
            </a:r>
            <a:r>
              <a:rPr sz="2300" spc="-3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to</a:t>
            </a:r>
            <a:r>
              <a:rPr sz="2300" spc="-2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separate</a:t>
            </a:r>
            <a:r>
              <a:rPr sz="2300" spc="-35" dirty="0">
                <a:latin typeface="Tw Cen MT"/>
                <a:cs typeface="Tw Cen MT"/>
              </a:rPr>
              <a:t> </a:t>
            </a:r>
            <a:r>
              <a:rPr sz="2300" spc="-10" dirty="0">
                <a:latin typeface="Tw Cen MT"/>
                <a:cs typeface="Tw Cen MT"/>
              </a:rPr>
              <a:t>excitation </a:t>
            </a:r>
            <a:r>
              <a:rPr sz="2300" dirty="0">
                <a:latin typeface="Tw Cen MT"/>
                <a:cs typeface="Tw Cen MT"/>
              </a:rPr>
              <a:t>from</a:t>
            </a:r>
            <a:r>
              <a:rPr sz="2300" spc="-30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emission</a:t>
            </a:r>
            <a:r>
              <a:rPr sz="2300" spc="-30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light</a:t>
            </a:r>
            <a:r>
              <a:rPr sz="2300" spc="-1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through</a:t>
            </a:r>
            <a:r>
              <a:rPr sz="2300" spc="-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the</a:t>
            </a:r>
            <a:r>
              <a:rPr sz="2300" spc="-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use</a:t>
            </a:r>
            <a:r>
              <a:rPr sz="2300" spc="-15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of</a:t>
            </a:r>
            <a:r>
              <a:rPr sz="2300" spc="40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fluorescence</a:t>
            </a:r>
            <a:r>
              <a:rPr sz="2300" spc="-40" dirty="0">
                <a:latin typeface="Tw Cen MT"/>
                <a:cs typeface="Tw Cen MT"/>
              </a:rPr>
              <a:t> </a:t>
            </a:r>
            <a:r>
              <a:rPr sz="2300" dirty="0">
                <a:latin typeface="Tw Cen MT"/>
                <a:cs typeface="Tw Cen MT"/>
              </a:rPr>
              <a:t>filter</a:t>
            </a:r>
            <a:r>
              <a:rPr sz="2300" spc="-25" dirty="0">
                <a:latin typeface="Tw Cen MT"/>
                <a:cs typeface="Tw Cen MT"/>
              </a:rPr>
              <a:t> </a:t>
            </a:r>
            <a:r>
              <a:rPr sz="2300" spc="-10" dirty="0">
                <a:latin typeface="Tw Cen MT"/>
                <a:cs typeface="Tw Cen MT"/>
              </a:rPr>
              <a:t>combinations.</a:t>
            </a:r>
            <a:endParaRPr sz="230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0625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4AA00C75-DF18-2E41-1EE5-20C26F27CE5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5600" y="533400"/>
            <a:ext cx="6324600" cy="577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8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05FC96B-7036-913E-37C1-04498C6E3AA6}"/>
              </a:ext>
            </a:extLst>
          </p:cNvPr>
          <p:cNvSpPr txBox="1">
            <a:spLocks/>
          </p:cNvSpPr>
          <p:nvPr/>
        </p:nvSpPr>
        <p:spPr>
          <a:xfrm>
            <a:off x="410191" y="362312"/>
            <a:ext cx="9121436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spc="-10" dirty="0">
                <a:latin typeface="+mn-lt"/>
                <a:cs typeface="Tw Cen MT"/>
              </a:rPr>
              <a:t>COMPONENTS OF A FLUORESCENT MICROSCOPE</a:t>
            </a:r>
            <a:endParaRPr lang="en-GB" sz="3600" dirty="0">
              <a:latin typeface="+mn-lt"/>
              <a:cs typeface="Tw Cen MT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EDBAC37-D2BD-75C2-3425-54B37503B751}"/>
              </a:ext>
            </a:extLst>
          </p:cNvPr>
          <p:cNvSpPr txBox="1"/>
          <p:nvPr/>
        </p:nvSpPr>
        <p:spPr>
          <a:xfrm>
            <a:off x="1358898" y="1405245"/>
            <a:ext cx="9045575" cy="3264996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335"/>
              </a:spcBef>
              <a:buSzPct val="125000"/>
              <a:buFont typeface="Arial"/>
              <a:buChar char="•"/>
              <a:tabLst>
                <a:tab pos="335915" algn="l"/>
              </a:tabLst>
            </a:pPr>
            <a:r>
              <a:rPr sz="2800" dirty="0">
                <a:cs typeface="Tw Cen MT"/>
              </a:rPr>
              <a:t>light</a:t>
            </a:r>
            <a:r>
              <a:rPr sz="2800" spc="-6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source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84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(xenon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arc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lamp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/ mercury-vapor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lamp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/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metal</a:t>
            </a:r>
            <a:r>
              <a:rPr sz="2800" spc="-10" dirty="0">
                <a:cs typeface="Tw Cen MT"/>
              </a:rPr>
              <a:t> </a:t>
            </a:r>
            <a:r>
              <a:rPr sz="2800" i="1" dirty="0">
                <a:cs typeface="Tw Cen MT"/>
              </a:rPr>
              <a:t>halide</a:t>
            </a:r>
            <a:r>
              <a:rPr sz="2800" i="1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lamp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/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LED</a:t>
            </a:r>
            <a:r>
              <a:rPr sz="2800" spc="-5" dirty="0">
                <a:cs typeface="Tw Cen MT"/>
              </a:rPr>
              <a:t> </a:t>
            </a:r>
            <a:r>
              <a:rPr sz="2800" spc="-50" dirty="0">
                <a:cs typeface="Tw Cen MT"/>
              </a:rPr>
              <a:t>)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8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cs typeface="Tw Cen MT"/>
              </a:rPr>
              <a:t>excitation</a:t>
            </a:r>
            <a:r>
              <a:rPr sz="2800" spc="-7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filter,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34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dichroic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mirror</a:t>
            </a:r>
          </a:p>
          <a:p>
            <a:pPr marL="241300" indent="-228600">
              <a:lnSpc>
                <a:spcPct val="100000"/>
              </a:lnSpc>
              <a:spcBef>
                <a:spcPts val="133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emission</a:t>
            </a:r>
            <a:r>
              <a:rPr sz="2800" spc="-6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filter</a:t>
            </a:r>
            <a:endParaRPr sz="2800" dirty="0">
              <a:cs typeface="Tw Cen M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B11C63C-533D-5934-A09E-B4DCABC55C92}"/>
              </a:ext>
            </a:extLst>
          </p:cNvPr>
          <p:cNvSpPr txBox="1"/>
          <p:nvPr/>
        </p:nvSpPr>
        <p:spPr>
          <a:xfrm>
            <a:off x="874644" y="4951771"/>
            <a:ext cx="10261860" cy="820738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ts val="3240"/>
              </a:lnSpc>
            </a:pPr>
            <a:r>
              <a:rPr sz="2800" b="1" dirty="0">
                <a:solidFill>
                  <a:srgbClr val="FF0000"/>
                </a:solidFill>
                <a:cs typeface="Tw Cen MT"/>
              </a:rPr>
              <a:t>A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fluorescence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microscope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is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basically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a</a:t>
            </a:r>
            <a:r>
              <a:rPr sz="2800" b="1" spc="-6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spc="-10" dirty="0">
                <a:solidFill>
                  <a:srgbClr val="FF0000"/>
                </a:solidFill>
                <a:cs typeface="Tw Cen MT"/>
              </a:rPr>
              <a:t>conventional</a:t>
            </a:r>
            <a:r>
              <a:rPr lang="it-IT" sz="2800" b="1" spc="-1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light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microscope</a:t>
            </a:r>
            <a:r>
              <a:rPr sz="2800" b="1" spc="-7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with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added</a:t>
            </a:r>
            <a:r>
              <a:rPr sz="2800" b="1" spc="-7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features</a:t>
            </a:r>
            <a:r>
              <a:rPr sz="2800" b="1" spc="-7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and</a:t>
            </a:r>
            <a:r>
              <a:rPr sz="2800" b="1" spc="-7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spc="-10" dirty="0">
                <a:solidFill>
                  <a:srgbClr val="FF0000"/>
                </a:solidFill>
                <a:cs typeface="Tw Cen MT"/>
              </a:rPr>
              <a:t>components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that</a:t>
            </a:r>
            <a:r>
              <a:rPr sz="2800" b="1" spc="-65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extend</a:t>
            </a:r>
            <a:r>
              <a:rPr sz="2800" b="1" spc="-8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dirty="0">
                <a:solidFill>
                  <a:srgbClr val="FF0000"/>
                </a:solidFill>
                <a:cs typeface="Tw Cen MT"/>
              </a:rPr>
              <a:t>its</a:t>
            </a:r>
            <a:r>
              <a:rPr sz="2800" b="1" spc="-60" dirty="0">
                <a:solidFill>
                  <a:srgbClr val="FF0000"/>
                </a:solidFill>
                <a:cs typeface="Tw Cen MT"/>
              </a:rPr>
              <a:t> </a:t>
            </a:r>
            <a:r>
              <a:rPr sz="2800" b="1" spc="-10" dirty="0">
                <a:solidFill>
                  <a:srgbClr val="FF0000"/>
                </a:solidFill>
                <a:cs typeface="Tw Cen MT"/>
              </a:rPr>
              <a:t>capabilities.</a:t>
            </a:r>
            <a:endParaRPr sz="2800" b="1" dirty="0">
              <a:solidFill>
                <a:srgbClr val="FF0000"/>
              </a:solidFill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06713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9">
            <a:extLst>
              <a:ext uri="{FF2B5EF4-FFF2-40B4-BE49-F238E27FC236}">
                <a16:creationId xmlns:a16="http://schemas.microsoft.com/office/drawing/2014/main" id="{372EA2A4-3BFC-F5DB-81A9-ACE140429744}"/>
              </a:ext>
            </a:extLst>
          </p:cNvPr>
          <p:cNvSpPr txBox="1"/>
          <p:nvPr/>
        </p:nvSpPr>
        <p:spPr>
          <a:xfrm>
            <a:off x="1523491" y="808990"/>
            <a:ext cx="853821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Molecules</a:t>
            </a:r>
            <a:r>
              <a:rPr sz="2400" b="1" spc="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absorbing</a:t>
            </a:r>
            <a:r>
              <a:rPr sz="2400" b="1" spc="2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r>
              <a:rPr sz="2400" b="1" spc="1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energy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of</a:t>
            </a:r>
            <a:r>
              <a:rPr sz="2400" b="1" spc="18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electromagnetic</a:t>
            </a:r>
            <a:r>
              <a:rPr sz="2400" b="1" spc="1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radiation</a:t>
            </a:r>
            <a:endParaRPr sz="2400" dirty="0">
              <a:latin typeface="Tw Cen MT"/>
              <a:cs typeface="Tw Cen MT"/>
            </a:endParaRPr>
          </a:p>
          <a:p>
            <a:pPr marL="12700" marR="5080">
              <a:lnSpc>
                <a:spcPct val="100000"/>
              </a:lnSpc>
              <a:tabLst>
                <a:tab pos="4554855" algn="l"/>
                <a:tab pos="5941695" algn="l"/>
              </a:tabLst>
            </a:pP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will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jump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to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a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higher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energy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level.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	When</a:t>
            </a:r>
            <a:r>
              <a:rPr sz="2400" b="1" spc="-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certain</a:t>
            </a:r>
            <a:r>
              <a:rPr sz="2400" b="1" spc="-1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excited</a:t>
            </a:r>
            <a:r>
              <a:rPr sz="2400" b="1" spc="2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molecules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return</a:t>
            </a:r>
            <a:r>
              <a:rPr sz="2400" b="1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to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ground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state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they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emit</a:t>
            </a:r>
            <a:r>
              <a:rPr sz="2400" b="1" spc="1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radiation.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	This</a:t>
            </a:r>
            <a:r>
              <a:rPr sz="2400" b="1" spc="-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phenomenon</a:t>
            </a:r>
            <a:endParaRPr sz="240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tabLst>
                <a:tab pos="3440429" algn="l"/>
              </a:tabLst>
            </a:pP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is</a:t>
            </a:r>
            <a:r>
              <a:rPr sz="2400" b="1" spc="-2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known</a:t>
            </a:r>
            <a:r>
              <a:rPr sz="2400" b="1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as</a:t>
            </a:r>
            <a:r>
              <a:rPr sz="2400" b="1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fluorescence.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	Fluorescent</a:t>
            </a:r>
            <a:r>
              <a:rPr sz="2400" b="1" spc="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molecules</a:t>
            </a:r>
            <a:r>
              <a:rPr sz="2400" b="1" spc="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are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known</a:t>
            </a:r>
            <a:r>
              <a:rPr sz="2400" b="1" spc="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Tw Cen MT"/>
                <a:cs typeface="Tw Cen MT"/>
              </a:rPr>
              <a:t>as</a:t>
            </a:r>
            <a:endParaRPr sz="240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fluorochromes</a:t>
            </a:r>
            <a:r>
              <a:rPr sz="2400" b="1" spc="-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w Cen MT"/>
                <a:cs typeface="Tw Cen MT"/>
              </a:rPr>
              <a:t>or</a:t>
            </a:r>
            <a:r>
              <a:rPr sz="2400" b="1" spc="-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w Cen MT"/>
                <a:cs typeface="Tw Cen MT"/>
              </a:rPr>
              <a:t>fluorophores.</a:t>
            </a:r>
            <a:endParaRPr sz="2400" dirty="0">
              <a:latin typeface="Tw Cen MT"/>
              <a:cs typeface="Tw Cen MT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8501AA90-BAFB-AC39-0183-FF0AC0F99B7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8128" y="270277"/>
            <a:ext cx="7124700" cy="56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CB57EC67-3E53-624B-32CF-A3869D17006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10794" y="341926"/>
            <a:ext cx="7557516" cy="58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06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1195D770-35D6-734E-6F84-7A03A0A5E52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016" y="427382"/>
            <a:ext cx="5943600" cy="5506212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D46E7C1A-022A-155B-E1C5-8CDF0F3F918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57562" y="2429256"/>
            <a:ext cx="3191255" cy="19994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E8AF26C9-4614-4898-CBCD-18E85C5F344F}"/>
              </a:ext>
            </a:extLst>
          </p:cNvPr>
          <p:cNvSpPr/>
          <p:nvPr/>
        </p:nvSpPr>
        <p:spPr>
          <a:xfrm>
            <a:off x="2560816" y="2256183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371600" h="1295400">
                <a:moveTo>
                  <a:pt x="0" y="647700"/>
                </a:moveTo>
                <a:lnTo>
                  <a:pt x="1722" y="601438"/>
                </a:lnTo>
                <a:lnTo>
                  <a:pt x="6811" y="556056"/>
                </a:lnTo>
                <a:lnTo>
                  <a:pt x="15151" y="511661"/>
                </a:lnTo>
                <a:lnTo>
                  <a:pt x="26625" y="468365"/>
                </a:lnTo>
                <a:lnTo>
                  <a:pt x="41118" y="426275"/>
                </a:lnTo>
                <a:lnTo>
                  <a:pt x="58514" y="385503"/>
                </a:lnTo>
                <a:lnTo>
                  <a:pt x="78696" y="346157"/>
                </a:lnTo>
                <a:lnTo>
                  <a:pt x="101548" y="308347"/>
                </a:lnTo>
                <a:lnTo>
                  <a:pt x="126954" y="272183"/>
                </a:lnTo>
                <a:lnTo>
                  <a:pt x="154798" y="237774"/>
                </a:lnTo>
                <a:lnTo>
                  <a:pt x="184964" y="205229"/>
                </a:lnTo>
                <a:lnTo>
                  <a:pt x="217336" y="174658"/>
                </a:lnTo>
                <a:lnTo>
                  <a:pt x="251798" y="146171"/>
                </a:lnTo>
                <a:lnTo>
                  <a:pt x="288233" y="119877"/>
                </a:lnTo>
                <a:lnTo>
                  <a:pt x="326525" y="95886"/>
                </a:lnTo>
                <a:lnTo>
                  <a:pt x="366559" y="74307"/>
                </a:lnTo>
                <a:lnTo>
                  <a:pt x="408218" y="55250"/>
                </a:lnTo>
                <a:lnTo>
                  <a:pt x="451386" y="38824"/>
                </a:lnTo>
                <a:lnTo>
                  <a:pt x="495947" y="25140"/>
                </a:lnTo>
                <a:lnTo>
                  <a:pt x="541785" y="14305"/>
                </a:lnTo>
                <a:lnTo>
                  <a:pt x="588784" y="6431"/>
                </a:lnTo>
                <a:lnTo>
                  <a:pt x="636828" y="1626"/>
                </a:lnTo>
                <a:lnTo>
                  <a:pt x="685800" y="0"/>
                </a:lnTo>
                <a:lnTo>
                  <a:pt x="734771" y="1626"/>
                </a:lnTo>
                <a:lnTo>
                  <a:pt x="782815" y="6431"/>
                </a:lnTo>
                <a:lnTo>
                  <a:pt x="829814" y="14305"/>
                </a:lnTo>
                <a:lnTo>
                  <a:pt x="875652" y="25140"/>
                </a:lnTo>
                <a:lnTo>
                  <a:pt x="920213" y="38824"/>
                </a:lnTo>
                <a:lnTo>
                  <a:pt x="963381" y="55250"/>
                </a:lnTo>
                <a:lnTo>
                  <a:pt x="1005040" y="74307"/>
                </a:lnTo>
                <a:lnTo>
                  <a:pt x="1045074" y="95886"/>
                </a:lnTo>
                <a:lnTo>
                  <a:pt x="1083366" y="119877"/>
                </a:lnTo>
                <a:lnTo>
                  <a:pt x="1119801" y="146171"/>
                </a:lnTo>
                <a:lnTo>
                  <a:pt x="1154263" y="174658"/>
                </a:lnTo>
                <a:lnTo>
                  <a:pt x="1186635" y="205229"/>
                </a:lnTo>
                <a:lnTo>
                  <a:pt x="1216801" y="237774"/>
                </a:lnTo>
                <a:lnTo>
                  <a:pt x="1244645" y="272183"/>
                </a:lnTo>
                <a:lnTo>
                  <a:pt x="1270051" y="308347"/>
                </a:lnTo>
                <a:lnTo>
                  <a:pt x="1292903" y="346157"/>
                </a:lnTo>
                <a:lnTo>
                  <a:pt x="1313085" y="385503"/>
                </a:lnTo>
                <a:lnTo>
                  <a:pt x="1330481" y="426275"/>
                </a:lnTo>
                <a:lnTo>
                  <a:pt x="1344974" y="468365"/>
                </a:lnTo>
                <a:lnTo>
                  <a:pt x="1356448" y="511661"/>
                </a:lnTo>
                <a:lnTo>
                  <a:pt x="1364788" y="556056"/>
                </a:lnTo>
                <a:lnTo>
                  <a:pt x="1369877" y="601438"/>
                </a:lnTo>
                <a:lnTo>
                  <a:pt x="1371600" y="647700"/>
                </a:lnTo>
                <a:lnTo>
                  <a:pt x="1369877" y="693961"/>
                </a:lnTo>
                <a:lnTo>
                  <a:pt x="1364788" y="739343"/>
                </a:lnTo>
                <a:lnTo>
                  <a:pt x="1356448" y="783738"/>
                </a:lnTo>
                <a:lnTo>
                  <a:pt x="1344974" y="827034"/>
                </a:lnTo>
                <a:lnTo>
                  <a:pt x="1330481" y="869124"/>
                </a:lnTo>
                <a:lnTo>
                  <a:pt x="1313085" y="909896"/>
                </a:lnTo>
                <a:lnTo>
                  <a:pt x="1292903" y="949242"/>
                </a:lnTo>
                <a:lnTo>
                  <a:pt x="1270051" y="987052"/>
                </a:lnTo>
                <a:lnTo>
                  <a:pt x="1244645" y="1023216"/>
                </a:lnTo>
                <a:lnTo>
                  <a:pt x="1216801" y="1057625"/>
                </a:lnTo>
                <a:lnTo>
                  <a:pt x="1186635" y="1090170"/>
                </a:lnTo>
                <a:lnTo>
                  <a:pt x="1154263" y="1120741"/>
                </a:lnTo>
                <a:lnTo>
                  <a:pt x="1119801" y="1149228"/>
                </a:lnTo>
                <a:lnTo>
                  <a:pt x="1083366" y="1175522"/>
                </a:lnTo>
                <a:lnTo>
                  <a:pt x="1045074" y="1199513"/>
                </a:lnTo>
                <a:lnTo>
                  <a:pt x="1005040" y="1221092"/>
                </a:lnTo>
                <a:lnTo>
                  <a:pt x="963381" y="1240149"/>
                </a:lnTo>
                <a:lnTo>
                  <a:pt x="920213" y="1256575"/>
                </a:lnTo>
                <a:lnTo>
                  <a:pt x="875652" y="1270259"/>
                </a:lnTo>
                <a:lnTo>
                  <a:pt x="829814" y="1281094"/>
                </a:lnTo>
                <a:lnTo>
                  <a:pt x="782815" y="1288968"/>
                </a:lnTo>
                <a:lnTo>
                  <a:pt x="734771" y="1293773"/>
                </a:lnTo>
                <a:lnTo>
                  <a:pt x="685800" y="1295400"/>
                </a:lnTo>
                <a:lnTo>
                  <a:pt x="636828" y="1293773"/>
                </a:lnTo>
                <a:lnTo>
                  <a:pt x="588784" y="1288968"/>
                </a:lnTo>
                <a:lnTo>
                  <a:pt x="541785" y="1281094"/>
                </a:lnTo>
                <a:lnTo>
                  <a:pt x="495947" y="1270259"/>
                </a:lnTo>
                <a:lnTo>
                  <a:pt x="451386" y="1256575"/>
                </a:lnTo>
                <a:lnTo>
                  <a:pt x="408218" y="1240149"/>
                </a:lnTo>
                <a:lnTo>
                  <a:pt x="366559" y="1221092"/>
                </a:lnTo>
                <a:lnTo>
                  <a:pt x="326525" y="1199513"/>
                </a:lnTo>
                <a:lnTo>
                  <a:pt x="288233" y="1175522"/>
                </a:lnTo>
                <a:lnTo>
                  <a:pt x="251798" y="1149228"/>
                </a:lnTo>
                <a:lnTo>
                  <a:pt x="217336" y="1120741"/>
                </a:lnTo>
                <a:lnTo>
                  <a:pt x="184964" y="1090170"/>
                </a:lnTo>
                <a:lnTo>
                  <a:pt x="154798" y="1057625"/>
                </a:lnTo>
                <a:lnTo>
                  <a:pt x="126954" y="1023216"/>
                </a:lnTo>
                <a:lnTo>
                  <a:pt x="101548" y="987052"/>
                </a:lnTo>
                <a:lnTo>
                  <a:pt x="78696" y="949242"/>
                </a:lnTo>
                <a:lnTo>
                  <a:pt x="58514" y="909896"/>
                </a:lnTo>
                <a:lnTo>
                  <a:pt x="41118" y="869124"/>
                </a:lnTo>
                <a:lnTo>
                  <a:pt x="26625" y="827034"/>
                </a:lnTo>
                <a:lnTo>
                  <a:pt x="15151" y="783738"/>
                </a:lnTo>
                <a:lnTo>
                  <a:pt x="6811" y="739343"/>
                </a:lnTo>
                <a:lnTo>
                  <a:pt x="1722" y="693961"/>
                </a:lnTo>
                <a:lnTo>
                  <a:pt x="0" y="647700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95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90A6920C-2B95-237E-B253-A762010098A1}"/>
              </a:ext>
            </a:extLst>
          </p:cNvPr>
          <p:cNvSpPr txBox="1">
            <a:spLocks/>
          </p:cNvSpPr>
          <p:nvPr/>
        </p:nvSpPr>
        <p:spPr>
          <a:xfrm>
            <a:off x="2790571" y="1994595"/>
            <a:ext cx="661085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396" marR="5080" indent="0">
              <a:lnSpc>
                <a:spcPct val="100000"/>
              </a:lnSpc>
              <a:spcBef>
                <a:spcPts val="105"/>
              </a:spcBef>
              <a:buNone/>
            </a:pPr>
            <a:r>
              <a:rPr lang="en-GB" sz="4000" b="1" spc="-10" dirty="0"/>
              <a:t>Fluorescence Microscopy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94883DEE-B951-B942-1D46-71CAE2D21867}"/>
              </a:ext>
            </a:extLst>
          </p:cNvPr>
          <p:cNvSpPr txBox="1"/>
          <p:nvPr/>
        </p:nvSpPr>
        <p:spPr>
          <a:xfrm>
            <a:off x="5354176" y="2985538"/>
            <a:ext cx="122807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cs typeface="Arial"/>
              </a:rPr>
              <a:t>part1</a:t>
            </a:r>
            <a:endParaRPr sz="4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365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449F00D6-B0E0-D212-ACFD-0175E2CBFFC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3031" y="203087"/>
            <a:ext cx="5423916" cy="599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595370C6-7C12-633C-B750-559221D5DCD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8376" y="1278636"/>
            <a:ext cx="9395460" cy="4300728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16C6C003-BB51-EA6B-96FF-608FCBC2AC54}"/>
              </a:ext>
            </a:extLst>
          </p:cNvPr>
          <p:cNvSpPr txBox="1">
            <a:spLocks/>
          </p:cNvSpPr>
          <p:nvPr/>
        </p:nvSpPr>
        <p:spPr>
          <a:xfrm>
            <a:off x="310387" y="313992"/>
            <a:ext cx="896282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dirty="0">
                <a:latin typeface="+mn-lt"/>
                <a:cs typeface="Arial"/>
              </a:rPr>
              <a:t>THE DICROIC MIRROR – </a:t>
            </a:r>
            <a:r>
              <a:rPr lang="en-GB" sz="3600" dirty="0">
                <a:solidFill>
                  <a:srgbClr val="990000"/>
                </a:solidFill>
                <a:latin typeface="+mn-lt"/>
                <a:cs typeface="Tw Cen MT"/>
              </a:rPr>
              <a:t>dichroic:</a:t>
            </a:r>
            <a:r>
              <a:rPr lang="en-GB" sz="3600" spc="-15" dirty="0">
                <a:solidFill>
                  <a:srgbClr val="990000"/>
                </a:solidFill>
                <a:latin typeface="+mn-lt"/>
                <a:cs typeface="Tw Cen MT"/>
              </a:rPr>
              <a:t> </a:t>
            </a:r>
            <a:r>
              <a:rPr lang="en-GB" sz="3600" dirty="0">
                <a:solidFill>
                  <a:srgbClr val="990000"/>
                </a:solidFill>
                <a:latin typeface="+mn-lt"/>
                <a:cs typeface="Tw Cen MT"/>
              </a:rPr>
              <a:t>two </a:t>
            </a:r>
            <a:r>
              <a:rPr lang="en-GB" sz="3600" spc="-10" dirty="0" err="1">
                <a:solidFill>
                  <a:srgbClr val="990000"/>
                </a:solidFill>
                <a:latin typeface="+mn-lt"/>
                <a:cs typeface="Tw Cen MT"/>
              </a:rPr>
              <a:t>color</a:t>
            </a:r>
            <a:endParaRPr lang="en-GB" sz="3600" spc="-10" dirty="0">
              <a:solidFill>
                <a:srgbClr val="990000"/>
              </a:solidFill>
              <a:latin typeface="+mn-lt"/>
              <a:cs typeface="Tw Cen MT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7087A39-E6A7-BAE1-7F98-BD179E32DCF9}"/>
              </a:ext>
            </a:extLst>
          </p:cNvPr>
          <p:cNvSpPr txBox="1"/>
          <p:nvPr/>
        </p:nvSpPr>
        <p:spPr>
          <a:xfrm>
            <a:off x="497359" y="1688977"/>
            <a:ext cx="11197281" cy="38901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1125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137795" algn="l"/>
              </a:tabLst>
            </a:pPr>
            <a:r>
              <a:rPr sz="2800" dirty="0">
                <a:cs typeface="Tw Cen MT"/>
              </a:rPr>
              <a:t>Each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dichroic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mirror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has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set</a:t>
            </a:r>
            <a:r>
              <a:rPr sz="2800" spc="-4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wavelength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value</a:t>
            </a:r>
            <a:r>
              <a:rPr sz="2800" spc="-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-</a:t>
            </a:r>
            <a:r>
              <a:rPr lang="it-IT"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40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transition</a:t>
            </a:r>
            <a:r>
              <a:rPr sz="2800" b="1" spc="-50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wavelength</a:t>
            </a:r>
            <a:r>
              <a:rPr sz="2800" b="1" spc="-80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value</a:t>
            </a:r>
            <a:r>
              <a:rPr sz="2800" b="1" spc="-1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-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which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4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the </a:t>
            </a:r>
            <a:r>
              <a:rPr sz="2800" spc="-20" dirty="0">
                <a:cs typeface="Tw Cen MT"/>
              </a:rPr>
              <a:t>wavelength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30" dirty="0">
                <a:cs typeface="Tw Cen MT"/>
              </a:rPr>
              <a:t> </a:t>
            </a:r>
            <a:r>
              <a:rPr sz="2800" dirty="0">
                <a:cs typeface="Tw Cen MT"/>
              </a:rPr>
              <a:t>50%</a:t>
            </a:r>
            <a:r>
              <a:rPr sz="2800" spc="-5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transmission.</a:t>
            </a:r>
            <a:endParaRPr sz="2800" dirty="0">
              <a:cs typeface="Tw Cen MT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Tw Cen MT"/>
              <a:buChar char="•"/>
            </a:pPr>
            <a:endParaRPr sz="2800" dirty="0">
              <a:cs typeface="Tw Cen MT"/>
            </a:endParaRPr>
          </a:p>
          <a:p>
            <a:pPr marL="12700" marR="855980">
              <a:lnSpc>
                <a:spcPct val="100000"/>
              </a:lnSpc>
              <a:buSzPct val="96428"/>
              <a:buChar char="•"/>
              <a:tabLst>
                <a:tab pos="137795" algn="l"/>
              </a:tabLst>
            </a:pPr>
            <a:r>
              <a:rPr sz="2800" spc="-10" dirty="0">
                <a:cs typeface="Tw Cen MT"/>
              </a:rPr>
              <a:t>wavelengths</a:t>
            </a:r>
            <a:r>
              <a:rPr sz="2800" spc="-70" dirty="0">
                <a:cs typeface="Tw Cen MT"/>
              </a:rPr>
              <a:t> </a:t>
            </a:r>
            <a:r>
              <a:rPr sz="2800" dirty="0">
                <a:cs typeface="Tw Cen MT"/>
              </a:rPr>
              <a:t>below</a:t>
            </a:r>
            <a:r>
              <a:rPr sz="2800" spc="-9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8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transition </a:t>
            </a:r>
            <a:r>
              <a:rPr sz="2800" spc="-20" dirty="0">
                <a:cs typeface="Tw Cen MT"/>
              </a:rPr>
              <a:t>wavelength</a:t>
            </a:r>
            <a:r>
              <a:rPr sz="2800" spc="-110" dirty="0">
                <a:cs typeface="Tw Cen MT"/>
              </a:rPr>
              <a:t> </a:t>
            </a:r>
            <a:r>
              <a:rPr sz="2800" dirty="0">
                <a:cs typeface="Tw Cen MT"/>
              </a:rPr>
              <a:t>value</a:t>
            </a:r>
            <a:r>
              <a:rPr lang="it-IT" sz="2800" dirty="0">
                <a:cs typeface="Tw Cen MT"/>
              </a:rPr>
              <a:t> are </a:t>
            </a:r>
            <a:r>
              <a:rPr lang="it-IT" sz="2800" dirty="0" err="1">
                <a:cs typeface="Tw Cen MT"/>
              </a:rPr>
              <a:t>reflected</a:t>
            </a:r>
            <a:r>
              <a:rPr sz="2800" spc="-10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(90%)</a:t>
            </a:r>
            <a:endParaRPr sz="2800" dirty="0">
              <a:cs typeface="Tw Cen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Tw Cen MT"/>
              <a:buChar char="•"/>
            </a:pPr>
            <a:endParaRPr sz="2800" dirty="0">
              <a:cs typeface="Tw Cen MT"/>
            </a:endParaRPr>
          </a:p>
          <a:p>
            <a:pPr marL="137160" indent="-125095">
              <a:lnSpc>
                <a:spcPct val="100000"/>
              </a:lnSpc>
              <a:buSzPct val="96428"/>
              <a:buChar char="•"/>
              <a:tabLst>
                <a:tab pos="137795" algn="l"/>
              </a:tabLst>
            </a:pPr>
            <a:r>
              <a:rPr sz="2800" spc="-10" dirty="0">
                <a:cs typeface="Tw Cen MT"/>
              </a:rPr>
              <a:t>wavelengths</a:t>
            </a:r>
            <a:r>
              <a:rPr sz="2800" spc="-114" dirty="0">
                <a:cs typeface="Tw Cen MT"/>
              </a:rPr>
              <a:t> </a:t>
            </a:r>
            <a:r>
              <a:rPr sz="2800" dirty="0">
                <a:cs typeface="Tw Cen MT"/>
              </a:rPr>
              <a:t>above</a:t>
            </a:r>
            <a:r>
              <a:rPr sz="2800" spc="-130" dirty="0">
                <a:cs typeface="Tw Cen MT"/>
              </a:rPr>
              <a:t> </a:t>
            </a:r>
            <a:r>
              <a:rPr sz="2800" dirty="0">
                <a:cs typeface="Tw Cen MT"/>
              </a:rPr>
              <a:t>this</a:t>
            </a:r>
            <a:r>
              <a:rPr sz="2800" spc="-114" dirty="0">
                <a:cs typeface="Tw Cen MT"/>
              </a:rPr>
              <a:t> </a:t>
            </a:r>
            <a:r>
              <a:rPr sz="2800" dirty="0">
                <a:cs typeface="Tw Cen MT"/>
              </a:rPr>
              <a:t>value</a:t>
            </a:r>
            <a:r>
              <a:rPr lang="it-IT" sz="2800" dirty="0">
                <a:cs typeface="Tw Cen MT"/>
              </a:rPr>
              <a:t> are </a:t>
            </a:r>
            <a:r>
              <a:rPr lang="it-IT" sz="2800" dirty="0" err="1">
                <a:cs typeface="Tw Cen MT"/>
              </a:rPr>
              <a:t>transmitted</a:t>
            </a:r>
            <a:r>
              <a:rPr sz="2800" spc="-1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(90%)</a:t>
            </a:r>
            <a:endParaRPr sz="2800" dirty="0">
              <a:cs typeface="Tw Cen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Tw Cen MT"/>
              <a:buChar char="•"/>
            </a:pPr>
            <a:endParaRPr sz="2800" dirty="0">
              <a:cs typeface="Tw Cen MT"/>
            </a:endParaRPr>
          </a:p>
          <a:p>
            <a:pPr marL="12700" marR="5080" algn="just">
              <a:lnSpc>
                <a:spcPct val="100000"/>
              </a:lnSpc>
              <a:buSzPct val="96428"/>
              <a:buChar char="•"/>
              <a:tabLst>
                <a:tab pos="137795" algn="l"/>
              </a:tabLst>
            </a:pPr>
            <a:r>
              <a:rPr sz="2800" spc="-20" dirty="0">
                <a:cs typeface="Tw Cen MT"/>
              </a:rPr>
              <a:t>Ideally,</a:t>
            </a:r>
            <a:r>
              <a:rPr sz="2800" spc="-7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6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wavelength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2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dichroic</a:t>
            </a:r>
            <a:r>
              <a:rPr sz="2800" spc="-60" dirty="0">
                <a:cs typeface="Tw Cen MT"/>
              </a:rPr>
              <a:t> </a:t>
            </a:r>
            <a:r>
              <a:rPr sz="2800" dirty="0">
                <a:cs typeface="Tw Cen MT"/>
              </a:rPr>
              <a:t>mirror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5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chosen </a:t>
            </a:r>
            <a:r>
              <a:rPr sz="2800" dirty="0">
                <a:cs typeface="Tw Cen MT"/>
              </a:rPr>
              <a:t>to</a:t>
            </a:r>
            <a:r>
              <a:rPr sz="2800" spc="-80" dirty="0">
                <a:cs typeface="Tw Cen MT"/>
              </a:rPr>
              <a:t> </a:t>
            </a:r>
            <a:r>
              <a:rPr sz="2800" dirty="0">
                <a:cs typeface="Tw Cen MT"/>
              </a:rPr>
              <a:t>be</a:t>
            </a:r>
            <a:r>
              <a:rPr sz="2800" spc="-80" dirty="0">
                <a:cs typeface="Tw Cen MT"/>
              </a:rPr>
              <a:t> </a:t>
            </a:r>
            <a:r>
              <a:rPr sz="2800" dirty="0">
                <a:cs typeface="Tw Cen MT"/>
              </a:rPr>
              <a:t>between</a:t>
            </a:r>
            <a:r>
              <a:rPr sz="2800" spc="-9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8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wavelengths</a:t>
            </a:r>
            <a:r>
              <a:rPr sz="2800" spc="-80" dirty="0">
                <a:cs typeface="Tw Cen MT"/>
              </a:rPr>
              <a:t> </a:t>
            </a:r>
            <a:r>
              <a:rPr sz="2800" dirty="0">
                <a:cs typeface="Tw Cen MT"/>
              </a:rPr>
              <a:t>used</a:t>
            </a:r>
            <a:r>
              <a:rPr sz="2800" spc="-75" dirty="0">
                <a:cs typeface="Tw Cen MT"/>
              </a:rPr>
              <a:t> </a:t>
            </a:r>
            <a:r>
              <a:rPr sz="2800" dirty="0">
                <a:cs typeface="Tw Cen MT"/>
              </a:rPr>
              <a:t>for</a:t>
            </a:r>
            <a:r>
              <a:rPr sz="2800" spc="-8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excitation</a:t>
            </a:r>
            <a:r>
              <a:rPr sz="2800" spc="-90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and </a:t>
            </a:r>
            <a:r>
              <a:rPr sz="2800" spc="-10" dirty="0">
                <a:cs typeface="Tw Cen MT"/>
              </a:rPr>
              <a:t>emission.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403299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16C6C003-BB51-EA6B-96FF-608FCBC2AC54}"/>
              </a:ext>
            </a:extLst>
          </p:cNvPr>
          <p:cNvSpPr txBox="1">
            <a:spLocks/>
          </p:cNvSpPr>
          <p:nvPr/>
        </p:nvSpPr>
        <p:spPr>
          <a:xfrm>
            <a:off x="310387" y="313992"/>
            <a:ext cx="896282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dirty="0">
                <a:latin typeface="+mn-lt"/>
                <a:cs typeface="Arial"/>
              </a:rPr>
              <a:t>THE DICROIC MIRROR – </a:t>
            </a:r>
            <a:r>
              <a:rPr lang="en-GB" sz="3600" dirty="0">
                <a:solidFill>
                  <a:srgbClr val="990000"/>
                </a:solidFill>
                <a:latin typeface="+mn-lt"/>
                <a:cs typeface="Tw Cen MT"/>
              </a:rPr>
              <a:t>dichroic:</a:t>
            </a:r>
            <a:r>
              <a:rPr lang="en-GB" sz="3600" spc="-15" dirty="0">
                <a:solidFill>
                  <a:srgbClr val="990000"/>
                </a:solidFill>
                <a:latin typeface="+mn-lt"/>
                <a:cs typeface="Tw Cen MT"/>
              </a:rPr>
              <a:t> </a:t>
            </a:r>
            <a:r>
              <a:rPr lang="en-GB" sz="3600" dirty="0">
                <a:solidFill>
                  <a:srgbClr val="990000"/>
                </a:solidFill>
                <a:latin typeface="+mn-lt"/>
                <a:cs typeface="Tw Cen MT"/>
              </a:rPr>
              <a:t>two </a:t>
            </a:r>
            <a:r>
              <a:rPr lang="en-GB" sz="3600" spc="-10" dirty="0" err="1">
                <a:solidFill>
                  <a:srgbClr val="990000"/>
                </a:solidFill>
                <a:latin typeface="+mn-lt"/>
                <a:cs typeface="Tw Cen MT"/>
              </a:rPr>
              <a:t>color</a:t>
            </a:r>
            <a:endParaRPr lang="en-GB" sz="3600" spc="-10" dirty="0">
              <a:solidFill>
                <a:srgbClr val="990000"/>
              </a:solidFill>
              <a:latin typeface="+mn-lt"/>
              <a:cs typeface="Tw Cen MT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37794EE2-0D2D-4C3F-5CA7-731E992E05C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3094" y="1455811"/>
            <a:ext cx="4038600" cy="4742688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9548E5D5-14A0-9BFE-6169-E911A63875F0}"/>
              </a:ext>
            </a:extLst>
          </p:cNvPr>
          <p:cNvSpPr txBox="1"/>
          <p:nvPr/>
        </p:nvSpPr>
        <p:spPr>
          <a:xfrm>
            <a:off x="4791797" y="2097690"/>
            <a:ext cx="6420478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000" marR="6350" indent="-241200" algn="just">
              <a:lnSpc>
                <a:spcPct val="100000"/>
              </a:lnSpc>
              <a:spcBef>
                <a:spcPts val="100"/>
              </a:spcBef>
              <a:buSzPct val="94444"/>
              <a:buChar char="•"/>
              <a:tabLst>
                <a:tab pos="93980" algn="l"/>
              </a:tabLst>
            </a:pPr>
            <a:r>
              <a:rPr sz="2800" dirty="0">
                <a:cs typeface="Tw Cen MT"/>
              </a:rPr>
              <a:t>The</a:t>
            </a:r>
            <a:r>
              <a:rPr sz="2800" spc="300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excitation</a:t>
            </a:r>
            <a:r>
              <a:rPr sz="2800" b="1" spc="320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315" dirty="0">
                <a:cs typeface="Tw Cen MT"/>
              </a:rPr>
              <a:t> </a:t>
            </a:r>
            <a:r>
              <a:rPr sz="2800" dirty="0">
                <a:cs typeface="Tw Cen MT"/>
              </a:rPr>
              <a:t>reflects</a:t>
            </a:r>
            <a:r>
              <a:rPr sz="2800" spc="310" dirty="0">
                <a:cs typeface="Tw Cen MT"/>
              </a:rPr>
              <a:t> </a:t>
            </a:r>
            <a:r>
              <a:rPr sz="2800" dirty="0">
                <a:cs typeface="Tw Cen MT"/>
              </a:rPr>
              <a:t>off</a:t>
            </a:r>
            <a:r>
              <a:rPr sz="2800" spc="36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30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surface </a:t>
            </a:r>
            <a:r>
              <a:rPr sz="2800" dirty="0">
                <a:cs typeface="Tw Cen MT"/>
              </a:rPr>
              <a:t>of</a:t>
            </a:r>
            <a:r>
              <a:rPr sz="2800" spc="5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dichroic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mirror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into the</a:t>
            </a:r>
            <a:r>
              <a:rPr sz="2800" spc="-10" dirty="0">
                <a:cs typeface="Tw Cen MT"/>
              </a:rPr>
              <a:t> objective.</a:t>
            </a:r>
            <a:endParaRPr sz="2800" dirty="0">
              <a:cs typeface="Tw Cen MT"/>
            </a:endParaRPr>
          </a:p>
          <a:p>
            <a:pPr marL="288000" indent="-241200"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Tw Cen MT"/>
              <a:buChar char="•"/>
            </a:pPr>
            <a:endParaRPr sz="2800" dirty="0">
              <a:cs typeface="Tw Cen MT"/>
            </a:endParaRPr>
          </a:p>
          <a:p>
            <a:pPr marL="288000" marR="5080" indent="-241200" algn="just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2800" dirty="0">
                <a:cs typeface="Tw Cen MT"/>
              </a:rPr>
              <a:t>The</a:t>
            </a:r>
            <a:r>
              <a:rPr sz="2800" spc="605" dirty="0">
                <a:cs typeface="Tw Cen MT"/>
              </a:rPr>
              <a:t> </a:t>
            </a:r>
            <a:r>
              <a:rPr sz="2800" dirty="0">
                <a:cs typeface="Tw Cen MT"/>
              </a:rPr>
              <a:t>fluorescence</a:t>
            </a:r>
            <a:r>
              <a:rPr sz="2800" spc="605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emission</a:t>
            </a:r>
            <a:r>
              <a:rPr sz="2800" b="1" spc="620" dirty="0">
                <a:cs typeface="Tw Cen MT"/>
              </a:rPr>
              <a:t> </a:t>
            </a:r>
            <a:r>
              <a:rPr sz="2800" dirty="0">
                <a:cs typeface="Tw Cen MT"/>
              </a:rPr>
              <a:t>passes</a:t>
            </a:r>
            <a:r>
              <a:rPr sz="2800" spc="60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through </a:t>
            </a:r>
            <a:r>
              <a:rPr sz="2800" dirty="0">
                <a:cs typeface="Tw Cen MT"/>
              </a:rPr>
              <a:t>the</a:t>
            </a:r>
            <a:r>
              <a:rPr sz="2800" spc="90" dirty="0">
                <a:cs typeface="Tw Cen MT"/>
              </a:rPr>
              <a:t>  </a:t>
            </a:r>
            <a:r>
              <a:rPr sz="2800" dirty="0">
                <a:cs typeface="Tw Cen MT"/>
              </a:rPr>
              <a:t>dichroic</a:t>
            </a:r>
            <a:r>
              <a:rPr sz="2800" spc="100" dirty="0">
                <a:cs typeface="Tw Cen MT"/>
              </a:rPr>
              <a:t>  </a:t>
            </a:r>
            <a:r>
              <a:rPr sz="2800" dirty="0">
                <a:cs typeface="Tw Cen MT"/>
              </a:rPr>
              <a:t>to</a:t>
            </a:r>
            <a:r>
              <a:rPr sz="2800" spc="95" dirty="0">
                <a:cs typeface="Tw Cen MT"/>
              </a:rPr>
              <a:t>  </a:t>
            </a:r>
            <a:r>
              <a:rPr sz="2800" dirty="0">
                <a:cs typeface="Tw Cen MT"/>
              </a:rPr>
              <a:t>the</a:t>
            </a:r>
            <a:r>
              <a:rPr sz="2800" spc="95" dirty="0">
                <a:cs typeface="Tw Cen MT"/>
              </a:rPr>
              <a:t>  </a:t>
            </a:r>
            <a:r>
              <a:rPr sz="2800" dirty="0">
                <a:cs typeface="Tw Cen MT"/>
              </a:rPr>
              <a:t>eyepiece</a:t>
            </a:r>
            <a:r>
              <a:rPr sz="2800" spc="100" dirty="0">
                <a:cs typeface="Tw Cen MT"/>
              </a:rPr>
              <a:t>  </a:t>
            </a:r>
            <a:r>
              <a:rPr sz="2800" dirty="0">
                <a:cs typeface="Tw Cen MT"/>
              </a:rPr>
              <a:t>or</a:t>
            </a:r>
            <a:r>
              <a:rPr sz="2800" spc="95" dirty="0">
                <a:cs typeface="Tw Cen MT"/>
              </a:rPr>
              <a:t>  </a:t>
            </a:r>
            <a:r>
              <a:rPr sz="2800" spc="-10" dirty="0">
                <a:cs typeface="Tw Cen MT"/>
              </a:rPr>
              <a:t>detection system.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23117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17361D6-C2CE-E0C1-7D0B-40107A833238}"/>
              </a:ext>
            </a:extLst>
          </p:cNvPr>
          <p:cNvSpPr txBox="1">
            <a:spLocks/>
          </p:cNvSpPr>
          <p:nvPr/>
        </p:nvSpPr>
        <p:spPr>
          <a:xfrm>
            <a:off x="310387" y="313992"/>
            <a:ext cx="896282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dirty="0">
                <a:latin typeface="+mn-lt"/>
                <a:cs typeface="Arial"/>
              </a:rPr>
              <a:t>THE FILTERS</a:t>
            </a:r>
            <a:endParaRPr lang="en-GB" sz="3600" spc="-10" dirty="0">
              <a:solidFill>
                <a:srgbClr val="990000"/>
              </a:solidFill>
              <a:latin typeface="+mn-lt"/>
              <a:cs typeface="Tw Cen MT"/>
            </a:endParaRPr>
          </a:p>
        </p:txBody>
      </p:sp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id="{BA3A1ED6-A6CC-F1F5-5775-2E0C14615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681666"/>
              </p:ext>
            </p:extLst>
          </p:nvPr>
        </p:nvGraphicFramePr>
        <p:xfrm>
          <a:off x="1803907" y="1470770"/>
          <a:ext cx="81280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031041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98727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Excitation</a:t>
                      </a:r>
                      <a:r>
                        <a:rPr lang="en-GB" sz="2800" spc="-17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Filter</a:t>
                      </a:r>
                      <a:endParaRPr lang="en-GB" sz="2800" dirty="0">
                        <a:latin typeface="+mn-lt"/>
                        <a:cs typeface="Tw Cen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Emission</a:t>
                      </a:r>
                      <a:r>
                        <a:rPr lang="en-GB" sz="2800" spc="-9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Filters</a:t>
                      </a:r>
                      <a:endParaRPr lang="en-GB" sz="2800" dirty="0">
                        <a:latin typeface="+mn-lt"/>
                        <a:cs typeface="Tw Cen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41200"/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-4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select</a:t>
                      </a:r>
                      <a:r>
                        <a:rPr lang="en-GB" sz="2800" spc="-4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excitation </a:t>
                      </a:r>
                      <a:r>
                        <a:rPr lang="en-GB" sz="2800" spc="-20" dirty="0">
                          <a:latin typeface="+mn-lt"/>
                          <a:cs typeface="Tw Cen MT"/>
                        </a:rPr>
                        <a:t>wavelength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000" marR="0" lvl="0" indent="-241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-4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select</a:t>
                      </a:r>
                      <a:r>
                        <a:rPr lang="en-GB" sz="2800" spc="-4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emission </a:t>
                      </a:r>
                      <a:r>
                        <a:rPr lang="en-GB" sz="2800" spc="-20" dirty="0">
                          <a:latin typeface="+mn-lt"/>
                          <a:cs typeface="Tw Cen MT"/>
                        </a:rPr>
                        <a:t>wavelength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197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41200"/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000" marR="0" lvl="0" indent="-241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20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remove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traces</a:t>
                      </a:r>
                      <a:r>
                        <a:rPr lang="en-GB" sz="2800" spc="-7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of</a:t>
                      </a:r>
                      <a:r>
                        <a:rPr lang="en-GB" sz="2800" spc="1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excitation</a:t>
                      </a:r>
                      <a:r>
                        <a:rPr lang="en-GB" sz="2800" spc="-7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light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17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41200"/>
                      <a:r>
                        <a:rPr lang="en-GB" sz="2800" dirty="0">
                          <a:latin typeface="+mn-lt"/>
                          <a:cs typeface="Tw Cen MT"/>
                        </a:rPr>
                        <a:t>placed</a:t>
                      </a:r>
                      <a:r>
                        <a:rPr lang="en-GB" sz="2800" spc="-4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in</a:t>
                      </a:r>
                      <a:r>
                        <a:rPr lang="en-GB" sz="2800" spc="-4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25" dirty="0">
                          <a:latin typeface="+mn-lt"/>
                          <a:cs typeface="Tw Cen MT"/>
                        </a:rPr>
                        <a:t>the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excitation</a:t>
                      </a:r>
                      <a:r>
                        <a:rPr lang="en-GB" sz="2800" spc="-8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path</a:t>
                      </a:r>
                      <a:r>
                        <a:rPr lang="en-GB" sz="2800" spc="-6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just</a:t>
                      </a:r>
                      <a:r>
                        <a:rPr lang="en-GB" sz="2800" spc="-8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prior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to</a:t>
                      </a:r>
                      <a:r>
                        <a:rPr lang="en-GB" sz="2800" spc="-2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the</a:t>
                      </a:r>
                      <a:r>
                        <a:rPr lang="en-GB" sz="2800" spc="-25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dirty="0">
                          <a:latin typeface="+mn-lt"/>
                          <a:cs typeface="Tw Cen MT"/>
                        </a:rPr>
                        <a:t>dichroic</a:t>
                      </a:r>
                      <a:r>
                        <a:rPr lang="en-GB" sz="2800" spc="-30" dirty="0">
                          <a:latin typeface="+mn-lt"/>
                          <a:cs typeface="Tw Cen MT"/>
                        </a:rPr>
                        <a:t> </a:t>
                      </a:r>
                      <a:r>
                        <a:rPr lang="en-GB" sz="2800" spc="-10" dirty="0">
                          <a:latin typeface="+mn-lt"/>
                          <a:cs typeface="Tw Cen MT"/>
                        </a:rPr>
                        <a:t>mirror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000" indent="-241200"/>
                      <a:r>
                        <a:rPr lang="en-GB" sz="2800" dirty="0">
                          <a:latin typeface="+mn-lt"/>
                          <a:cs typeface="Tw Cen MT"/>
                        </a:rPr>
                        <a:t>placed between sample and ocular/camera/ detector</a:t>
                      </a:r>
                      <a:endParaRPr lang="en-IT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313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892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63000851-4551-86F4-61E7-AA05710783D7}"/>
              </a:ext>
            </a:extLst>
          </p:cNvPr>
          <p:cNvSpPr txBox="1">
            <a:spLocks/>
          </p:cNvSpPr>
          <p:nvPr/>
        </p:nvSpPr>
        <p:spPr>
          <a:xfrm>
            <a:off x="1220216" y="1017778"/>
            <a:ext cx="33166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BASIC</a:t>
            </a:r>
            <a:r>
              <a:rPr lang="en-GB" sz="3600" spc="-75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CONCEPTS</a:t>
            </a:r>
            <a:endParaRPr lang="en-GB" sz="3600" dirty="0">
              <a:latin typeface="+mn-lt"/>
              <a:cs typeface="Tw Cen MT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445633B-130C-0FAF-3450-48B0E0E6D626}"/>
              </a:ext>
            </a:extLst>
          </p:cNvPr>
          <p:cNvSpPr txBox="1"/>
          <p:nvPr/>
        </p:nvSpPr>
        <p:spPr>
          <a:xfrm>
            <a:off x="1220216" y="2229739"/>
            <a:ext cx="9680575" cy="2905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spcBef>
                <a:spcPts val="10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excitation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radiate</a:t>
            </a:r>
            <a:r>
              <a:rPr lang="it-IT" sz="2800" dirty="0" err="1">
                <a:cs typeface="Tw Cen MT"/>
              </a:rPr>
              <a:t>s</a:t>
            </a:r>
            <a:r>
              <a:rPr sz="2800" spc="-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specimen</a:t>
            </a:r>
            <a:endParaRPr sz="2800" dirty="0">
              <a:cs typeface="Tw Cen MT"/>
            </a:endParaRPr>
          </a:p>
          <a:p>
            <a:pPr marL="241300" indent="-228600">
              <a:spcBef>
                <a:spcPts val="70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weaker</a:t>
            </a:r>
            <a:r>
              <a:rPr sz="2800" spc="20" dirty="0">
                <a:cs typeface="Tw Cen MT"/>
              </a:rPr>
              <a:t> </a:t>
            </a:r>
            <a:r>
              <a:rPr sz="2800" dirty="0">
                <a:cs typeface="Tw Cen MT"/>
              </a:rPr>
              <a:t>emitted</a:t>
            </a:r>
            <a:r>
              <a:rPr sz="2800" spc="1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to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make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up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1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image</a:t>
            </a:r>
            <a:r>
              <a:rPr lang="it-IT" sz="2800" spc="-10" dirty="0">
                <a:cs typeface="Tw Cen MT"/>
              </a:rPr>
              <a:t> </a:t>
            </a:r>
            <a:r>
              <a:rPr lang="it-IT" sz="2800" spc="-10" dirty="0" err="1">
                <a:cs typeface="Tw Cen MT"/>
              </a:rPr>
              <a:t>is</a:t>
            </a:r>
            <a:r>
              <a:rPr lang="it-IT" sz="2800" spc="-10" dirty="0">
                <a:cs typeface="Tw Cen MT"/>
              </a:rPr>
              <a:t> </a:t>
            </a:r>
            <a:r>
              <a:rPr lang="it-IT" sz="2800" spc="-10" dirty="0" err="1">
                <a:cs typeface="Tw Cen MT"/>
              </a:rPr>
              <a:t>separated</a:t>
            </a:r>
            <a:endParaRPr sz="2800" dirty="0">
              <a:cs typeface="Tw Cen MT"/>
            </a:endParaRPr>
          </a:p>
          <a:p>
            <a:pPr marL="241300" indent="-228600">
              <a:spcBef>
                <a:spcPts val="71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lang="it-IT" sz="2800" dirty="0">
                <a:cs typeface="Tw Cen MT"/>
              </a:rPr>
              <a:t>use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fact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that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emitted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55" dirty="0">
                <a:cs typeface="Tw Cen MT"/>
              </a:rPr>
              <a:t> </a:t>
            </a:r>
            <a:r>
              <a:rPr sz="2800" dirty="0">
                <a:cs typeface="Tw Cen MT"/>
              </a:rPr>
              <a:t>lower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energy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has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longer</a:t>
            </a:r>
            <a:r>
              <a:rPr sz="2800" spc="-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wavelength</a:t>
            </a:r>
            <a:endParaRPr sz="2800" dirty="0">
              <a:cs typeface="Tw Cen MT"/>
            </a:endParaRPr>
          </a:p>
          <a:p>
            <a:pPr marL="241300" marR="887094" indent="-228600">
              <a:spcBef>
                <a:spcPts val="104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The</a:t>
            </a:r>
            <a:r>
              <a:rPr sz="2800" spc="-5" dirty="0">
                <a:cs typeface="Tw Cen MT"/>
              </a:rPr>
              <a:t> </a:t>
            </a:r>
            <a:r>
              <a:rPr sz="2800" dirty="0" err="1">
                <a:cs typeface="Tw Cen MT"/>
              </a:rPr>
              <a:t>fluoresc</a:t>
            </a:r>
            <a:r>
              <a:rPr lang="it-IT" sz="2800" dirty="0" err="1">
                <a:cs typeface="Tw Cen MT"/>
              </a:rPr>
              <a:t>ent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areas</a:t>
            </a:r>
            <a:r>
              <a:rPr sz="2800" spc="20" dirty="0">
                <a:cs typeface="Tw Cen MT"/>
              </a:rPr>
              <a:t> </a:t>
            </a:r>
            <a:r>
              <a:rPr sz="2800" dirty="0">
                <a:cs typeface="Tw Cen MT"/>
              </a:rPr>
              <a:t>can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be</a:t>
            </a:r>
            <a:r>
              <a:rPr sz="2800" spc="15" dirty="0">
                <a:cs typeface="Tw Cen MT"/>
              </a:rPr>
              <a:t> </a:t>
            </a:r>
            <a:r>
              <a:rPr sz="2800" dirty="0">
                <a:cs typeface="Tw Cen MT"/>
              </a:rPr>
              <a:t>observed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in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microscope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shine</a:t>
            </a:r>
            <a:r>
              <a:rPr sz="2800" spc="-1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out </a:t>
            </a:r>
            <a:r>
              <a:rPr sz="2800" dirty="0">
                <a:cs typeface="Tw Cen MT"/>
              </a:rPr>
              <a:t>against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a dark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background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with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high</a:t>
            </a:r>
            <a:r>
              <a:rPr sz="2800" spc="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contrast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733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93C58490-692C-4F3B-7B57-25C5D6DE6C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8128" y="0"/>
            <a:ext cx="6362700" cy="5620511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A25DF912-451F-F41B-C68A-990AB340F049}"/>
              </a:ext>
            </a:extLst>
          </p:cNvPr>
          <p:cNvSpPr txBox="1"/>
          <p:nvPr/>
        </p:nvSpPr>
        <p:spPr>
          <a:xfrm>
            <a:off x="2506816" y="5531045"/>
            <a:ext cx="70973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The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cytoskeleton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of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fixed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and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permeabilized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bovine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pulmonary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artery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endothelial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cell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detected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using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mouse </a:t>
            </a:r>
            <a:r>
              <a:rPr sz="1200" i="1" dirty="0">
                <a:latin typeface="Times New Roman"/>
                <a:cs typeface="Times New Roman"/>
              </a:rPr>
              <a:t>monoclonal anti–</a:t>
            </a:r>
            <a:r>
              <a:rPr sz="1200" i="1" spc="-10" dirty="0">
                <a:latin typeface="Times New Roman"/>
                <a:cs typeface="Times New Roman"/>
              </a:rPr>
              <a:t> -</a:t>
            </a:r>
            <a:r>
              <a:rPr sz="1200" i="1" dirty="0">
                <a:latin typeface="Times New Roman"/>
                <a:cs typeface="Times New Roman"/>
              </a:rPr>
              <a:t>tubulin antibody </a:t>
            </a:r>
            <a:r>
              <a:rPr sz="1200" i="1" spc="-20" dirty="0">
                <a:latin typeface="Times New Roman"/>
                <a:cs typeface="Times New Roman"/>
              </a:rPr>
              <a:t>(</a:t>
            </a:r>
            <a:r>
              <a:rPr sz="1200" i="1" u="sng" spc="-20" dirty="0">
                <a:uFill>
                  <a:solidFill>
                    <a:srgbClr val="21FFFF"/>
                  </a:solidFill>
                </a:uFill>
                <a:latin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A11126</a:t>
            </a:r>
            <a:r>
              <a:rPr sz="1200" i="1" spc="-20" dirty="0">
                <a:latin typeface="Times New Roman"/>
                <a:cs typeface="Times New Roman"/>
              </a:rPr>
              <a:t>),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visualized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with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Alexa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Fluor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647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goat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anti–mouse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IgG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antibody </a:t>
            </a:r>
            <a:r>
              <a:rPr sz="1200" i="1" dirty="0">
                <a:latin typeface="Times New Roman"/>
                <a:cs typeface="Times New Roman"/>
              </a:rPr>
              <a:t>(</a:t>
            </a:r>
            <a:r>
              <a:rPr sz="1200" i="1" u="sng" dirty="0">
                <a:uFill>
                  <a:solidFill>
                    <a:srgbClr val="21FFFF"/>
                  </a:solidFill>
                </a:uFill>
                <a:latin typeface="Times New Roman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A21235</a:t>
            </a:r>
            <a:r>
              <a:rPr sz="1200" i="1" dirty="0">
                <a:latin typeface="Times New Roman"/>
                <a:cs typeface="Times New Roman"/>
              </a:rPr>
              <a:t>) and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pseudocolored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magenta. Endogenous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biotin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in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the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mitochondria was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labeled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with</a:t>
            </a:r>
            <a:r>
              <a:rPr sz="1200" i="1" spc="-10" dirty="0">
                <a:latin typeface="Times New Roman"/>
                <a:cs typeface="Times New Roman"/>
              </a:rPr>
              <a:t> green-fluorescent </a:t>
            </a:r>
            <a:r>
              <a:rPr sz="1200" i="1" dirty="0">
                <a:latin typeface="Times New Roman"/>
                <a:cs typeface="Times New Roman"/>
              </a:rPr>
              <a:t>Alexa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Fluor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488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streptavidin </a:t>
            </a:r>
            <a:r>
              <a:rPr sz="1200" i="1" spc="-10" dirty="0">
                <a:latin typeface="Times New Roman"/>
                <a:cs typeface="Times New Roman"/>
              </a:rPr>
              <a:t>(</a:t>
            </a:r>
            <a:r>
              <a:rPr sz="1200" i="1" u="sng" spc="-10" dirty="0">
                <a:uFill>
                  <a:solidFill>
                    <a:srgbClr val="21FFFF"/>
                  </a:solidFill>
                </a:uFill>
                <a:latin typeface="Times New Roman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S11223</a:t>
            </a:r>
            <a:r>
              <a:rPr sz="1200" i="1" spc="-10" dirty="0">
                <a:latin typeface="Times New Roman"/>
                <a:cs typeface="Times New Roman"/>
              </a:rPr>
              <a:t>)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and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DNA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was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stained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with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blue-fluorescent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DAPI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(</a:t>
            </a:r>
            <a:r>
              <a:rPr sz="1200" i="1" u="sng" dirty="0">
                <a:uFill>
                  <a:solidFill>
                    <a:srgbClr val="21FFFF"/>
                  </a:solidFill>
                </a:uFill>
                <a:latin typeface="Times New Roman"/>
                <a:cs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D1306</a:t>
            </a:r>
            <a:r>
              <a:rPr sz="1200" i="1" dirty="0">
                <a:latin typeface="Times New Roman"/>
                <a:cs typeface="Times New Roman"/>
              </a:rPr>
              <a:t>,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u="sng" dirty="0">
                <a:uFill>
                  <a:solidFill>
                    <a:srgbClr val="21FFFF"/>
                  </a:solidFill>
                </a:uFill>
                <a:latin typeface="Times New Roman"/>
                <a:cs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D3571</a:t>
            </a:r>
            <a:r>
              <a:rPr sz="1200" i="1" dirty="0">
                <a:latin typeface="Times New Roman"/>
                <a:cs typeface="Times New Roman"/>
              </a:rPr>
              <a:t>,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u="sng" spc="-10" dirty="0">
                <a:uFill>
                  <a:solidFill>
                    <a:srgbClr val="21FFFF"/>
                  </a:solidFill>
                </a:uFill>
                <a:latin typeface="Times New Roman"/>
                <a:cs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D21490</a:t>
            </a:r>
            <a:r>
              <a:rPr sz="1200" i="1" spc="-10" dirty="0">
                <a:latin typeface="Times New Roman"/>
                <a:cs typeface="Times New Roman"/>
              </a:rPr>
              <a:t>).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5666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object 17">
            <a:extLst>
              <a:ext uri="{FF2B5EF4-FFF2-40B4-BE49-F238E27FC236}">
                <a16:creationId xmlns:a16="http://schemas.microsoft.com/office/drawing/2014/main" id="{4CA5C84F-6097-1A90-8777-89391757BD2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16479" y="868679"/>
            <a:ext cx="6096000" cy="3861816"/>
          </a:xfrm>
          <a:prstGeom prst="rect">
            <a:avLst/>
          </a:prstGeom>
        </p:spPr>
      </p:pic>
      <p:sp>
        <p:nvSpPr>
          <p:cNvPr id="4" name="object 18">
            <a:extLst>
              <a:ext uri="{FF2B5EF4-FFF2-40B4-BE49-F238E27FC236}">
                <a16:creationId xmlns:a16="http://schemas.microsoft.com/office/drawing/2014/main" id="{64824810-7734-2136-A79C-A78AE3AE3CD1}"/>
              </a:ext>
            </a:extLst>
          </p:cNvPr>
          <p:cNvSpPr txBox="1"/>
          <p:nvPr/>
        </p:nvSpPr>
        <p:spPr>
          <a:xfrm>
            <a:off x="2471420" y="4860163"/>
            <a:ext cx="728535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750">
              <a:lnSpc>
                <a:spcPct val="100000"/>
              </a:lnSpc>
              <a:spcBef>
                <a:spcPts val="95"/>
              </a:spcBef>
            </a:pPr>
            <a:r>
              <a:rPr sz="1000" i="1" dirty="0">
                <a:latin typeface="Times New Roman"/>
                <a:cs typeface="Times New Roman"/>
              </a:rPr>
              <a:t>A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2.0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µm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maize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leaf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section</a:t>
            </a:r>
            <a:r>
              <a:rPr sz="1000" i="1" spc="10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Times New Roman"/>
                <a:cs typeface="Times New Roman"/>
              </a:rPr>
              <a:t>illustrating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Times New Roman"/>
                <a:cs typeface="Times New Roman"/>
              </a:rPr>
              <a:t>immunolocalization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of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enzyme</a:t>
            </a:r>
            <a:r>
              <a:rPr sz="1000" i="1" spc="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ribulose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bisphosphate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carboxylase</a:t>
            </a:r>
            <a:r>
              <a:rPr sz="1000" i="1" spc="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(rubisco)</a:t>
            </a:r>
            <a:r>
              <a:rPr sz="1000" i="1" spc="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in</a:t>
            </a:r>
            <a:r>
              <a:rPr sz="1000" i="1" spc="4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Times New Roman"/>
                <a:cs typeface="Times New Roman"/>
              </a:rPr>
              <a:t>chloroplasts </a:t>
            </a:r>
            <a:r>
              <a:rPr sz="1000" i="1" dirty="0">
                <a:latin typeface="Times New Roman"/>
                <a:cs typeface="Times New Roman"/>
              </a:rPr>
              <a:t>of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bundle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sheath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cells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surrounding</a:t>
            </a:r>
            <a:r>
              <a:rPr sz="1000" i="1" spc="-3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vascular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bundles.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Maize is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C4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plant</a:t>
            </a:r>
            <a:r>
              <a:rPr sz="1000" i="1" spc="-4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and,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as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result,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spatially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segregates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components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of</a:t>
            </a:r>
            <a:r>
              <a:rPr sz="1000" i="1" spc="-25" dirty="0">
                <a:latin typeface="Times New Roman"/>
                <a:cs typeface="Times New Roman"/>
              </a:rPr>
              <a:t> the </a:t>
            </a:r>
            <a:r>
              <a:rPr sz="1000" i="1" dirty="0">
                <a:latin typeface="Times New Roman"/>
                <a:cs typeface="Times New Roman"/>
              </a:rPr>
              <a:t>photosynthetic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process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between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leaf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mesophyll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and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bundle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sheath.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Rubisco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was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localized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using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rabbit</a:t>
            </a:r>
            <a:r>
              <a:rPr sz="1000" i="1" spc="-3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anti-rubisco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antibody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spc="-25" dirty="0">
                <a:latin typeface="Times New Roman"/>
                <a:cs typeface="Times New Roman"/>
              </a:rPr>
              <a:t>and </a:t>
            </a:r>
            <a:r>
              <a:rPr sz="1000" i="1" dirty="0">
                <a:latin typeface="Times New Roman"/>
                <a:cs typeface="Times New Roman"/>
              </a:rPr>
              <a:t>visualized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using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highly</a:t>
            </a:r>
            <a:r>
              <a:rPr sz="1000" i="1" spc="-35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Times New Roman"/>
                <a:cs typeface="Times New Roman"/>
              </a:rPr>
              <a:t>cross-</a:t>
            </a:r>
            <a:r>
              <a:rPr sz="1000" i="1" dirty="0">
                <a:latin typeface="Times New Roman"/>
                <a:cs typeface="Times New Roman"/>
              </a:rPr>
              <a:t>adsorbed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Alexa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Fluor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488</a:t>
            </a:r>
            <a:r>
              <a:rPr sz="1000" i="1" spc="-4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goat</a:t>
            </a:r>
            <a:r>
              <a:rPr sz="1000" i="1" spc="-35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Times New Roman"/>
                <a:cs typeface="Times New Roman"/>
              </a:rPr>
              <a:t>anti–rabbit</a:t>
            </a:r>
            <a:r>
              <a:rPr sz="1000" i="1" spc="-4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IgG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antibody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(</a:t>
            </a:r>
            <a:r>
              <a:rPr sz="1000" i="1" u="sng" dirty="0">
                <a:uFill>
                  <a:solidFill>
                    <a:srgbClr val="21FFFF"/>
                  </a:solidFill>
                </a:uFill>
                <a:latin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A11034</a:t>
            </a:r>
            <a:r>
              <a:rPr sz="1000" i="1" dirty="0">
                <a:latin typeface="Times New Roman"/>
                <a:cs typeface="Times New Roman"/>
              </a:rPr>
              <a:t>).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remaining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fluorescence</a:t>
            </a:r>
            <a:r>
              <a:rPr sz="1000" i="1" spc="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is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due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to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spc="-25" dirty="0">
                <a:latin typeface="Times New Roman"/>
                <a:cs typeface="Times New Roman"/>
              </a:rPr>
              <a:t>the </a:t>
            </a:r>
            <a:r>
              <a:rPr sz="1000" i="1" dirty="0">
                <a:latin typeface="Times New Roman"/>
                <a:cs typeface="Times New Roman"/>
              </a:rPr>
              <a:t>autofluorescence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of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chlorophyll,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which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appears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red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and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is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localized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to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mesophyll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plastids;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lignin,</a:t>
            </a:r>
            <a:r>
              <a:rPr sz="1000" i="1" spc="-3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which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appears</a:t>
            </a:r>
            <a:r>
              <a:rPr sz="1000" i="1" spc="-3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dull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green and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spc="-25" dirty="0">
                <a:latin typeface="Times New Roman"/>
                <a:cs typeface="Times New Roman"/>
              </a:rPr>
              <a:t>is</a:t>
            </a:r>
            <a:r>
              <a:rPr sz="1000" i="1" spc="40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localized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to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xylem</a:t>
            </a:r>
            <a:r>
              <a:rPr sz="1000" i="1" spc="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of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vascular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bundle;</a:t>
            </a:r>
            <a:r>
              <a:rPr sz="1000" i="1" spc="-2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and</a:t>
            </a:r>
            <a:r>
              <a:rPr sz="1000" i="1" spc="-3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cutin,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which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appears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bright</a:t>
            </a:r>
            <a:r>
              <a:rPr sz="1000" i="1" spc="-3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green and</a:t>
            </a:r>
            <a:r>
              <a:rPr sz="1000" i="1" spc="-4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is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localized</a:t>
            </a:r>
            <a:r>
              <a:rPr sz="1000" i="1" spc="-1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to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cuticle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outside</a:t>
            </a:r>
            <a:r>
              <a:rPr sz="1000" i="1" spc="4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the</a:t>
            </a:r>
            <a:r>
              <a:rPr sz="1000" i="1" spc="-15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Times New Roman"/>
                <a:cs typeface="Times New Roman"/>
              </a:rPr>
              <a:t>epidermis.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i="1" dirty="0">
                <a:latin typeface="Times New Roman"/>
                <a:cs typeface="Times New Roman"/>
              </a:rPr>
              <a:t>Image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contributed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by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Todd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dirty="0">
                <a:latin typeface="Times New Roman"/>
                <a:cs typeface="Times New Roman"/>
              </a:rPr>
              <a:t>Jones,</a:t>
            </a:r>
            <a:r>
              <a:rPr sz="1000" i="1" spc="-20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Times New Roman"/>
                <a:cs typeface="Times New Roman"/>
              </a:rPr>
              <a:t>DuPont.</a:t>
            </a:r>
            <a:endParaRPr sz="1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164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8" name="object 19">
            <a:extLst>
              <a:ext uri="{FF2B5EF4-FFF2-40B4-BE49-F238E27FC236}">
                <a16:creationId xmlns:a16="http://schemas.microsoft.com/office/drawing/2014/main" id="{AC2C94CD-974D-CAF6-998E-7032D23106D2}"/>
              </a:ext>
            </a:extLst>
          </p:cNvPr>
          <p:cNvGrpSpPr/>
          <p:nvPr/>
        </p:nvGrpSpPr>
        <p:grpSpPr>
          <a:xfrm>
            <a:off x="6394703" y="118871"/>
            <a:ext cx="3520440" cy="2613660"/>
            <a:chOff x="6394703" y="118871"/>
            <a:chExt cx="3520440" cy="2613660"/>
          </a:xfrm>
        </p:grpSpPr>
        <p:pic>
          <p:nvPicPr>
            <p:cNvPr id="12" name="object 20">
              <a:extLst>
                <a:ext uri="{FF2B5EF4-FFF2-40B4-BE49-F238E27FC236}">
                  <a16:creationId xmlns:a16="http://schemas.microsoft.com/office/drawing/2014/main" id="{B08DE2B8-9BA5-8540-0742-607A3511EF2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6895" y="131063"/>
              <a:ext cx="3496055" cy="2589276"/>
            </a:xfrm>
            <a:prstGeom prst="rect">
              <a:avLst/>
            </a:prstGeom>
          </p:spPr>
        </p:pic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CD3F6334-3F1F-72E3-F99B-73BF439027BB}"/>
                </a:ext>
              </a:extLst>
            </p:cNvPr>
            <p:cNvSpPr/>
            <p:nvPr/>
          </p:nvSpPr>
          <p:spPr>
            <a:xfrm>
              <a:off x="6400799" y="124967"/>
              <a:ext cx="3508375" cy="2601595"/>
            </a:xfrm>
            <a:custGeom>
              <a:avLst/>
              <a:gdLst/>
              <a:ahLst/>
              <a:cxnLst/>
              <a:rect l="l" t="t" r="r" b="b"/>
              <a:pathLst>
                <a:path w="3508375" h="2601595">
                  <a:moveTo>
                    <a:pt x="0" y="2601467"/>
                  </a:moveTo>
                  <a:lnTo>
                    <a:pt x="3508248" y="2601467"/>
                  </a:lnTo>
                  <a:lnTo>
                    <a:pt x="3508248" y="0"/>
                  </a:lnTo>
                  <a:lnTo>
                    <a:pt x="0" y="0"/>
                  </a:lnTo>
                  <a:lnTo>
                    <a:pt x="0" y="260146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22">
            <a:extLst>
              <a:ext uri="{FF2B5EF4-FFF2-40B4-BE49-F238E27FC236}">
                <a16:creationId xmlns:a16="http://schemas.microsoft.com/office/drawing/2014/main" id="{9212F315-A00C-C886-2ECF-E8292DB17B32}"/>
              </a:ext>
            </a:extLst>
          </p:cNvPr>
          <p:cNvGrpSpPr/>
          <p:nvPr/>
        </p:nvGrpSpPr>
        <p:grpSpPr>
          <a:xfrm>
            <a:off x="2276855" y="2897987"/>
            <a:ext cx="3531235" cy="2621280"/>
            <a:chOff x="2276855" y="3096767"/>
            <a:chExt cx="3531235" cy="2621280"/>
          </a:xfrm>
        </p:grpSpPr>
        <p:pic>
          <p:nvPicPr>
            <p:cNvPr id="15" name="object 23">
              <a:extLst>
                <a:ext uri="{FF2B5EF4-FFF2-40B4-BE49-F238E27FC236}">
                  <a16:creationId xmlns:a16="http://schemas.microsoft.com/office/drawing/2014/main" id="{0AB3C1C9-FD9C-135E-16DA-1CCCEC1AD6C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9047" y="3108959"/>
              <a:ext cx="3506724" cy="2596896"/>
            </a:xfrm>
            <a:prstGeom prst="rect">
              <a:avLst/>
            </a:prstGeom>
          </p:spPr>
        </p:pic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9936A107-11BC-C5E7-3180-CD5282BF63B9}"/>
                </a:ext>
              </a:extLst>
            </p:cNvPr>
            <p:cNvSpPr/>
            <p:nvPr/>
          </p:nvSpPr>
          <p:spPr>
            <a:xfrm>
              <a:off x="2282951" y="3102863"/>
              <a:ext cx="3519170" cy="2609215"/>
            </a:xfrm>
            <a:custGeom>
              <a:avLst/>
              <a:gdLst/>
              <a:ahLst/>
              <a:cxnLst/>
              <a:rect l="l" t="t" r="r" b="b"/>
              <a:pathLst>
                <a:path w="3519170" h="2609215">
                  <a:moveTo>
                    <a:pt x="0" y="2609088"/>
                  </a:moveTo>
                  <a:lnTo>
                    <a:pt x="3518916" y="2609088"/>
                  </a:lnTo>
                  <a:lnTo>
                    <a:pt x="3518916" y="0"/>
                  </a:lnTo>
                  <a:lnTo>
                    <a:pt x="0" y="0"/>
                  </a:lnTo>
                  <a:lnTo>
                    <a:pt x="0" y="26090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25">
            <a:extLst>
              <a:ext uri="{FF2B5EF4-FFF2-40B4-BE49-F238E27FC236}">
                <a16:creationId xmlns:a16="http://schemas.microsoft.com/office/drawing/2014/main" id="{7A745A70-D459-F23B-CC8B-8CB4B9272A23}"/>
              </a:ext>
            </a:extLst>
          </p:cNvPr>
          <p:cNvGrpSpPr/>
          <p:nvPr/>
        </p:nvGrpSpPr>
        <p:grpSpPr>
          <a:xfrm>
            <a:off x="2278379" y="109728"/>
            <a:ext cx="3520440" cy="2612390"/>
            <a:chOff x="2278379" y="109728"/>
            <a:chExt cx="3520440" cy="2612390"/>
          </a:xfrm>
        </p:grpSpPr>
        <p:pic>
          <p:nvPicPr>
            <p:cNvPr id="18" name="object 26">
              <a:extLst>
                <a:ext uri="{FF2B5EF4-FFF2-40B4-BE49-F238E27FC236}">
                  <a16:creationId xmlns:a16="http://schemas.microsoft.com/office/drawing/2014/main" id="{8D302B05-AF97-61C0-EE19-D2A1A03C264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0571" y="121920"/>
              <a:ext cx="3496055" cy="2587752"/>
            </a:xfrm>
            <a:prstGeom prst="rect">
              <a:avLst/>
            </a:prstGeom>
          </p:spPr>
        </p:pic>
        <p:sp>
          <p:nvSpPr>
            <p:cNvPr id="19" name="object 27">
              <a:extLst>
                <a:ext uri="{FF2B5EF4-FFF2-40B4-BE49-F238E27FC236}">
                  <a16:creationId xmlns:a16="http://schemas.microsoft.com/office/drawing/2014/main" id="{81A9A298-0738-EC71-CC53-36261140430C}"/>
                </a:ext>
              </a:extLst>
            </p:cNvPr>
            <p:cNvSpPr/>
            <p:nvPr/>
          </p:nvSpPr>
          <p:spPr>
            <a:xfrm>
              <a:off x="2284475" y="115824"/>
              <a:ext cx="3508375" cy="2600325"/>
            </a:xfrm>
            <a:custGeom>
              <a:avLst/>
              <a:gdLst/>
              <a:ahLst/>
              <a:cxnLst/>
              <a:rect l="l" t="t" r="r" b="b"/>
              <a:pathLst>
                <a:path w="3508375" h="2600325">
                  <a:moveTo>
                    <a:pt x="0" y="2599943"/>
                  </a:moveTo>
                  <a:lnTo>
                    <a:pt x="3508248" y="2599943"/>
                  </a:lnTo>
                  <a:lnTo>
                    <a:pt x="3508248" y="0"/>
                  </a:lnTo>
                  <a:lnTo>
                    <a:pt x="0" y="0"/>
                  </a:lnTo>
                  <a:lnTo>
                    <a:pt x="0" y="25999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8">
            <a:extLst>
              <a:ext uri="{FF2B5EF4-FFF2-40B4-BE49-F238E27FC236}">
                <a16:creationId xmlns:a16="http://schemas.microsoft.com/office/drawing/2014/main" id="{E180F87B-EAF1-63C6-4ED1-DAAFA475593D}"/>
              </a:ext>
            </a:extLst>
          </p:cNvPr>
          <p:cNvGrpSpPr/>
          <p:nvPr/>
        </p:nvGrpSpPr>
        <p:grpSpPr>
          <a:xfrm>
            <a:off x="6362700" y="2904084"/>
            <a:ext cx="3545204" cy="2635250"/>
            <a:chOff x="6362700" y="3102864"/>
            <a:chExt cx="3545204" cy="2635250"/>
          </a:xfrm>
        </p:grpSpPr>
        <p:pic>
          <p:nvPicPr>
            <p:cNvPr id="21" name="object 29">
              <a:extLst>
                <a:ext uri="{FF2B5EF4-FFF2-40B4-BE49-F238E27FC236}">
                  <a16:creationId xmlns:a16="http://schemas.microsoft.com/office/drawing/2014/main" id="{066D674E-063A-0F3D-BD1C-34FB32B22A9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74891" y="3115056"/>
              <a:ext cx="3520440" cy="2610612"/>
            </a:xfrm>
            <a:prstGeom prst="rect">
              <a:avLst/>
            </a:prstGeom>
          </p:spPr>
        </p:pic>
        <p:sp>
          <p:nvSpPr>
            <p:cNvPr id="22" name="object 30">
              <a:extLst>
                <a:ext uri="{FF2B5EF4-FFF2-40B4-BE49-F238E27FC236}">
                  <a16:creationId xmlns:a16="http://schemas.microsoft.com/office/drawing/2014/main" id="{6113E1F6-31F9-E280-1842-44C054F4FB30}"/>
                </a:ext>
              </a:extLst>
            </p:cNvPr>
            <p:cNvSpPr/>
            <p:nvPr/>
          </p:nvSpPr>
          <p:spPr>
            <a:xfrm>
              <a:off x="6368795" y="3108960"/>
              <a:ext cx="3533140" cy="2623185"/>
            </a:xfrm>
            <a:custGeom>
              <a:avLst/>
              <a:gdLst/>
              <a:ahLst/>
              <a:cxnLst/>
              <a:rect l="l" t="t" r="r" b="b"/>
              <a:pathLst>
                <a:path w="3533140" h="2623185">
                  <a:moveTo>
                    <a:pt x="0" y="2622804"/>
                  </a:moveTo>
                  <a:lnTo>
                    <a:pt x="3532632" y="2622804"/>
                  </a:lnTo>
                  <a:lnTo>
                    <a:pt x="3532632" y="0"/>
                  </a:lnTo>
                  <a:lnTo>
                    <a:pt x="0" y="0"/>
                  </a:lnTo>
                  <a:lnTo>
                    <a:pt x="0" y="262280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1">
            <a:extLst>
              <a:ext uri="{FF2B5EF4-FFF2-40B4-BE49-F238E27FC236}">
                <a16:creationId xmlns:a16="http://schemas.microsoft.com/office/drawing/2014/main" id="{1211D003-9C4B-F473-C5DA-73AA72B2552C}"/>
              </a:ext>
            </a:extLst>
          </p:cNvPr>
          <p:cNvSpPr txBox="1"/>
          <p:nvPr/>
        </p:nvSpPr>
        <p:spPr>
          <a:xfrm>
            <a:off x="2578464" y="5645332"/>
            <a:ext cx="7200900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lang="en-GB" dirty="0">
                <a:cs typeface="Times New Roman"/>
              </a:rPr>
              <a:t>Actin</a:t>
            </a:r>
            <a:r>
              <a:rPr lang="en-GB" spc="-30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-</a:t>
            </a:r>
            <a:r>
              <a:rPr lang="en-GB" spc="-3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Rhodamine-phalloidin (red), Antibody</a:t>
            </a:r>
            <a:r>
              <a:rPr lang="en-GB" spc="-2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to</a:t>
            </a:r>
            <a:r>
              <a:rPr lang="en-GB" spc="-30" dirty="0">
                <a:cs typeface="Times New Roman"/>
              </a:rPr>
              <a:t> </a:t>
            </a:r>
            <a:r>
              <a:rPr lang="en-GB" i="1" spc="-10" dirty="0" err="1">
                <a:cs typeface="Times New Roman"/>
              </a:rPr>
              <a:t>T.cruzi</a:t>
            </a:r>
            <a:r>
              <a:rPr lang="en-GB" i="1" spc="-1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–</a:t>
            </a:r>
            <a:r>
              <a:rPr lang="en-GB" spc="-25" dirty="0">
                <a:cs typeface="Times New Roman"/>
              </a:rPr>
              <a:t> </a:t>
            </a:r>
            <a:r>
              <a:rPr lang="en-GB" spc="-20" dirty="0">
                <a:cs typeface="Times New Roman"/>
              </a:rPr>
              <a:t>FITC (green),</a:t>
            </a:r>
            <a:endParaRPr lang="en-GB" dirty="0">
              <a:cs typeface="Times New Roman"/>
            </a:endParaRPr>
          </a:p>
          <a:p>
            <a:pPr marL="12700">
              <a:lnSpc>
                <a:spcPts val="1945"/>
              </a:lnSpc>
            </a:pPr>
            <a:r>
              <a:rPr lang="en-GB" spc="-20" dirty="0">
                <a:cs typeface="Times New Roman"/>
              </a:rPr>
              <a:t>DNA</a:t>
            </a:r>
            <a:r>
              <a:rPr lang="en-GB" spc="-9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–</a:t>
            </a:r>
            <a:r>
              <a:rPr lang="en-GB" spc="20" dirty="0">
                <a:cs typeface="Times New Roman"/>
              </a:rPr>
              <a:t> </a:t>
            </a:r>
            <a:r>
              <a:rPr lang="en-GB" spc="-20" dirty="0" err="1">
                <a:cs typeface="Times New Roman"/>
              </a:rPr>
              <a:t>Dapi</a:t>
            </a:r>
            <a:r>
              <a:rPr lang="en-GB" spc="-20" dirty="0">
                <a:cs typeface="Times New Roman"/>
              </a:rPr>
              <a:t> (blue)</a:t>
            </a:r>
            <a:endParaRPr lang="en-GB" dirty="0"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endParaRPr baseline="47222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957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275227DA-8D60-870C-EDEC-0E17C1D8F64F}"/>
              </a:ext>
            </a:extLst>
          </p:cNvPr>
          <p:cNvSpPr txBox="1"/>
          <p:nvPr/>
        </p:nvSpPr>
        <p:spPr>
          <a:xfrm>
            <a:off x="9727530" y="19304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8DA4BB5B-2FFF-946C-0E61-AE893F49044B}"/>
              </a:ext>
            </a:extLst>
          </p:cNvPr>
          <p:cNvSpPr txBox="1"/>
          <p:nvPr/>
        </p:nvSpPr>
        <p:spPr>
          <a:xfrm>
            <a:off x="4403471" y="11019"/>
            <a:ext cx="5337175" cy="7747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220595" indent="-2221230">
              <a:lnSpc>
                <a:spcPct val="100000"/>
              </a:lnSpc>
              <a:spcBef>
                <a:spcPts val="165"/>
              </a:spcBef>
            </a:pPr>
            <a:r>
              <a:rPr sz="2400" dirty="0">
                <a:solidFill>
                  <a:srgbClr val="FFFFFF"/>
                </a:solidFill>
                <a:latin typeface="Arial Unicode MS"/>
                <a:cs typeface="Arial Unicode MS"/>
              </a:rPr>
              <a:t>2021/2022</a:t>
            </a:r>
            <a:r>
              <a:rPr sz="2400" spc="-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400" dirty="0">
                <a:solidFill>
                  <a:srgbClr val="FFFFFF"/>
                </a:solidFill>
                <a:latin typeface="Arial Unicode MS"/>
                <a:cs typeface="Arial Unicode MS"/>
              </a:rPr>
              <a:t>-</a:t>
            </a:r>
            <a:r>
              <a:rPr sz="24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400" dirty="0">
                <a:solidFill>
                  <a:srgbClr val="FFFFFF"/>
                </a:solidFill>
                <a:latin typeface="Arial Unicode MS"/>
                <a:cs typeface="Arial Unicode MS"/>
              </a:rPr>
              <a:t>Light</a:t>
            </a:r>
            <a:r>
              <a:rPr sz="2400" spc="-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400" dirty="0">
                <a:solidFill>
                  <a:srgbClr val="FFFFFF"/>
                </a:solidFill>
                <a:latin typeface="Arial Unicode MS"/>
                <a:cs typeface="Arial Unicode MS"/>
              </a:rPr>
              <a:t>microscopy</a:t>
            </a:r>
            <a:r>
              <a:rPr sz="2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2400" dirty="0">
                <a:solidFill>
                  <a:srgbClr val="FFFFFF"/>
                </a:solidFill>
                <a:latin typeface="Arial Unicode MS"/>
                <a:cs typeface="Arial Unicode MS"/>
              </a:rPr>
              <a:t>in</a:t>
            </a:r>
            <a:r>
              <a:rPr sz="2400" spc="-10" dirty="0">
                <a:solidFill>
                  <a:srgbClr val="FFFFFF"/>
                </a:solidFill>
                <a:latin typeface="Arial Unicode MS"/>
                <a:cs typeface="Arial Unicode MS"/>
              </a:rPr>
              <a:t> Cellula Biology</a:t>
            </a:r>
            <a:endParaRPr sz="2400">
              <a:latin typeface="Arial Unicode MS"/>
              <a:cs typeface="Arial Unicode MS"/>
            </a:endParaRPr>
          </a:p>
        </p:txBody>
      </p:sp>
      <p:grpSp>
        <p:nvGrpSpPr>
          <p:cNvPr id="33" name="object 18">
            <a:extLst>
              <a:ext uri="{FF2B5EF4-FFF2-40B4-BE49-F238E27FC236}">
                <a16:creationId xmlns:a16="http://schemas.microsoft.com/office/drawing/2014/main" id="{B17929C9-D37C-00C0-1354-A267618F402E}"/>
              </a:ext>
            </a:extLst>
          </p:cNvPr>
          <p:cNvGrpSpPr/>
          <p:nvPr/>
        </p:nvGrpSpPr>
        <p:grpSpPr>
          <a:xfrm>
            <a:off x="2420111" y="106679"/>
            <a:ext cx="7353300" cy="5534660"/>
            <a:chOff x="2420111" y="106679"/>
            <a:chExt cx="7353300" cy="5534660"/>
          </a:xfrm>
        </p:grpSpPr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E698A385-1592-4E0A-9125-8395EE2637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6311" y="182879"/>
              <a:ext cx="7200900" cy="5382768"/>
            </a:xfrm>
            <a:prstGeom prst="rect">
              <a:avLst/>
            </a:prstGeom>
          </p:spPr>
        </p:pic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32409A95-E9EE-8F0A-F840-4D1B241C06E9}"/>
                </a:ext>
              </a:extLst>
            </p:cNvPr>
            <p:cNvSpPr/>
            <p:nvPr/>
          </p:nvSpPr>
          <p:spPr>
            <a:xfrm>
              <a:off x="2420112" y="106679"/>
              <a:ext cx="7353300" cy="5534660"/>
            </a:xfrm>
            <a:custGeom>
              <a:avLst/>
              <a:gdLst/>
              <a:ahLst/>
              <a:cxnLst/>
              <a:rect l="l" t="t" r="r" b="b"/>
              <a:pathLst>
                <a:path w="7353300" h="5534660">
                  <a:moveTo>
                    <a:pt x="7289800" y="63500"/>
                  </a:moveTo>
                  <a:lnTo>
                    <a:pt x="7277100" y="63500"/>
                  </a:lnTo>
                  <a:lnTo>
                    <a:pt x="7277100" y="76200"/>
                  </a:lnTo>
                  <a:lnTo>
                    <a:pt x="7277100" y="5458460"/>
                  </a:lnTo>
                  <a:lnTo>
                    <a:pt x="76200" y="5458460"/>
                  </a:lnTo>
                  <a:lnTo>
                    <a:pt x="76200" y="76200"/>
                  </a:lnTo>
                  <a:lnTo>
                    <a:pt x="7277100" y="76200"/>
                  </a:lnTo>
                  <a:lnTo>
                    <a:pt x="7277100" y="63500"/>
                  </a:lnTo>
                  <a:lnTo>
                    <a:pt x="63500" y="63500"/>
                  </a:lnTo>
                  <a:lnTo>
                    <a:pt x="63500" y="76200"/>
                  </a:lnTo>
                  <a:lnTo>
                    <a:pt x="63500" y="5458460"/>
                  </a:lnTo>
                  <a:lnTo>
                    <a:pt x="63500" y="5471160"/>
                  </a:lnTo>
                  <a:lnTo>
                    <a:pt x="7289800" y="5471160"/>
                  </a:lnTo>
                  <a:lnTo>
                    <a:pt x="7289800" y="5458980"/>
                  </a:lnTo>
                  <a:lnTo>
                    <a:pt x="7289800" y="5458460"/>
                  </a:lnTo>
                  <a:lnTo>
                    <a:pt x="7289800" y="76200"/>
                  </a:lnTo>
                  <a:lnTo>
                    <a:pt x="7289800" y="63500"/>
                  </a:lnTo>
                  <a:close/>
                </a:path>
                <a:path w="7353300" h="5534660">
                  <a:moveTo>
                    <a:pt x="7327900" y="25400"/>
                  </a:moveTo>
                  <a:lnTo>
                    <a:pt x="7302500" y="25400"/>
                  </a:lnTo>
                  <a:lnTo>
                    <a:pt x="7302500" y="50800"/>
                  </a:lnTo>
                  <a:lnTo>
                    <a:pt x="7302500" y="5483860"/>
                  </a:lnTo>
                  <a:lnTo>
                    <a:pt x="50800" y="5483860"/>
                  </a:lnTo>
                  <a:lnTo>
                    <a:pt x="50800" y="50800"/>
                  </a:lnTo>
                  <a:lnTo>
                    <a:pt x="7302500" y="50800"/>
                  </a:lnTo>
                  <a:lnTo>
                    <a:pt x="7302500" y="25400"/>
                  </a:lnTo>
                  <a:lnTo>
                    <a:pt x="25400" y="25400"/>
                  </a:lnTo>
                  <a:lnTo>
                    <a:pt x="25400" y="50800"/>
                  </a:lnTo>
                  <a:lnTo>
                    <a:pt x="25400" y="5483860"/>
                  </a:lnTo>
                  <a:lnTo>
                    <a:pt x="25400" y="5509260"/>
                  </a:lnTo>
                  <a:lnTo>
                    <a:pt x="7327900" y="5509260"/>
                  </a:lnTo>
                  <a:lnTo>
                    <a:pt x="7327900" y="5484380"/>
                  </a:lnTo>
                  <a:lnTo>
                    <a:pt x="7327900" y="5483860"/>
                  </a:lnTo>
                  <a:lnTo>
                    <a:pt x="7327900" y="50800"/>
                  </a:lnTo>
                  <a:lnTo>
                    <a:pt x="7327900" y="25400"/>
                  </a:lnTo>
                  <a:close/>
                </a:path>
                <a:path w="7353300" h="5534660">
                  <a:moveTo>
                    <a:pt x="7353300" y="0"/>
                  </a:moveTo>
                  <a:lnTo>
                    <a:pt x="7340600" y="0"/>
                  </a:lnTo>
                  <a:lnTo>
                    <a:pt x="7340600" y="12700"/>
                  </a:lnTo>
                  <a:lnTo>
                    <a:pt x="7340600" y="5521960"/>
                  </a:lnTo>
                  <a:lnTo>
                    <a:pt x="12700" y="5521960"/>
                  </a:lnTo>
                  <a:lnTo>
                    <a:pt x="12700" y="12700"/>
                  </a:lnTo>
                  <a:lnTo>
                    <a:pt x="7340600" y="12700"/>
                  </a:lnTo>
                  <a:lnTo>
                    <a:pt x="73406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521960"/>
                  </a:lnTo>
                  <a:lnTo>
                    <a:pt x="0" y="5534660"/>
                  </a:lnTo>
                  <a:lnTo>
                    <a:pt x="7353300" y="5534660"/>
                  </a:lnTo>
                  <a:lnTo>
                    <a:pt x="7353300" y="5522480"/>
                  </a:lnTo>
                  <a:lnTo>
                    <a:pt x="7353300" y="5521960"/>
                  </a:lnTo>
                  <a:lnTo>
                    <a:pt x="7353300" y="12700"/>
                  </a:lnTo>
                  <a:lnTo>
                    <a:pt x="7353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31">
            <a:extLst>
              <a:ext uri="{FF2B5EF4-FFF2-40B4-BE49-F238E27FC236}">
                <a16:creationId xmlns:a16="http://schemas.microsoft.com/office/drawing/2014/main" id="{C43E684C-E617-5BCC-A811-0E0FFF96CC9A}"/>
              </a:ext>
            </a:extLst>
          </p:cNvPr>
          <p:cNvSpPr txBox="1"/>
          <p:nvPr/>
        </p:nvSpPr>
        <p:spPr>
          <a:xfrm>
            <a:off x="2578464" y="5645332"/>
            <a:ext cx="7200900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lang="en-GB" dirty="0">
                <a:cs typeface="Times New Roman"/>
              </a:rPr>
              <a:t>Actin</a:t>
            </a:r>
            <a:r>
              <a:rPr lang="en-GB" spc="-30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-</a:t>
            </a:r>
            <a:r>
              <a:rPr lang="en-GB" spc="-3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Rhodamine-phalloidin (red), Antibody</a:t>
            </a:r>
            <a:r>
              <a:rPr lang="en-GB" spc="-2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to</a:t>
            </a:r>
            <a:r>
              <a:rPr lang="en-GB" spc="-30" dirty="0">
                <a:cs typeface="Times New Roman"/>
              </a:rPr>
              <a:t> </a:t>
            </a:r>
            <a:r>
              <a:rPr lang="en-GB" i="1" spc="-10" dirty="0" err="1">
                <a:cs typeface="Times New Roman"/>
              </a:rPr>
              <a:t>T.cruzi</a:t>
            </a:r>
            <a:r>
              <a:rPr lang="en-GB" i="1" spc="-1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–</a:t>
            </a:r>
            <a:r>
              <a:rPr lang="en-GB" spc="-25" dirty="0">
                <a:cs typeface="Times New Roman"/>
              </a:rPr>
              <a:t> </a:t>
            </a:r>
            <a:r>
              <a:rPr lang="en-GB" spc="-20" dirty="0">
                <a:cs typeface="Times New Roman"/>
              </a:rPr>
              <a:t>FITC (green),</a:t>
            </a:r>
            <a:endParaRPr lang="en-GB" dirty="0">
              <a:cs typeface="Times New Roman"/>
            </a:endParaRPr>
          </a:p>
          <a:p>
            <a:pPr marL="12700">
              <a:lnSpc>
                <a:spcPts val="1945"/>
              </a:lnSpc>
            </a:pPr>
            <a:r>
              <a:rPr lang="en-GB" spc="-20" dirty="0">
                <a:cs typeface="Times New Roman"/>
              </a:rPr>
              <a:t>DNA</a:t>
            </a:r>
            <a:r>
              <a:rPr lang="en-GB" spc="-95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–</a:t>
            </a:r>
            <a:r>
              <a:rPr lang="en-GB" spc="20" dirty="0">
                <a:cs typeface="Times New Roman"/>
              </a:rPr>
              <a:t> </a:t>
            </a:r>
            <a:r>
              <a:rPr lang="en-GB" spc="-20" dirty="0" err="1">
                <a:cs typeface="Times New Roman"/>
              </a:rPr>
              <a:t>Dapi</a:t>
            </a:r>
            <a:r>
              <a:rPr lang="en-GB" spc="-20" dirty="0">
                <a:cs typeface="Times New Roman"/>
              </a:rPr>
              <a:t> (blue)</a:t>
            </a:r>
            <a:endParaRPr lang="en-GB" dirty="0"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endParaRPr baseline="47222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182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4F15DDE-927E-913C-602B-D32C9DCFF826}"/>
              </a:ext>
            </a:extLst>
          </p:cNvPr>
          <p:cNvSpPr txBox="1"/>
          <p:nvPr/>
        </p:nvSpPr>
        <p:spPr>
          <a:xfrm>
            <a:off x="862500" y="531594"/>
            <a:ext cx="10040726" cy="4324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cs typeface="Tw Cen MT"/>
              </a:rPr>
              <a:t>CONTRASTING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TECHNIQUES –</a:t>
            </a:r>
            <a:r>
              <a:rPr sz="3600" spc="-25" dirty="0">
                <a:cs typeface="Tw Cen MT"/>
              </a:rPr>
              <a:t> </a:t>
            </a:r>
            <a:r>
              <a:rPr sz="3600" dirty="0">
                <a:cs typeface="Tw Cen MT"/>
              </a:rPr>
              <a:t>A</a:t>
            </a:r>
            <a:r>
              <a:rPr sz="3600" spc="-15" dirty="0">
                <a:cs typeface="Tw Cen MT"/>
              </a:rPr>
              <a:t> </a:t>
            </a:r>
            <a:r>
              <a:rPr sz="3600" spc="-10" dirty="0">
                <a:cs typeface="Tw Cen MT"/>
              </a:rPr>
              <a:t>REMINDER…</a:t>
            </a:r>
            <a:endParaRPr sz="3600" dirty="0">
              <a:cs typeface="Tw Cen MT"/>
            </a:endParaRPr>
          </a:p>
          <a:p>
            <a:pPr>
              <a:lnSpc>
                <a:spcPct val="100000"/>
              </a:lnSpc>
            </a:pPr>
            <a:endParaRPr sz="3900" dirty="0">
              <a:cs typeface="Tw Cen MT"/>
            </a:endParaRPr>
          </a:p>
          <a:p>
            <a:pPr marL="808990" indent="-229235">
              <a:lnSpc>
                <a:spcPts val="4925"/>
              </a:lnSpc>
              <a:spcBef>
                <a:spcPts val="2640"/>
              </a:spcBef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Brightfield</a:t>
            </a:r>
            <a:r>
              <a:rPr lang="it-IT" sz="3600" spc="-5" dirty="0">
                <a:cs typeface="Tw Cen MT"/>
              </a:rPr>
              <a:t>:		</a:t>
            </a:r>
            <a:r>
              <a:rPr sz="2800" spc="-10" dirty="0">
                <a:cs typeface="Tw Cen MT"/>
              </a:rPr>
              <a:t>absorption</a:t>
            </a:r>
            <a:endParaRPr sz="2800" dirty="0">
              <a:cs typeface="Tw Cen MT"/>
            </a:endParaRPr>
          </a:p>
          <a:p>
            <a:pPr marL="808990" indent="-229235">
              <a:lnSpc>
                <a:spcPts val="4460"/>
              </a:lnSpc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Darkfield</a:t>
            </a:r>
            <a:r>
              <a:rPr lang="it-IT" sz="3600" spc="60" dirty="0">
                <a:cs typeface="Tw Cen MT"/>
              </a:rPr>
              <a:t>:			</a:t>
            </a:r>
            <a:r>
              <a:rPr sz="2800" spc="-10" dirty="0">
                <a:cs typeface="Tw Cen MT"/>
              </a:rPr>
              <a:t>scattering</a:t>
            </a:r>
            <a:endParaRPr sz="2800" dirty="0">
              <a:cs typeface="Tw Cen MT"/>
            </a:endParaRPr>
          </a:p>
          <a:p>
            <a:pPr marL="808990" indent="-229235">
              <a:lnSpc>
                <a:spcPts val="4460"/>
              </a:lnSpc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Phase</a:t>
            </a:r>
            <a:r>
              <a:rPr sz="3600" spc="-55" dirty="0">
                <a:cs typeface="Tw Cen MT"/>
              </a:rPr>
              <a:t> </a:t>
            </a:r>
            <a:r>
              <a:rPr sz="3600" dirty="0">
                <a:cs typeface="Tw Cen MT"/>
              </a:rPr>
              <a:t>Contrast</a:t>
            </a:r>
            <a:r>
              <a:rPr lang="it-IT" sz="3600" spc="-25" dirty="0">
                <a:cs typeface="Tw Cen MT"/>
              </a:rPr>
              <a:t>:</a:t>
            </a:r>
            <a:r>
              <a:rPr lang="it-IT" sz="2800" spc="-25" dirty="0">
                <a:cs typeface="Tw Cen MT"/>
              </a:rPr>
              <a:t>	</a:t>
            </a:r>
            <a:r>
              <a:rPr sz="2800" dirty="0">
                <a:cs typeface="Tw Cen MT"/>
              </a:rPr>
              <a:t>phase</a:t>
            </a:r>
            <a:r>
              <a:rPr sz="2800" spc="-4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interference</a:t>
            </a:r>
            <a:endParaRPr sz="2800" dirty="0">
              <a:cs typeface="Tw Cen MT"/>
            </a:endParaRPr>
          </a:p>
          <a:p>
            <a:pPr marL="808990" marR="569595" indent="-228600">
              <a:lnSpc>
                <a:spcPct val="79400"/>
              </a:lnSpc>
              <a:spcBef>
                <a:spcPts val="635"/>
              </a:spcBef>
              <a:buSzPct val="125000"/>
              <a:buFont typeface="Arial"/>
              <a:buChar char="•"/>
              <a:tabLst>
                <a:tab pos="809625" algn="l"/>
              </a:tabLst>
            </a:pPr>
            <a:r>
              <a:rPr lang="it-IT" sz="3600" dirty="0">
                <a:cs typeface="Tw Cen MT"/>
              </a:rPr>
              <a:t> </a:t>
            </a:r>
            <a:r>
              <a:rPr sz="3600" dirty="0">
                <a:cs typeface="Tw Cen MT"/>
              </a:rPr>
              <a:t>Differential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Interference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Contrast</a:t>
            </a:r>
            <a:r>
              <a:rPr sz="3600" spc="-30" dirty="0">
                <a:cs typeface="Tw Cen MT"/>
              </a:rPr>
              <a:t> </a:t>
            </a:r>
            <a:r>
              <a:rPr sz="3600" dirty="0">
                <a:cs typeface="Tw Cen MT"/>
              </a:rPr>
              <a:t>(DIC)</a:t>
            </a:r>
            <a:r>
              <a:rPr lang="it-IT" sz="3600" dirty="0">
                <a:cs typeface="Tw Cen MT"/>
              </a:rPr>
              <a:t>:</a:t>
            </a:r>
            <a:endParaRPr lang="it-IT" sz="3600" spc="-15" dirty="0">
              <a:cs typeface="Tw Cen MT"/>
            </a:endParaRPr>
          </a:p>
          <a:p>
            <a:pPr marL="580390" marR="569595">
              <a:lnSpc>
                <a:spcPct val="79400"/>
              </a:lnSpc>
              <a:spcBef>
                <a:spcPts val="635"/>
              </a:spcBef>
              <a:buSzPct val="125000"/>
              <a:tabLst>
                <a:tab pos="809625" algn="l"/>
              </a:tabLst>
            </a:pPr>
            <a:r>
              <a:rPr lang="it-IT" sz="3600" spc="-15" dirty="0">
                <a:cs typeface="Tw Cen MT"/>
              </a:rPr>
              <a:t>						</a:t>
            </a:r>
            <a:r>
              <a:rPr sz="2800" dirty="0">
                <a:cs typeface="Tw Cen MT"/>
              </a:rPr>
              <a:t>polarization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+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phase</a:t>
            </a:r>
            <a:r>
              <a:rPr sz="2800" spc="-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interference</a:t>
            </a:r>
            <a:endParaRPr sz="2800" dirty="0">
              <a:cs typeface="Tw Cen M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8EFC7BF-6B06-ABEB-1CDE-3649A7F61B23}"/>
              </a:ext>
            </a:extLst>
          </p:cNvPr>
          <p:cNvSpPr txBox="1"/>
          <p:nvPr/>
        </p:nvSpPr>
        <p:spPr>
          <a:xfrm>
            <a:off x="2731202" y="4884776"/>
            <a:ext cx="6909755" cy="827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ts val="6680"/>
              </a:lnSpc>
              <a:buSzPct val="123148"/>
              <a:tabLst>
                <a:tab pos="314325" algn="l"/>
              </a:tabLst>
            </a:pPr>
            <a:r>
              <a:rPr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w Cen MT"/>
              </a:rPr>
              <a:t>Fluorescence Contrast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3605996-3482-3ED3-3AA6-0D13E562BD0E}"/>
              </a:ext>
            </a:extLst>
          </p:cNvPr>
          <p:cNvSpPr/>
          <p:nvPr/>
        </p:nvSpPr>
        <p:spPr>
          <a:xfrm>
            <a:off x="1951780" y="5168540"/>
            <a:ext cx="596348" cy="268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97985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275227DA-8D60-870C-EDEC-0E17C1D8F64F}"/>
              </a:ext>
            </a:extLst>
          </p:cNvPr>
          <p:cNvSpPr txBox="1"/>
          <p:nvPr/>
        </p:nvSpPr>
        <p:spPr>
          <a:xfrm>
            <a:off x="9727530" y="19304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46" name="object 31">
            <a:extLst>
              <a:ext uri="{FF2B5EF4-FFF2-40B4-BE49-F238E27FC236}">
                <a16:creationId xmlns:a16="http://schemas.microsoft.com/office/drawing/2014/main" id="{C43E684C-E617-5BCC-A811-0E0FFF96CC9A}"/>
              </a:ext>
            </a:extLst>
          </p:cNvPr>
          <p:cNvSpPr txBox="1"/>
          <p:nvPr/>
        </p:nvSpPr>
        <p:spPr>
          <a:xfrm>
            <a:off x="4739640" y="5879083"/>
            <a:ext cx="4348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Actin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Rhodamine-phalloidin</a:t>
            </a:r>
            <a:r>
              <a:rPr sz="18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Imaged</a:t>
            </a:r>
            <a:r>
              <a:rPr sz="1500" spc="37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using an</a:t>
            </a:r>
            <a:r>
              <a:rPr sz="1500" spc="-15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MRC</a:t>
            </a:r>
            <a:r>
              <a:rPr sz="1500" spc="-22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1000</a:t>
            </a:r>
            <a:endParaRPr sz="1500" baseline="47222">
              <a:latin typeface="Times New Roman"/>
              <a:cs typeface="Times New Roman"/>
            </a:endParaRPr>
          </a:p>
        </p:txBody>
      </p:sp>
      <p:sp>
        <p:nvSpPr>
          <p:cNvPr id="47" name="object 32">
            <a:extLst>
              <a:ext uri="{FF2B5EF4-FFF2-40B4-BE49-F238E27FC236}">
                <a16:creationId xmlns:a16="http://schemas.microsoft.com/office/drawing/2014/main" id="{9728FC92-A444-3CA2-4798-DA7333A17271}"/>
              </a:ext>
            </a:extLst>
          </p:cNvPr>
          <p:cNvSpPr txBox="1"/>
          <p:nvPr/>
        </p:nvSpPr>
        <p:spPr>
          <a:xfrm>
            <a:off x="7597267" y="6024473"/>
            <a:ext cx="2121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Confocal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Microscope,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40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1.3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Fluor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F91CA40-6BA5-3038-1872-FBACC6FBD31C}"/>
              </a:ext>
            </a:extLst>
          </p:cNvPr>
          <p:cNvSpPr txBox="1"/>
          <p:nvPr/>
        </p:nvSpPr>
        <p:spPr>
          <a:xfrm>
            <a:off x="8218169" y="4974082"/>
            <a:ext cx="1680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r>
              <a:rPr sz="2800" b="1" spc="-5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w Cen MT"/>
                <a:cs typeface="Tw Cen MT"/>
              </a:rPr>
              <a:t>“cube”</a:t>
            </a:r>
            <a:endParaRPr sz="2800">
              <a:latin typeface="Tw Cen MT"/>
              <a:cs typeface="Tw Cen MT"/>
            </a:endParaRPr>
          </a:p>
        </p:txBody>
      </p:sp>
      <p:grpSp>
        <p:nvGrpSpPr>
          <p:cNvPr id="14" name="object 2">
            <a:extLst>
              <a:ext uri="{FF2B5EF4-FFF2-40B4-BE49-F238E27FC236}">
                <a16:creationId xmlns:a16="http://schemas.microsoft.com/office/drawing/2014/main" id="{E36DB15A-8715-B464-B683-59515B4A4745}"/>
              </a:ext>
            </a:extLst>
          </p:cNvPr>
          <p:cNvGrpSpPr/>
          <p:nvPr/>
        </p:nvGrpSpPr>
        <p:grpSpPr>
          <a:xfrm>
            <a:off x="1249680" y="1620011"/>
            <a:ext cx="9226550" cy="4343400"/>
            <a:chOff x="1249680" y="1620011"/>
            <a:chExt cx="9226550" cy="4343400"/>
          </a:xfrm>
        </p:grpSpPr>
        <p:pic>
          <p:nvPicPr>
            <p:cNvPr id="15" name="object 3">
              <a:extLst>
                <a:ext uri="{FF2B5EF4-FFF2-40B4-BE49-F238E27FC236}">
                  <a16:creationId xmlns:a16="http://schemas.microsoft.com/office/drawing/2014/main" id="{83F0F345-DE16-CCB3-571A-0897023CBCC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7012" y="1620011"/>
              <a:ext cx="3619499" cy="3619500"/>
            </a:xfrm>
            <a:prstGeom prst="rect">
              <a:avLst/>
            </a:prstGeom>
          </p:spPr>
        </p:pic>
        <p:pic>
          <p:nvPicPr>
            <p:cNvPr id="16" name="object 4">
              <a:extLst>
                <a:ext uri="{FF2B5EF4-FFF2-40B4-BE49-F238E27FC236}">
                  <a16:creationId xmlns:a16="http://schemas.microsoft.com/office/drawing/2014/main" id="{8940E109-8E5A-B3BF-174A-9B4F7AF0099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6476" y="2343911"/>
              <a:ext cx="3619500" cy="3619500"/>
            </a:xfrm>
            <a:prstGeom prst="rect">
              <a:avLst/>
            </a:prstGeom>
          </p:spPr>
        </p:pic>
        <p:pic>
          <p:nvPicPr>
            <p:cNvPr id="17" name="object 5">
              <a:extLst>
                <a:ext uri="{FF2B5EF4-FFF2-40B4-BE49-F238E27FC236}">
                  <a16:creationId xmlns:a16="http://schemas.microsoft.com/office/drawing/2014/main" id="{D299743C-3E1C-196D-5E04-04E3776FE08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5588" y="1620011"/>
              <a:ext cx="3619500" cy="4085844"/>
            </a:xfrm>
            <a:prstGeom prst="rect">
              <a:avLst/>
            </a:prstGeom>
          </p:spPr>
        </p:pic>
        <p:pic>
          <p:nvPicPr>
            <p:cNvPr id="18" name="object 6">
              <a:extLst>
                <a:ext uri="{FF2B5EF4-FFF2-40B4-BE49-F238E27FC236}">
                  <a16:creationId xmlns:a16="http://schemas.microsoft.com/office/drawing/2014/main" id="{9AD87663-6735-FE29-E91D-37EE621F25E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0568" y="2343911"/>
              <a:ext cx="3619500" cy="3619500"/>
            </a:xfrm>
            <a:prstGeom prst="rect">
              <a:avLst/>
            </a:prstGeom>
          </p:spPr>
        </p:pic>
        <p:pic>
          <p:nvPicPr>
            <p:cNvPr id="19" name="object 7">
              <a:extLst>
                <a:ext uri="{FF2B5EF4-FFF2-40B4-BE49-F238E27FC236}">
                  <a16:creationId xmlns:a16="http://schemas.microsoft.com/office/drawing/2014/main" id="{EAE41FB6-6E0B-AF69-7BFF-1B625F91675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9680" y="1620011"/>
              <a:ext cx="3619500" cy="4085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929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275227DA-8D60-870C-EDEC-0E17C1D8F64F}"/>
              </a:ext>
            </a:extLst>
          </p:cNvPr>
          <p:cNvSpPr txBox="1"/>
          <p:nvPr/>
        </p:nvSpPr>
        <p:spPr>
          <a:xfrm>
            <a:off x="9727530" y="19304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46" name="object 31">
            <a:extLst>
              <a:ext uri="{FF2B5EF4-FFF2-40B4-BE49-F238E27FC236}">
                <a16:creationId xmlns:a16="http://schemas.microsoft.com/office/drawing/2014/main" id="{C43E684C-E617-5BCC-A811-0E0FFF96CC9A}"/>
              </a:ext>
            </a:extLst>
          </p:cNvPr>
          <p:cNvSpPr txBox="1"/>
          <p:nvPr/>
        </p:nvSpPr>
        <p:spPr>
          <a:xfrm>
            <a:off x="4739640" y="5879083"/>
            <a:ext cx="4348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Actin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Rhodamine-phalloidin</a:t>
            </a:r>
            <a:r>
              <a:rPr sz="18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Imaged</a:t>
            </a:r>
            <a:r>
              <a:rPr sz="1500" spc="37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using an</a:t>
            </a:r>
            <a:r>
              <a:rPr sz="1500" spc="-15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MRC</a:t>
            </a:r>
            <a:r>
              <a:rPr sz="1500" spc="-22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0" baseline="47222" dirty="0">
                <a:solidFill>
                  <a:srgbClr val="FFFFFF"/>
                </a:solidFill>
                <a:latin typeface="Times New Roman"/>
                <a:cs typeface="Times New Roman"/>
              </a:rPr>
              <a:t>1000</a:t>
            </a:r>
            <a:endParaRPr sz="1500" baseline="47222">
              <a:latin typeface="Times New Roman"/>
              <a:cs typeface="Times New Roman"/>
            </a:endParaRPr>
          </a:p>
        </p:txBody>
      </p:sp>
      <p:sp>
        <p:nvSpPr>
          <p:cNvPr id="47" name="object 32">
            <a:extLst>
              <a:ext uri="{FF2B5EF4-FFF2-40B4-BE49-F238E27FC236}">
                <a16:creationId xmlns:a16="http://schemas.microsoft.com/office/drawing/2014/main" id="{9728FC92-A444-3CA2-4798-DA7333A17271}"/>
              </a:ext>
            </a:extLst>
          </p:cNvPr>
          <p:cNvSpPr txBox="1"/>
          <p:nvPr/>
        </p:nvSpPr>
        <p:spPr>
          <a:xfrm>
            <a:off x="7597267" y="6024473"/>
            <a:ext cx="2121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Confocal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Microscope,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40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1.3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Fluor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F91CA40-6BA5-3038-1872-FBACC6FBD31C}"/>
              </a:ext>
            </a:extLst>
          </p:cNvPr>
          <p:cNvSpPr txBox="1"/>
          <p:nvPr/>
        </p:nvSpPr>
        <p:spPr>
          <a:xfrm>
            <a:off x="8218169" y="4974082"/>
            <a:ext cx="1680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r>
              <a:rPr sz="2800" b="1" spc="-5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w Cen MT"/>
                <a:cs typeface="Tw Cen MT"/>
              </a:rPr>
              <a:t>“cube”</a:t>
            </a:r>
            <a:endParaRPr sz="2800">
              <a:latin typeface="Tw Cen MT"/>
              <a:cs typeface="Tw Cen MT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4E3A769C-FB8F-E9BD-A7E2-E25C9C05079D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4111879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CHROMOPHORES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3">
                <a:extLst>
                  <a:ext uri="{FF2B5EF4-FFF2-40B4-BE49-F238E27FC236}">
                    <a16:creationId xmlns:a16="http://schemas.microsoft.com/office/drawing/2014/main" id="{66DC669A-C31F-1A09-7BAE-50BEB5D46E29}"/>
                  </a:ext>
                </a:extLst>
              </p:cNvPr>
              <p:cNvSpPr txBox="1"/>
              <p:nvPr/>
            </p:nvSpPr>
            <p:spPr>
              <a:xfrm>
                <a:off x="1217041" y="1809398"/>
                <a:ext cx="9419590" cy="386310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109220" rIns="0" bIns="0" rtlCol="0">
                <a:spAutoFit/>
              </a:bodyPr>
              <a:lstStyle/>
              <a:p>
                <a:pPr marL="241300" indent="-228600">
                  <a:lnSpc>
                    <a:spcPct val="100000"/>
                  </a:lnSpc>
                  <a:spcBef>
                    <a:spcPts val="860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sz="2800" spc="-10" dirty="0">
                    <a:cs typeface="Tw Cen MT"/>
                  </a:rPr>
                  <a:t>Chromophores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are</a:t>
                </a:r>
                <a:r>
                  <a:rPr sz="2800" spc="-4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components</a:t>
                </a:r>
                <a:r>
                  <a:rPr sz="2800" spc="-5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of</a:t>
                </a:r>
                <a:r>
                  <a:rPr sz="2800" spc="3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molecules</a:t>
                </a:r>
                <a:r>
                  <a:rPr sz="2800" spc="-5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which</a:t>
                </a:r>
                <a:r>
                  <a:rPr sz="2800" spc="-5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absorb</a:t>
                </a:r>
                <a:r>
                  <a:rPr sz="2800" spc="-40" dirty="0">
                    <a:cs typeface="Tw Cen MT"/>
                  </a:rPr>
                  <a:t> </a:t>
                </a:r>
                <a:r>
                  <a:rPr sz="2800" spc="-10" dirty="0">
                    <a:cs typeface="Tw Cen MT"/>
                  </a:rPr>
                  <a:t>light</a:t>
                </a:r>
                <a:endParaRPr sz="2800" dirty="0">
                  <a:cs typeface="Tw Cen MT"/>
                </a:endParaRPr>
              </a:p>
              <a:p>
                <a:pPr marL="241300" marR="5080" indent="-228600">
                  <a:lnSpc>
                    <a:spcPct val="120100"/>
                  </a:lnSpc>
                  <a:spcBef>
                    <a:spcPts val="994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sz="2800" dirty="0">
                    <a:cs typeface="Tw Cen MT"/>
                  </a:rPr>
                  <a:t>e.g.</a:t>
                </a:r>
                <a:r>
                  <a:rPr sz="2800" spc="-8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from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protein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most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fluorescence</a:t>
                </a:r>
                <a:r>
                  <a:rPr sz="2800" spc="-8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results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from</a:t>
                </a:r>
                <a:r>
                  <a:rPr sz="2800" spc="-7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the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indole</a:t>
                </a:r>
                <a:r>
                  <a:rPr sz="2800" spc="-80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ring</a:t>
                </a:r>
                <a:r>
                  <a:rPr sz="2800" spc="-65" dirty="0">
                    <a:cs typeface="Tw Cen MT"/>
                  </a:rPr>
                  <a:t> </a:t>
                </a:r>
                <a:r>
                  <a:rPr sz="2800" spc="-25" dirty="0">
                    <a:cs typeface="Tw Cen MT"/>
                  </a:rPr>
                  <a:t>of </a:t>
                </a:r>
                <a:r>
                  <a:rPr sz="2800" dirty="0">
                    <a:cs typeface="Tw Cen MT"/>
                  </a:rPr>
                  <a:t>tryptophan</a:t>
                </a:r>
                <a:r>
                  <a:rPr sz="2800" spc="-75" dirty="0">
                    <a:cs typeface="Tw Cen MT"/>
                  </a:rPr>
                  <a:t> </a:t>
                </a:r>
                <a:r>
                  <a:rPr sz="2800" spc="-10" dirty="0">
                    <a:cs typeface="Tw Cen MT"/>
                  </a:rPr>
                  <a:t>residue</a:t>
                </a:r>
                <a:endParaRPr sz="2800" dirty="0">
                  <a:cs typeface="Tw Cen MT"/>
                </a:endParaRPr>
              </a:p>
              <a:p>
                <a:pPr marL="241300" indent="-228600" algn="just">
                  <a:lnSpc>
                    <a:spcPct val="100000"/>
                  </a:lnSpc>
                  <a:spcBef>
                    <a:spcPts val="1680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sz="2800" dirty="0">
                    <a:cs typeface="Tw Cen MT"/>
                  </a:rPr>
                  <a:t>They</a:t>
                </a:r>
                <a:r>
                  <a:rPr sz="2800" spc="-12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are</a:t>
                </a:r>
                <a:r>
                  <a:rPr sz="2800" spc="-125" dirty="0">
                    <a:cs typeface="Tw Cen MT"/>
                  </a:rPr>
                  <a:t> </a:t>
                </a:r>
                <a:r>
                  <a:rPr sz="2800" dirty="0">
                    <a:cs typeface="Tw Cen MT"/>
                  </a:rPr>
                  <a:t>generally</a:t>
                </a:r>
                <a:r>
                  <a:rPr sz="2800" spc="-13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combined</a:t>
                </a:r>
                <a:r>
                  <a:rPr lang="it-IT" sz="280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aromatic</a:t>
                </a:r>
                <a:r>
                  <a:rPr lang="it-IT" sz="2800" dirty="0">
                    <a:cs typeface="Tw Cen MT"/>
                  </a:rPr>
                  <a:t> groups, planar or </a:t>
                </a:r>
                <a:r>
                  <a:rPr lang="it-IT" sz="2800" dirty="0" err="1">
                    <a:cs typeface="Tw Cen MT"/>
                  </a:rPr>
                  <a:t>cyclic</a:t>
                </a:r>
                <a:r>
                  <a:rPr lang="it-IT" sz="280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molecules</a:t>
                </a:r>
                <a:r>
                  <a:rPr lang="it-IT" sz="2800" dirty="0">
                    <a:cs typeface="Tw Cen MT"/>
                  </a:rPr>
                  <a:t> with </a:t>
                </a:r>
                <a:r>
                  <a:rPr lang="it-IT" sz="2800" dirty="0" err="1">
                    <a:cs typeface="Tw Cen MT"/>
                  </a:rPr>
                  <a:t>several</a:t>
                </a:r>
                <a:r>
                  <a:rPr lang="it-IT" sz="2800" dirty="0">
                    <a:cs typeface="Tw Cen MT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w Cen MT"/>
                      </a:rPr>
                      <m:t>𝜋</m:t>
                    </m:r>
                  </m:oMath>
                </a14:m>
                <a:r>
                  <a:rPr lang="it-IT" sz="2800" dirty="0">
                    <a:cs typeface="Tw Cen MT"/>
                  </a:rPr>
                  <a:t>-bonds</a:t>
                </a:r>
              </a:p>
              <a:p>
                <a:pPr marL="241300" indent="-228600" algn="just">
                  <a:lnSpc>
                    <a:spcPct val="100000"/>
                  </a:lnSpc>
                  <a:spcBef>
                    <a:spcPts val="1680"/>
                  </a:spcBef>
                  <a:buSzPct val="125000"/>
                  <a:buFont typeface="Arial"/>
                  <a:buChar char="•"/>
                  <a:tabLst>
                    <a:tab pos="241300" algn="l"/>
                  </a:tabLst>
                </a:pPr>
                <a:r>
                  <a:rPr lang="it-IT" sz="2800" dirty="0" err="1">
                    <a:cs typeface="Tw Cen MT"/>
                  </a:rPr>
                  <a:t>Used</a:t>
                </a:r>
                <a:r>
                  <a:rPr lang="it-IT" sz="2800" dirty="0">
                    <a:cs typeface="Tw Cen MT"/>
                  </a:rPr>
                  <a:t> alone </a:t>
                </a:r>
                <a:r>
                  <a:rPr lang="it-IT" sz="2800" dirty="0" err="1">
                    <a:cs typeface="Tw Cen MT"/>
                  </a:rPr>
                  <a:t>as</a:t>
                </a:r>
                <a:r>
                  <a:rPr lang="it-IT" sz="2800" dirty="0">
                    <a:cs typeface="Tw Cen MT"/>
                  </a:rPr>
                  <a:t> </a:t>
                </a:r>
                <a:r>
                  <a:rPr lang="it-IT" sz="2800" dirty="0" err="1">
                    <a:cs typeface="Tw Cen MT"/>
                  </a:rPr>
                  <a:t>dyes</a:t>
                </a:r>
                <a:r>
                  <a:rPr lang="it-IT" sz="2800" dirty="0">
                    <a:cs typeface="Tw Cen MT"/>
                  </a:rPr>
                  <a:t> or </a:t>
                </a:r>
                <a:r>
                  <a:rPr lang="it-IT" sz="2800" dirty="0" err="1">
                    <a:cs typeface="Tw Cen MT"/>
                  </a:rPr>
                  <a:t>conjugated</a:t>
                </a:r>
                <a:r>
                  <a:rPr lang="it-IT" sz="2800" dirty="0">
                    <a:cs typeface="Tw Cen MT"/>
                  </a:rPr>
                  <a:t> to </a:t>
                </a:r>
                <a:r>
                  <a:rPr lang="it-IT" sz="2800" dirty="0" err="1">
                    <a:cs typeface="Tw Cen MT"/>
                  </a:rPr>
                  <a:t>macromolecules</a:t>
                </a:r>
                <a:r>
                  <a:rPr lang="it-IT" sz="2800" dirty="0">
                    <a:cs typeface="Tw Cen MT"/>
                  </a:rPr>
                  <a:t> (</a:t>
                </a:r>
                <a:r>
                  <a:rPr lang="it-IT" sz="2800" dirty="0" err="1">
                    <a:cs typeface="Tw Cen MT"/>
                  </a:rPr>
                  <a:t>antibodies</a:t>
                </a:r>
                <a:r>
                  <a:rPr lang="it-IT" sz="2800" dirty="0">
                    <a:cs typeface="Tw Cen MT"/>
                  </a:rPr>
                  <a:t>!!)</a:t>
                </a:r>
                <a:endParaRPr sz="2800" dirty="0">
                  <a:cs typeface="Tw Cen MT"/>
                </a:endParaRPr>
              </a:p>
            </p:txBody>
          </p:sp>
        </mc:Choice>
        <mc:Fallback xmlns="">
          <p:sp>
            <p:nvSpPr>
              <p:cNvPr id="15" name="object 3">
                <a:extLst>
                  <a:ext uri="{FF2B5EF4-FFF2-40B4-BE49-F238E27FC236}">
                    <a16:creationId xmlns:a16="http://schemas.microsoft.com/office/drawing/2014/main" id="{66DC669A-C31F-1A09-7BAE-50BEB5D46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041" y="1809398"/>
                <a:ext cx="9419590" cy="3863109"/>
              </a:xfrm>
              <a:prstGeom prst="rect">
                <a:avLst/>
              </a:prstGeom>
              <a:blipFill>
                <a:blip r:embed="rId5"/>
                <a:stretch>
                  <a:fillRect l="-2561" t="-2623" r="-2291" b="-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819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CE10F6C-776C-D225-2191-9C29BD07E05F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9131871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FLUOROPHORES </a:t>
            </a:r>
            <a:r>
              <a:rPr lang="en-GB" sz="3600" spc="-105" dirty="0">
                <a:latin typeface="+mn-lt"/>
                <a:cs typeface="Arial"/>
              </a:rPr>
              <a:t>(Fluorochromes,</a:t>
            </a:r>
            <a:r>
              <a:rPr lang="en-GB" sz="3600" spc="-60" dirty="0">
                <a:latin typeface="+mn-lt"/>
                <a:cs typeface="Arial"/>
              </a:rPr>
              <a:t> </a:t>
            </a:r>
            <a:r>
              <a:rPr lang="en-GB" sz="3600" spc="-105" dirty="0">
                <a:latin typeface="+mn-lt"/>
                <a:cs typeface="Arial"/>
              </a:rPr>
              <a:t>chromophores)</a:t>
            </a:r>
            <a:endParaRPr lang="en-GB" sz="3600" spc="-1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08801-A6CF-AC04-BF18-2218679EC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88" y="855701"/>
            <a:ext cx="5041545" cy="534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A1B19-0C15-48D7-D59B-916CE8F94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957" y="2482266"/>
            <a:ext cx="5755001" cy="3640275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1F195E29-9263-E840-DC88-2C0CE10868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33733" y="1018226"/>
            <a:ext cx="4506837" cy="138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07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CE10F6C-776C-D225-2191-9C29BD07E05F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9131871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FLUOROPHORES </a:t>
            </a:r>
            <a:r>
              <a:rPr lang="en-GB" sz="3600" spc="-105" dirty="0">
                <a:latin typeface="+mn-lt"/>
                <a:cs typeface="Arial"/>
              </a:rPr>
              <a:t>(Fluorochromes,</a:t>
            </a:r>
            <a:r>
              <a:rPr lang="en-GB" sz="3600" spc="-60" dirty="0">
                <a:latin typeface="+mn-lt"/>
                <a:cs typeface="Arial"/>
              </a:rPr>
              <a:t> </a:t>
            </a:r>
            <a:r>
              <a:rPr lang="en-GB" sz="3600" spc="-105" dirty="0">
                <a:latin typeface="+mn-lt"/>
                <a:cs typeface="Arial"/>
              </a:rPr>
              <a:t>chromophores)</a:t>
            </a:r>
            <a:endParaRPr lang="en-GB" sz="3600" spc="-1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08801-A6CF-AC04-BF18-2218679EC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88" y="855701"/>
            <a:ext cx="5041545" cy="5342798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1F195E29-9263-E840-DC88-2C0CE108681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33733" y="1018226"/>
            <a:ext cx="4506837" cy="1388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B4A4F-86EE-8B73-66F0-7D9C1EE98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538" y="2315845"/>
            <a:ext cx="4318000" cy="189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C7BC6A-84C7-5984-4AFE-89F9AFD81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4877" y="4098224"/>
            <a:ext cx="40132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89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8" name="object 2">
            <a:extLst>
              <a:ext uri="{FF2B5EF4-FFF2-40B4-BE49-F238E27FC236}">
                <a16:creationId xmlns:a16="http://schemas.microsoft.com/office/drawing/2014/main" id="{A1404224-D726-E969-897F-50924F492E64}"/>
              </a:ext>
            </a:extLst>
          </p:cNvPr>
          <p:cNvGrpSpPr/>
          <p:nvPr/>
        </p:nvGrpSpPr>
        <p:grpSpPr>
          <a:xfrm>
            <a:off x="-105526" y="803102"/>
            <a:ext cx="6048756" cy="5468112"/>
            <a:chOff x="1703832" y="1196339"/>
            <a:chExt cx="6048756" cy="5468112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6B2FF3F0-279D-A232-3F2C-E7A4887461E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832" y="1196339"/>
              <a:ext cx="6047232" cy="5449824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4F2CB199-9E90-5F79-A260-DD595523637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832" y="1214627"/>
              <a:ext cx="6048756" cy="5449824"/>
            </a:xfrm>
            <a:prstGeom prst="rect">
              <a:avLst/>
            </a:prstGeom>
          </p:spPr>
        </p:pic>
      </p:grpSp>
      <p:sp>
        <p:nvSpPr>
          <p:cNvPr id="3" name="object 2">
            <a:extLst>
              <a:ext uri="{FF2B5EF4-FFF2-40B4-BE49-F238E27FC236}">
                <a16:creationId xmlns:a16="http://schemas.microsoft.com/office/drawing/2014/main" id="{FCE10F6C-776C-D225-2191-9C29BD07E05F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9131871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FLUORESCENT PROTEINS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5157B-7711-281C-D5C9-E8A1929F2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374" y="2533134"/>
            <a:ext cx="6163626" cy="34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59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A4DEE-A1FA-13D9-A43D-8108656B7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22"/>
            <a:ext cx="7772400" cy="6796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3E9CF7-E350-B8A4-6FA6-46FC736E5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226" y="1087394"/>
            <a:ext cx="4901773" cy="57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0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7919237F-CC06-62DB-D968-6FB3F8AFBE8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53339"/>
            <a:ext cx="9144000" cy="68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85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3895D1F9-034D-9349-1E04-17DAF6ACC360}"/>
              </a:ext>
            </a:extLst>
          </p:cNvPr>
          <p:cNvSpPr txBox="1"/>
          <p:nvPr/>
        </p:nvSpPr>
        <p:spPr>
          <a:xfrm>
            <a:off x="342455" y="2463800"/>
            <a:ext cx="3517265" cy="135678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400"/>
              </a:spcBef>
            </a:pPr>
            <a:r>
              <a:rPr lang="it-IT" sz="2800" spc="-10" dirty="0">
                <a:cs typeface="Tw Cen MT"/>
              </a:rPr>
              <a:t>The</a:t>
            </a:r>
            <a:r>
              <a:rPr lang="it-IT" sz="2800" b="1" spc="-10" dirty="0">
                <a:cs typeface="Tw Cen MT"/>
              </a:rPr>
              <a:t> i</a:t>
            </a:r>
            <a:r>
              <a:rPr sz="2800" b="1" spc="-10" dirty="0" err="1">
                <a:cs typeface="Tw Cen MT"/>
              </a:rPr>
              <a:t>ntensity</a:t>
            </a:r>
            <a:endParaRPr sz="2800" dirty="0">
              <a:cs typeface="Tw Cen MT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lang="it-IT" sz="2800" dirty="0">
                <a:cs typeface="Tw Cen MT"/>
              </a:rPr>
              <a:t> </a:t>
            </a:r>
            <a:r>
              <a:rPr lang="it-IT" sz="2800" dirty="0" err="1">
                <a:cs typeface="Tw Cen MT"/>
              </a:rPr>
              <a:t>is</a:t>
            </a:r>
            <a:r>
              <a:rPr lang="it-IT" sz="2800" dirty="0">
                <a:cs typeface="Tw Cen MT"/>
              </a:rPr>
              <a:t> </a:t>
            </a:r>
            <a:r>
              <a:rPr sz="2800" dirty="0">
                <a:cs typeface="Tw Cen MT"/>
              </a:rPr>
              <a:t>related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to the </a:t>
            </a:r>
            <a:r>
              <a:rPr sz="2800" b="1" dirty="0">
                <a:cs typeface="Tw Cen MT"/>
              </a:rPr>
              <a:t>probability</a:t>
            </a:r>
            <a:r>
              <a:rPr sz="2800" b="1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30" dirty="0">
                <a:cs typeface="Tw Cen MT"/>
              </a:rPr>
              <a:t> </a:t>
            </a:r>
            <a:r>
              <a:rPr sz="2800" dirty="0">
                <a:cs typeface="Tw Cen MT"/>
              </a:rPr>
              <a:t>the </a:t>
            </a:r>
            <a:r>
              <a:rPr sz="2800" spc="-10" dirty="0">
                <a:cs typeface="Tw Cen MT"/>
              </a:rPr>
              <a:t>event</a:t>
            </a:r>
            <a:endParaRPr sz="2800" dirty="0">
              <a:cs typeface="Tw Cen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FFCF2ED-E04B-9037-5B58-E0D02BF9A8FC}"/>
              </a:ext>
            </a:extLst>
          </p:cNvPr>
          <p:cNvSpPr txBox="1"/>
          <p:nvPr/>
        </p:nvSpPr>
        <p:spPr>
          <a:xfrm>
            <a:off x="4821770" y="2463800"/>
            <a:ext cx="3276600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cs typeface="Tw Cen MT"/>
              </a:rPr>
              <a:t>Wavelength</a:t>
            </a:r>
            <a:r>
              <a:rPr lang="it-IT" sz="2800" spc="-10" dirty="0">
                <a:cs typeface="Tw Cen MT"/>
              </a:rPr>
              <a:t> </a:t>
            </a:r>
            <a:r>
              <a:rPr lang="it-IT" sz="2800" spc="-10" dirty="0" err="1">
                <a:cs typeface="Tw Cen MT"/>
              </a:rPr>
              <a:t>relates</a:t>
            </a:r>
            <a:r>
              <a:rPr lang="it-IT" sz="2800" spc="-10" dirty="0">
                <a:cs typeface="Tw Cen MT"/>
              </a:rPr>
              <a:t> to </a:t>
            </a:r>
            <a:r>
              <a:rPr sz="2800" dirty="0">
                <a:cs typeface="Tw Cen MT"/>
              </a:rPr>
              <a:t>the </a:t>
            </a:r>
            <a:r>
              <a:rPr sz="2800" b="1" dirty="0">
                <a:cs typeface="Tw Cen MT"/>
              </a:rPr>
              <a:t>energy</a:t>
            </a:r>
            <a:r>
              <a:rPr sz="2800" b="1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6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absorbed</a:t>
            </a:r>
            <a:r>
              <a:rPr sz="2800" spc="-30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or</a:t>
            </a:r>
            <a:endParaRPr sz="2800" dirty="0">
              <a:cs typeface="Tw Cen MT"/>
            </a:endParaRPr>
          </a:p>
          <a:p>
            <a:pPr algn="ctr">
              <a:lnSpc>
                <a:spcPct val="100000"/>
              </a:lnSpc>
            </a:pPr>
            <a:r>
              <a:rPr sz="2800" spc="-10" dirty="0">
                <a:cs typeface="Tw Cen MT"/>
              </a:rPr>
              <a:t>emitted</a:t>
            </a:r>
            <a:endParaRPr sz="2800" dirty="0">
              <a:cs typeface="Tw Cen MT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BEA0FA60-B390-60CB-AF30-946DBB842B65}"/>
              </a:ext>
            </a:extLst>
          </p:cNvPr>
          <p:cNvSpPr txBox="1"/>
          <p:nvPr/>
        </p:nvSpPr>
        <p:spPr>
          <a:xfrm>
            <a:off x="4821770" y="4570447"/>
            <a:ext cx="7979829" cy="13304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2800" dirty="0">
                <a:latin typeface="Tw Cen MT"/>
                <a:cs typeface="Tw Cen MT"/>
              </a:rPr>
              <a:t>t</a:t>
            </a:r>
            <a:r>
              <a:rPr sz="2800" dirty="0">
                <a:latin typeface="Tw Cen MT"/>
                <a:cs typeface="Tw Cen MT"/>
              </a:rPr>
              <a:t>he</a:t>
            </a:r>
            <a:r>
              <a:rPr sz="2800" spc="-60" dirty="0">
                <a:latin typeface="Tw Cen MT"/>
                <a:cs typeface="Tw Cen MT"/>
              </a:rPr>
              <a:t> </a:t>
            </a:r>
            <a:r>
              <a:rPr sz="2800" b="1" dirty="0">
                <a:latin typeface="Tw Cen MT"/>
                <a:cs typeface="Tw Cen MT"/>
              </a:rPr>
              <a:t>longer</a:t>
            </a:r>
            <a:r>
              <a:rPr sz="2800" b="1" spc="-30" dirty="0">
                <a:latin typeface="Tw Cen MT"/>
                <a:cs typeface="Tw Cen MT"/>
              </a:rPr>
              <a:t> </a:t>
            </a:r>
            <a:r>
              <a:rPr sz="2800" dirty="0">
                <a:latin typeface="Tw Cen MT"/>
                <a:cs typeface="Tw Cen MT"/>
              </a:rPr>
              <a:t>the</a:t>
            </a:r>
            <a:r>
              <a:rPr sz="2800" spc="-55" dirty="0">
                <a:latin typeface="Tw Cen MT"/>
                <a:cs typeface="Tw Cen MT"/>
              </a:rPr>
              <a:t> </a:t>
            </a:r>
            <a:r>
              <a:rPr sz="2800" spc="-20" dirty="0">
                <a:latin typeface="Tw Cen MT"/>
                <a:cs typeface="Tw Cen MT"/>
              </a:rPr>
              <a:t>wavelength</a:t>
            </a:r>
            <a:r>
              <a:rPr sz="2800" spc="-55" dirty="0">
                <a:latin typeface="Tw Cen MT"/>
                <a:cs typeface="Tw Cen MT"/>
              </a:rPr>
              <a:t> </a:t>
            </a:r>
            <a:r>
              <a:rPr sz="2800" dirty="0">
                <a:latin typeface="Tw Cen MT"/>
                <a:cs typeface="Tw Cen MT"/>
              </a:rPr>
              <a:t>the</a:t>
            </a:r>
            <a:r>
              <a:rPr sz="2800" spc="-45" dirty="0">
                <a:latin typeface="Tw Cen MT"/>
                <a:cs typeface="Tw Cen MT"/>
              </a:rPr>
              <a:t> </a:t>
            </a:r>
            <a:r>
              <a:rPr sz="2800" b="1" dirty="0">
                <a:latin typeface="Tw Cen MT"/>
                <a:cs typeface="Tw Cen MT"/>
              </a:rPr>
              <a:t>lower</a:t>
            </a:r>
            <a:r>
              <a:rPr sz="2800" b="1" spc="-45" dirty="0">
                <a:latin typeface="Tw Cen MT"/>
                <a:cs typeface="Tw Cen MT"/>
              </a:rPr>
              <a:t> </a:t>
            </a:r>
            <a:r>
              <a:rPr sz="2800" dirty="0">
                <a:latin typeface="Tw Cen MT"/>
                <a:cs typeface="Tw Cen MT"/>
              </a:rPr>
              <a:t>the</a:t>
            </a:r>
            <a:r>
              <a:rPr sz="2800" spc="-55" dirty="0">
                <a:latin typeface="Tw Cen MT"/>
                <a:cs typeface="Tw Cen MT"/>
              </a:rPr>
              <a:t> </a:t>
            </a:r>
            <a:r>
              <a:rPr sz="2800" spc="-10" dirty="0">
                <a:latin typeface="Tw Cen MT"/>
                <a:cs typeface="Tw Cen MT"/>
              </a:rPr>
              <a:t>energy</a:t>
            </a:r>
            <a:endParaRPr lang="it-IT" sz="2800" spc="-10" dirty="0">
              <a:latin typeface="Tw Cen MT"/>
              <a:cs typeface="Tw Cen MT"/>
            </a:endParaRPr>
          </a:p>
          <a:p>
            <a:pPr marL="12700">
              <a:spcBef>
                <a:spcPts val="95"/>
              </a:spcBef>
            </a:pP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35" dirty="0">
                <a:latin typeface="Tw Cen MT"/>
                <a:cs typeface="Tw Cen MT"/>
              </a:rPr>
              <a:t> </a:t>
            </a:r>
            <a:r>
              <a:rPr lang="en-GB" sz="2800" b="1" dirty="0">
                <a:latin typeface="Tw Cen MT"/>
                <a:cs typeface="Tw Cen MT"/>
              </a:rPr>
              <a:t>shorter</a:t>
            </a:r>
            <a:r>
              <a:rPr lang="en-GB" sz="2800" b="1" spc="-5" dirty="0">
                <a:latin typeface="Tw Cen MT"/>
                <a:cs typeface="Tw Cen MT"/>
              </a:rPr>
              <a:t> </a:t>
            </a: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30" dirty="0">
                <a:latin typeface="Tw Cen MT"/>
                <a:cs typeface="Tw Cen MT"/>
              </a:rPr>
              <a:t> </a:t>
            </a:r>
            <a:r>
              <a:rPr lang="en-GB" sz="2800" spc="-20" dirty="0">
                <a:latin typeface="Tw Cen MT"/>
                <a:cs typeface="Tw Cen MT"/>
              </a:rPr>
              <a:t>wavelength</a:t>
            </a:r>
            <a:r>
              <a:rPr lang="en-GB" sz="2800" spc="-30" dirty="0">
                <a:latin typeface="Tw Cen MT"/>
                <a:cs typeface="Tw Cen MT"/>
              </a:rPr>
              <a:t> </a:t>
            </a: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20" dirty="0">
                <a:latin typeface="Tw Cen MT"/>
                <a:cs typeface="Tw Cen MT"/>
              </a:rPr>
              <a:t> </a:t>
            </a:r>
            <a:r>
              <a:rPr lang="en-GB" sz="2800" b="1" dirty="0">
                <a:latin typeface="Tw Cen MT"/>
                <a:cs typeface="Tw Cen MT"/>
              </a:rPr>
              <a:t>higher</a:t>
            </a:r>
            <a:r>
              <a:rPr lang="en-GB" sz="2800" b="1" spc="-5" dirty="0">
                <a:latin typeface="Tw Cen MT"/>
                <a:cs typeface="Tw Cen MT"/>
              </a:rPr>
              <a:t> </a:t>
            </a:r>
            <a:r>
              <a:rPr lang="en-GB" sz="2800" dirty="0">
                <a:latin typeface="Tw Cen MT"/>
                <a:cs typeface="Tw Cen MT"/>
              </a:rPr>
              <a:t>the</a:t>
            </a:r>
            <a:r>
              <a:rPr lang="en-GB" sz="2800" spc="-40" dirty="0">
                <a:latin typeface="Tw Cen MT"/>
                <a:cs typeface="Tw Cen MT"/>
              </a:rPr>
              <a:t> </a:t>
            </a:r>
            <a:r>
              <a:rPr lang="en-GB" sz="2800" spc="-10" dirty="0">
                <a:latin typeface="Tw Cen MT"/>
                <a:cs typeface="Tw Cen MT"/>
              </a:rPr>
              <a:t>energy</a:t>
            </a:r>
            <a:endParaRPr lang="en-GB" sz="280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Tw Cen MT"/>
              <a:cs typeface="Tw Cen MT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ABFE8188-AB26-C945-13E5-FF2248A96D29}"/>
              </a:ext>
            </a:extLst>
          </p:cNvPr>
          <p:cNvSpPr txBox="1">
            <a:spLocks/>
          </p:cNvSpPr>
          <p:nvPr/>
        </p:nvSpPr>
        <p:spPr>
          <a:xfrm>
            <a:off x="492188" y="288879"/>
            <a:ext cx="9131871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</a:rPr>
              <a:t>CONSIDERATIONS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822A0A-3DA3-621D-F364-ED83547D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54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1D4F7E2-52A0-9F7F-571D-73BC5C4D024A}"/>
              </a:ext>
            </a:extLst>
          </p:cNvPr>
          <p:cNvSpPr txBox="1">
            <a:spLocks/>
          </p:cNvSpPr>
          <p:nvPr/>
        </p:nvSpPr>
        <p:spPr>
          <a:xfrm>
            <a:off x="274412" y="185379"/>
            <a:ext cx="784384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MULTICHANNEL</a:t>
            </a:r>
            <a:r>
              <a:rPr lang="en-GB" spc="-140" dirty="0"/>
              <a:t> </a:t>
            </a:r>
            <a:r>
              <a:rPr lang="en-GB" spc="-10" dirty="0"/>
              <a:t>FLUORESCENCE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51B9E23E-C8E7-B69D-D16E-361C5926F3A2}"/>
              </a:ext>
            </a:extLst>
          </p:cNvPr>
          <p:cNvSpPr txBox="1"/>
          <p:nvPr/>
        </p:nvSpPr>
        <p:spPr>
          <a:xfrm>
            <a:off x="4701143" y="2300165"/>
            <a:ext cx="7223128" cy="225766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2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Direct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coupling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to </a:t>
            </a:r>
            <a:r>
              <a:rPr sz="2800" spc="-10" dirty="0">
                <a:cs typeface="Tw Cen MT"/>
              </a:rPr>
              <a:t>macromolecules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31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Fluorescent</a:t>
            </a:r>
            <a:r>
              <a:rPr sz="2800" spc="-100" dirty="0">
                <a:cs typeface="Tw Cen MT"/>
              </a:rPr>
              <a:t> </a:t>
            </a:r>
            <a:r>
              <a:rPr sz="2800" dirty="0">
                <a:cs typeface="Tw Cen MT"/>
              </a:rPr>
              <a:t>dyes</a:t>
            </a:r>
            <a:r>
              <a:rPr sz="2800" spc="-65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-3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substrates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31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Fluorescent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fusion</a:t>
            </a:r>
            <a:r>
              <a:rPr sz="2800" spc="-1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proteins</a:t>
            </a:r>
            <a:endParaRPr sz="2800" dirty="0">
              <a:cs typeface="Tw Cen MT"/>
            </a:endParaRPr>
          </a:p>
          <a:p>
            <a:pPr marL="241300" indent="-228600">
              <a:lnSpc>
                <a:spcPts val="2990"/>
              </a:lnSpc>
              <a:spcBef>
                <a:spcPts val="132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Fluorescent</a:t>
            </a:r>
            <a:r>
              <a:rPr sz="2800" spc="-4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Antibodies</a:t>
            </a:r>
            <a:endParaRPr sz="2800" dirty="0">
              <a:cs typeface="Tw Cen MT"/>
            </a:endParaRPr>
          </a:p>
        </p:txBody>
      </p:sp>
      <p:pic>
        <p:nvPicPr>
          <p:cNvPr id="32" name="object 12">
            <a:extLst>
              <a:ext uri="{FF2B5EF4-FFF2-40B4-BE49-F238E27FC236}">
                <a16:creationId xmlns:a16="http://schemas.microsoft.com/office/drawing/2014/main" id="{D1CF4119-7D58-67DC-3FD1-1A61C2F8DC4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527" y="907396"/>
            <a:ext cx="2671572" cy="3810000"/>
          </a:xfrm>
          <a:prstGeom prst="rect">
            <a:avLst/>
          </a:prstGeom>
        </p:spPr>
      </p:pic>
      <p:sp>
        <p:nvSpPr>
          <p:cNvPr id="33" name="object 13">
            <a:extLst>
              <a:ext uri="{FF2B5EF4-FFF2-40B4-BE49-F238E27FC236}">
                <a16:creationId xmlns:a16="http://schemas.microsoft.com/office/drawing/2014/main" id="{16723445-CE6D-4357-2382-A0D80114B372}"/>
              </a:ext>
            </a:extLst>
          </p:cNvPr>
          <p:cNvSpPr txBox="1"/>
          <p:nvPr/>
        </p:nvSpPr>
        <p:spPr>
          <a:xfrm>
            <a:off x="456121" y="4895780"/>
            <a:ext cx="24409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Arterial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edothelial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cell </a:t>
            </a:r>
            <a:r>
              <a:rPr sz="1800" dirty="0">
                <a:latin typeface="Times New Roman"/>
                <a:cs typeface="Times New Roman"/>
              </a:rPr>
              <a:t>Ch1(Green)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FITC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Tubulin </a:t>
            </a:r>
            <a:r>
              <a:rPr sz="1800" dirty="0">
                <a:latin typeface="Times New Roman"/>
                <a:cs typeface="Times New Roman"/>
              </a:rPr>
              <a:t>Ch2(Red) </a:t>
            </a:r>
            <a:r>
              <a:rPr sz="1800" spc="-10" dirty="0">
                <a:latin typeface="Times New Roman"/>
                <a:cs typeface="Times New Roman"/>
              </a:rPr>
              <a:t>mitotracker </a:t>
            </a:r>
            <a:r>
              <a:rPr sz="1800" dirty="0">
                <a:latin typeface="Times New Roman"/>
                <a:cs typeface="Times New Roman"/>
              </a:rPr>
              <a:t>Ch3(Blue)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DAPI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2542B4F-76C8-CA1A-4BFB-F3F7E9BE0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04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3C721D20-E9F1-BA43-64CC-2F23478A794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53" y="23328"/>
            <a:ext cx="10429102" cy="6257845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EA9023-08A4-1AE0-D81C-634C81C8C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5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57D89964-8D64-9D75-006A-01AEB9AF309E}"/>
              </a:ext>
            </a:extLst>
          </p:cNvPr>
          <p:cNvGrpSpPr/>
          <p:nvPr/>
        </p:nvGrpSpPr>
        <p:grpSpPr>
          <a:xfrm>
            <a:off x="1933830" y="728980"/>
            <a:ext cx="7153909" cy="5351145"/>
            <a:chOff x="1813560" y="827532"/>
            <a:chExt cx="7153909" cy="5351145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D1D0C77E-C383-1454-D947-28CCBC6FC5B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3560" y="827532"/>
              <a:ext cx="3954779" cy="4430268"/>
            </a:xfrm>
            <a:prstGeom prst="rect">
              <a:avLst/>
            </a:prstGeom>
          </p:spPr>
        </p:pic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5B7E435-3A18-9127-0183-74FF55B43C43}"/>
                </a:ext>
              </a:extLst>
            </p:cNvPr>
            <p:cNvSpPr/>
            <p:nvPr/>
          </p:nvSpPr>
          <p:spPr>
            <a:xfrm>
              <a:off x="8334755" y="3668267"/>
              <a:ext cx="573405" cy="777240"/>
            </a:xfrm>
            <a:custGeom>
              <a:avLst/>
              <a:gdLst/>
              <a:ahLst/>
              <a:cxnLst/>
              <a:rect l="l" t="t" r="r" b="b"/>
              <a:pathLst>
                <a:path w="573404" h="777239">
                  <a:moveTo>
                    <a:pt x="573024" y="0"/>
                  </a:moveTo>
                  <a:lnTo>
                    <a:pt x="0" y="0"/>
                  </a:lnTo>
                  <a:lnTo>
                    <a:pt x="0" y="777240"/>
                  </a:lnTo>
                  <a:lnTo>
                    <a:pt x="573024" y="777240"/>
                  </a:lnTo>
                  <a:lnTo>
                    <a:pt x="573024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8588BAEA-D2BA-AD33-CE26-4B4B90008CB3}"/>
                </a:ext>
              </a:extLst>
            </p:cNvPr>
            <p:cNvSpPr/>
            <p:nvPr/>
          </p:nvSpPr>
          <p:spPr>
            <a:xfrm>
              <a:off x="8334755" y="3668267"/>
              <a:ext cx="573405" cy="777240"/>
            </a:xfrm>
            <a:custGeom>
              <a:avLst/>
              <a:gdLst/>
              <a:ahLst/>
              <a:cxnLst/>
              <a:rect l="l" t="t" r="r" b="b"/>
              <a:pathLst>
                <a:path w="573404" h="777239">
                  <a:moveTo>
                    <a:pt x="0" y="777240"/>
                  </a:moveTo>
                  <a:lnTo>
                    <a:pt x="573024" y="777240"/>
                  </a:lnTo>
                  <a:lnTo>
                    <a:pt x="573024" y="0"/>
                  </a:lnTo>
                  <a:lnTo>
                    <a:pt x="0" y="0"/>
                  </a:lnTo>
                  <a:lnTo>
                    <a:pt x="0" y="77724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D7F52607-C2BE-7A13-31A5-56CA4B1E8569}"/>
                </a:ext>
              </a:extLst>
            </p:cNvPr>
            <p:cNvSpPr/>
            <p:nvPr/>
          </p:nvSpPr>
          <p:spPr>
            <a:xfrm>
              <a:off x="6832092" y="3354324"/>
              <a:ext cx="245745" cy="478790"/>
            </a:xfrm>
            <a:custGeom>
              <a:avLst/>
              <a:gdLst/>
              <a:ahLst/>
              <a:cxnLst/>
              <a:rect l="l" t="t" r="r" b="b"/>
              <a:pathLst>
                <a:path w="245745" h="478789">
                  <a:moveTo>
                    <a:pt x="24536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45364" y="478536"/>
                  </a:lnTo>
                  <a:lnTo>
                    <a:pt x="245364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F8BEC733-C726-8020-834B-D28DD0736102}"/>
                </a:ext>
              </a:extLst>
            </p:cNvPr>
            <p:cNvSpPr/>
            <p:nvPr/>
          </p:nvSpPr>
          <p:spPr>
            <a:xfrm>
              <a:off x="6832092" y="3354324"/>
              <a:ext cx="245745" cy="478790"/>
            </a:xfrm>
            <a:custGeom>
              <a:avLst/>
              <a:gdLst/>
              <a:ahLst/>
              <a:cxnLst/>
              <a:rect l="l" t="t" r="r" b="b"/>
              <a:pathLst>
                <a:path w="245745" h="478789">
                  <a:moveTo>
                    <a:pt x="0" y="478536"/>
                  </a:moveTo>
                  <a:lnTo>
                    <a:pt x="245364" y="478536"/>
                  </a:lnTo>
                  <a:lnTo>
                    <a:pt x="245364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7504D3A3-C231-4727-949D-359490CB7D7E}"/>
                </a:ext>
              </a:extLst>
            </p:cNvPr>
            <p:cNvSpPr/>
            <p:nvPr/>
          </p:nvSpPr>
          <p:spPr>
            <a:xfrm>
              <a:off x="5530595" y="3768852"/>
              <a:ext cx="2907030" cy="1518285"/>
            </a:xfrm>
            <a:custGeom>
              <a:avLst/>
              <a:gdLst/>
              <a:ahLst/>
              <a:cxnLst/>
              <a:rect l="l" t="t" r="r" b="b"/>
              <a:pathLst>
                <a:path w="2907029" h="1518285">
                  <a:moveTo>
                    <a:pt x="1479803" y="1308862"/>
                  </a:moveTo>
                  <a:lnTo>
                    <a:pt x="1321180" y="1308862"/>
                  </a:lnTo>
                  <a:lnTo>
                    <a:pt x="1321180" y="1518285"/>
                  </a:lnTo>
                  <a:lnTo>
                    <a:pt x="1426972" y="1518285"/>
                  </a:lnTo>
                  <a:lnTo>
                    <a:pt x="1479803" y="1308862"/>
                  </a:lnTo>
                  <a:close/>
                </a:path>
                <a:path w="2907029" h="1518285">
                  <a:moveTo>
                    <a:pt x="1532635" y="1151890"/>
                  </a:moveTo>
                  <a:lnTo>
                    <a:pt x="1215517" y="1151890"/>
                  </a:lnTo>
                  <a:lnTo>
                    <a:pt x="1004188" y="1413637"/>
                  </a:lnTo>
                  <a:lnTo>
                    <a:pt x="1109852" y="1465961"/>
                  </a:lnTo>
                  <a:lnTo>
                    <a:pt x="1268349" y="1308862"/>
                  </a:lnTo>
                  <a:lnTo>
                    <a:pt x="1627687" y="1308862"/>
                  </a:lnTo>
                  <a:lnTo>
                    <a:pt x="1532635" y="1151890"/>
                  </a:lnTo>
                  <a:close/>
                </a:path>
                <a:path w="2907029" h="1518285">
                  <a:moveTo>
                    <a:pt x="1627687" y="1308862"/>
                  </a:moveTo>
                  <a:lnTo>
                    <a:pt x="1479803" y="1308862"/>
                  </a:lnTo>
                  <a:lnTo>
                    <a:pt x="1638300" y="1465961"/>
                  </a:lnTo>
                  <a:lnTo>
                    <a:pt x="1691131" y="1413637"/>
                  </a:lnTo>
                  <a:lnTo>
                    <a:pt x="1627687" y="1308862"/>
                  </a:lnTo>
                  <a:close/>
                </a:path>
                <a:path w="2907029" h="1518285">
                  <a:moveTo>
                    <a:pt x="264287" y="0"/>
                  </a:moveTo>
                  <a:lnTo>
                    <a:pt x="0" y="0"/>
                  </a:lnTo>
                  <a:lnTo>
                    <a:pt x="0" y="104775"/>
                  </a:lnTo>
                  <a:lnTo>
                    <a:pt x="845565" y="157099"/>
                  </a:lnTo>
                  <a:lnTo>
                    <a:pt x="1215517" y="994791"/>
                  </a:lnTo>
                  <a:lnTo>
                    <a:pt x="2272537" y="994791"/>
                  </a:lnTo>
                  <a:lnTo>
                    <a:pt x="2272537" y="1151890"/>
                  </a:lnTo>
                  <a:lnTo>
                    <a:pt x="2800984" y="1151890"/>
                  </a:lnTo>
                  <a:lnTo>
                    <a:pt x="2906649" y="680593"/>
                  </a:lnTo>
                  <a:lnTo>
                    <a:pt x="2853817" y="104775"/>
                  </a:lnTo>
                  <a:lnTo>
                    <a:pt x="264287" y="0"/>
                  </a:lnTo>
                  <a:close/>
                </a:path>
              </a:pathLst>
            </a:custGeom>
            <a:solidFill>
              <a:srgbClr val="9B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22154D91-ECDA-2DA6-79CF-17E03E557F98}"/>
                </a:ext>
              </a:extLst>
            </p:cNvPr>
            <p:cNvSpPr/>
            <p:nvPr/>
          </p:nvSpPr>
          <p:spPr>
            <a:xfrm>
              <a:off x="5530595" y="3768852"/>
              <a:ext cx="2907030" cy="1518285"/>
            </a:xfrm>
            <a:custGeom>
              <a:avLst/>
              <a:gdLst/>
              <a:ahLst/>
              <a:cxnLst/>
              <a:rect l="l" t="t" r="r" b="b"/>
              <a:pathLst>
                <a:path w="2907029" h="1518285">
                  <a:moveTo>
                    <a:pt x="2800984" y="1151890"/>
                  </a:moveTo>
                  <a:lnTo>
                    <a:pt x="2906649" y="680593"/>
                  </a:lnTo>
                  <a:lnTo>
                    <a:pt x="2853817" y="104775"/>
                  </a:lnTo>
                  <a:lnTo>
                    <a:pt x="264287" y="0"/>
                  </a:lnTo>
                  <a:lnTo>
                    <a:pt x="0" y="0"/>
                  </a:lnTo>
                  <a:lnTo>
                    <a:pt x="0" y="104775"/>
                  </a:lnTo>
                  <a:lnTo>
                    <a:pt x="845565" y="157099"/>
                  </a:lnTo>
                  <a:lnTo>
                    <a:pt x="1215517" y="994791"/>
                  </a:lnTo>
                  <a:lnTo>
                    <a:pt x="2272537" y="994791"/>
                  </a:lnTo>
                  <a:lnTo>
                    <a:pt x="2272537" y="1047115"/>
                  </a:lnTo>
                  <a:lnTo>
                    <a:pt x="2272537" y="1151890"/>
                  </a:lnTo>
                  <a:lnTo>
                    <a:pt x="1215517" y="1151890"/>
                  </a:lnTo>
                  <a:lnTo>
                    <a:pt x="1004188" y="1413637"/>
                  </a:lnTo>
                  <a:lnTo>
                    <a:pt x="1109852" y="1465961"/>
                  </a:lnTo>
                  <a:lnTo>
                    <a:pt x="1268349" y="1308862"/>
                  </a:lnTo>
                  <a:lnTo>
                    <a:pt x="1321180" y="1308862"/>
                  </a:lnTo>
                  <a:lnTo>
                    <a:pt x="1321180" y="1518285"/>
                  </a:lnTo>
                  <a:lnTo>
                    <a:pt x="1426972" y="1518285"/>
                  </a:lnTo>
                  <a:lnTo>
                    <a:pt x="1479803" y="1308862"/>
                  </a:lnTo>
                  <a:lnTo>
                    <a:pt x="1638300" y="1465961"/>
                  </a:lnTo>
                  <a:lnTo>
                    <a:pt x="1691131" y="1413637"/>
                  </a:lnTo>
                  <a:lnTo>
                    <a:pt x="1532635" y="115189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66F7A727-42CD-DB7D-B1E4-DC09B23B04A6}"/>
                </a:ext>
              </a:extLst>
            </p:cNvPr>
            <p:cNvSpPr/>
            <p:nvPr/>
          </p:nvSpPr>
          <p:spPr>
            <a:xfrm>
              <a:off x="6749795" y="4767072"/>
              <a:ext cx="1049020" cy="149860"/>
            </a:xfrm>
            <a:custGeom>
              <a:avLst/>
              <a:gdLst/>
              <a:ahLst/>
              <a:cxnLst/>
              <a:rect l="l" t="t" r="r" b="b"/>
              <a:pathLst>
                <a:path w="1049020" h="149860">
                  <a:moveTo>
                    <a:pt x="1048511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1048511" y="149351"/>
                  </a:lnTo>
                  <a:lnTo>
                    <a:pt x="1048511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C0A4B975-CEFC-0BB2-4253-CCCB3AD774C0}"/>
                </a:ext>
              </a:extLst>
            </p:cNvPr>
            <p:cNvSpPr/>
            <p:nvPr/>
          </p:nvSpPr>
          <p:spPr>
            <a:xfrm>
              <a:off x="6749795" y="4767072"/>
              <a:ext cx="1049020" cy="149860"/>
            </a:xfrm>
            <a:custGeom>
              <a:avLst/>
              <a:gdLst/>
              <a:ahLst/>
              <a:cxnLst/>
              <a:rect l="l" t="t" r="r" b="b"/>
              <a:pathLst>
                <a:path w="1049020" h="149860">
                  <a:moveTo>
                    <a:pt x="0" y="149351"/>
                  </a:moveTo>
                  <a:lnTo>
                    <a:pt x="1048511" y="149351"/>
                  </a:lnTo>
                  <a:lnTo>
                    <a:pt x="1048511" y="0"/>
                  </a:lnTo>
                  <a:lnTo>
                    <a:pt x="0" y="0"/>
                  </a:lnTo>
                  <a:lnTo>
                    <a:pt x="0" y="1493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8C4DF0DE-4C7E-52E5-CE16-40F9DB527FEF}"/>
                </a:ext>
              </a:extLst>
            </p:cNvPr>
            <p:cNvSpPr/>
            <p:nvPr/>
          </p:nvSpPr>
          <p:spPr>
            <a:xfrm>
              <a:off x="8229600" y="5553455"/>
              <a:ext cx="731520" cy="619125"/>
            </a:xfrm>
            <a:custGeom>
              <a:avLst/>
              <a:gdLst/>
              <a:ahLst/>
              <a:cxnLst/>
              <a:rect l="l" t="t" r="r" b="b"/>
              <a:pathLst>
                <a:path w="731520" h="619125">
                  <a:moveTo>
                    <a:pt x="731520" y="0"/>
                  </a:moveTo>
                  <a:lnTo>
                    <a:pt x="0" y="0"/>
                  </a:lnTo>
                  <a:lnTo>
                    <a:pt x="0" y="618744"/>
                  </a:lnTo>
                  <a:lnTo>
                    <a:pt x="731520" y="618744"/>
                  </a:lnTo>
                  <a:lnTo>
                    <a:pt x="731520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3115BBA3-3BD5-FC7F-1E90-0442501B30AE}"/>
                </a:ext>
              </a:extLst>
            </p:cNvPr>
            <p:cNvSpPr/>
            <p:nvPr/>
          </p:nvSpPr>
          <p:spPr>
            <a:xfrm>
              <a:off x="8229600" y="5553455"/>
              <a:ext cx="731520" cy="619125"/>
            </a:xfrm>
            <a:custGeom>
              <a:avLst/>
              <a:gdLst/>
              <a:ahLst/>
              <a:cxnLst/>
              <a:rect l="l" t="t" r="r" b="b"/>
              <a:pathLst>
                <a:path w="731520" h="619125">
                  <a:moveTo>
                    <a:pt x="0" y="618744"/>
                  </a:moveTo>
                  <a:lnTo>
                    <a:pt x="731520" y="618744"/>
                  </a:lnTo>
                  <a:lnTo>
                    <a:pt x="731520" y="0"/>
                  </a:lnTo>
                  <a:lnTo>
                    <a:pt x="0" y="0"/>
                  </a:lnTo>
                  <a:lnTo>
                    <a:pt x="0" y="61874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138F33ED-100F-497C-9A60-37E3C002B876}"/>
                </a:ext>
              </a:extLst>
            </p:cNvPr>
            <p:cNvSpPr/>
            <p:nvPr/>
          </p:nvSpPr>
          <p:spPr>
            <a:xfrm>
              <a:off x="6222492" y="5971032"/>
              <a:ext cx="1998345" cy="201295"/>
            </a:xfrm>
            <a:custGeom>
              <a:avLst/>
              <a:gdLst/>
              <a:ahLst/>
              <a:cxnLst/>
              <a:rect l="l" t="t" r="r" b="b"/>
              <a:pathLst>
                <a:path w="1998345" h="201295">
                  <a:moveTo>
                    <a:pt x="1997964" y="0"/>
                  </a:moveTo>
                  <a:lnTo>
                    <a:pt x="0" y="0"/>
                  </a:lnTo>
                  <a:lnTo>
                    <a:pt x="0" y="201168"/>
                  </a:lnTo>
                  <a:lnTo>
                    <a:pt x="1997964" y="201168"/>
                  </a:lnTo>
                  <a:lnTo>
                    <a:pt x="1997964" y="0"/>
                  </a:lnTo>
                  <a:close/>
                </a:path>
              </a:pathLst>
            </a:custGeom>
            <a:solidFill>
              <a:srgbClr val="9B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CA54F8AD-2418-F255-D679-30A50665BC0B}"/>
                </a:ext>
              </a:extLst>
            </p:cNvPr>
            <p:cNvSpPr/>
            <p:nvPr/>
          </p:nvSpPr>
          <p:spPr>
            <a:xfrm>
              <a:off x="6222492" y="5971032"/>
              <a:ext cx="1998345" cy="201295"/>
            </a:xfrm>
            <a:custGeom>
              <a:avLst/>
              <a:gdLst/>
              <a:ahLst/>
              <a:cxnLst/>
              <a:rect l="l" t="t" r="r" b="b"/>
              <a:pathLst>
                <a:path w="1998345" h="201295">
                  <a:moveTo>
                    <a:pt x="0" y="201168"/>
                  </a:moveTo>
                  <a:lnTo>
                    <a:pt x="1997964" y="201168"/>
                  </a:lnTo>
                  <a:lnTo>
                    <a:pt x="1997964" y="0"/>
                  </a:lnTo>
                  <a:lnTo>
                    <a:pt x="0" y="0"/>
                  </a:lnTo>
                  <a:lnTo>
                    <a:pt x="0" y="201168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C92EAC13-A368-9C1E-815D-DC5D792EE075}"/>
                </a:ext>
              </a:extLst>
            </p:cNvPr>
            <p:cNvSpPr/>
            <p:nvPr/>
          </p:nvSpPr>
          <p:spPr>
            <a:xfrm>
              <a:off x="7749539" y="4920996"/>
              <a:ext cx="476250" cy="1046480"/>
            </a:xfrm>
            <a:custGeom>
              <a:avLst/>
              <a:gdLst/>
              <a:ahLst/>
              <a:cxnLst/>
              <a:rect l="l" t="t" r="r" b="b"/>
              <a:pathLst>
                <a:path w="476250" h="1046479">
                  <a:moveTo>
                    <a:pt x="52831" y="0"/>
                  </a:moveTo>
                  <a:lnTo>
                    <a:pt x="0" y="1045895"/>
                  </a:lnTo>
                  <a:lnTo>
                    <a:pt x="475868" y="1045895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F1BCF6B6-C49C-54E1-DDEE-DF8CA417E4F0}"/>
                </a:ext>
              </a:extLst>
            </p:cNvPr>
            <p:cNvSpPr/>
            <p:nvPr/>
          </p:nvSpPr>
          <p:spPr>
            <a:xfrm>
              <a:off x="6591300" y="5500116"/>
              <a:ext cx="1207135" cy="96520"/>
            </a:xfrm>
            <a:custGeom>
              <a:avLst/>
              <a:gdLst/>
              <a:ahLst/>
              <a:cxnLst/>
              <a:rect l="l" t="t" r="r" b="b"/>
              <a:pathLst>
                <a:path w="1207134" h="96520">
                  <a:moveTo>
                    <a:pt x="1207007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1207007" y="96012"/>
                  </a:lnTo>
                  <a:lnTo>
                    <a:pt x="1207007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253BCEFB-DDE0-86A8-A190-B0763D0168BE}"/>
                </a:ext>
              </a:extLst>
            </p:cNvPr>
            <p:cNvSpPr/>
            <p:nvPr/>
          </p:nvSpPr>
          <p:spPr>
            <a:xfrm>
              <a:off x="6591300" y="5500116"/>
              <a:ext cx="1207135" cy="96520"/>
            </a:xfrm>
            <a:custGeom>
              <a:avLst/>
              <a:gdLst/>
              <a:ahLst/>
              <a:cxnLst/>
              <a:rect l="l" t="t" r="r" b="b"/>
              <a:pathLst>
                <a:path w="1207134" h="96520">
                  <a:moveTo>
                    <a:pt x="0" y="96012"/>
                  </a:moveTo>
                  <a:lnTo>
                    <a:pt x="1207007" y="96012"/>
                  </a:lnTo>
                  <a:lnTo>
                    <a:pt x="1207007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E8D69CA7-66AD-0700-2007-6F05AD2EBB8F}"/>
                </a:ext>
              </a:extLst>
            </p:cNvPr>
            <p:cNvSpPr/>
            <p:nvPr/>
          </p:nvSpPr>
          <p:spPr>
            <a:xfrm>
              <a:off x="6749795" y="5605272"/>
              <a:ext cx="361315" cy="147955"/>
            </a:xfrm>
            <a:custGeom>
              <a:avLst/>
              <a:gdLst/>
              <a:ahLst/>
              <a:cxnLst/>
              <a:rect l="l" t="t" r="r" b="b"/>
              <a:pathLst>
                <a:path w="361315" h="147954">
                  <a:moveTo>
                    <a:pt x="361188" y="0"/>
                  </a:moveTo>
                  <a:lnTo>
                    <a:pt x="0" y="0"/>
                  </a:lnTo>
                  <a:lnTo>
                    <a:pt x="0" y="147827"/>
                  </a:lnTo>
                  <a:lnTo>
                    <a:pt x="361188" y="147827"/>
                  </a:lnTo>
                  <a:lnTo>
                    <a:pt x="361188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E883609A-B740-9D67-9B26-EC1C5AF200EF}"/>
                </a:ext>
              </a:extLst>
            </p:cNvPr>
            <p:cNvSpPr/>
            <p:nvPr/>
          </p:nvSpPr>
          <p:spPr>
            <a:xfrm>
              <a:off x="6749795" y="5605272"/>
              <a:ext cx="361315" cy="147955"/>
            </a:xfrm>
            <a:custGeom>
              <a:avLst/>
              <a:gdLst/>
              <a:ahLst/>
              <a:cxnLst/>
              <a:rect l="l" t="t" r="r" b="b"/>
              <a:pathLst>
                <a:path w="361315" h="147954">
                  <a:moveTo>
                    <a:pt x="0" y="147827"/>
                  </a:moveTo>
                  <a:lnTo>
                    <a:pt x="361188" y="147827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14782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1B858797-A692-0FA0-C4E7-8ADD28DA2A5D}"/>
                </a:ext>
              </a:extLst>
            </p:cNvPr>
            <p:cNvSpPr/>
            <p:nvPr/>
          </p:nvSpPr>
          <p:spPr>
            <a:xfrm>
              <a:off x="6856475" y="5762244"/>
              <a:ext cx="149860" cy="96520"/>
            </a:xfrm>
            <a:custGeom>
              <a:avLst/>
              <a:gdLst/>
              <a:ahLst/>
              <a:cxnLst/>
              <a:rect l="l" t="t" r="r" b="b"/>
              <a:pathLst>
                <a:path w="149859" h="96520">
                  <a:moveTo>
                    <a:pt x="149351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49351" y="9601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3567BFFC-2E73-821D-455D-523F59B1D1F3}"/>
                </a:ext>
              </a:extLst>
            </p:cNvPr>
            <p:cNvSpPr/>
            <p:nvPr/>
          </p:nvSpPr>
          <p:spPr>
            <a:xfrm>
              <a:off x="6856475" y="5762244"/>
              <a:ext cx="149860" cy="96520"/>
            </a:xfrm>
            <a:custGeom>
              <a:avLst/>
              <a:gdLst/>
              <a:ahLst/>
              <a:cxnLst/>
              <a:rect l="l" t="t" r="r" b="b"/>
              <a:pathLst>
                <a:path w="149859" h="96520">
                  <a:moveTo>
                    <a:pt x="0" y="96011"/>
                  </a:moveTo>
                  <a:lnTo>
                    <a:pt x="149351" y="96011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9601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34E7A6E4-533E-4410-BB94-2B12E22A60B0}"/>
                </a:ext>
              </a:extLst>
            </p:cNvPr>
            <p:cNvSpPr/>
            <p:nvPr/>
          </p:nvSpPr>
          <p:spPr>
            <a:xfrm>
              <a:off x="7749539" y="4892040"/>
              <a:ext cx="581025" cy="1047750"/>
            </a:xfrm>
            <a:custGeom>
              <a:avLst/>
              <a:gdLst/>
              <a:ahLst/>
              <a:cxnLst/>
              <a:rect l="l" t="t" r="r" b="b"/>
              <a:pathLst>
                <a:path w="581025" h="1047750">
                  <a:moveTo>
                    <a:pt x="581025" y="0"/>
                  </a:moveTo>
                  <a:lnTo>
                    <a:pt x="52831" y="0"/>
                  </a:lnTo>
                  <a:lnTo>
                    <a:pt x="0" y="1047419"/>
                  </a:lnTo>
                  <a:lnTo>
                    <a:pt x="475360" y="1047419"/>
                  </a:lnTo>
                  <a:lnTo>
                    <a:pt x="581025" y="0"/>
                  </a:lnTo>
                  <a:close/>
                </a:path>
              </a:pathLst>
            </a:custGeom>
            <a:solidFill>
              <a:srgbClr val="9B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DFC51179-3EFB-0DE6-EC12-5268B03D261A}"/>
                </a:ext>
              </a:extLst>
            </p:cNvPr>
            <p:cNvSpPr/>
            <p:nvPr/>
          </p:nvSpPr>
          <p:spPr>
            <a:xfrm>
              <a:off x="7749539" y="4892040"/>
              <a:ext cx="581025" cy="1047750"/>
            </a:xfrm>
            <a:custGeom>
              <a:avLst/>
              <a:gdLst/>
              <a:ahLst/>
              <a:cxnLst/>
              <a:rect l="l" t="t" r="r" b="b"/>
              <a:pathLst>
                <a:path w="581025" h="1047750">
                  <a:moveTo>
                    <a:pt x="581025" y="0"/>
                  </a:moveTo>
                  <a:lnTo>
                    <a:pt x="475360" y="1047419"/>
                  </a:lnTo>
                  <a:lnTo>
                    <a:pt x="0" y="1047419"/>
                  </a:lnTo>
                  <a:lnTo>
                    <a:pt x="52831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9DCC547A-55D5-AAE3-B73D-A00CD209AF9C}"/>
                </a:ext>
              </a:extLst>
            </p:cNvPr>
            <p:cNvSpPr/>
            <p:nvPr/>
          </p:nvSpPr>
          <p:spPr>
            <a:xfrm>
              <a:off x="6847331" y="5444490"/>
              <a:ext cx="1768475" cy="595630"/>
            </a:xfrm>
            <a:custGeom>
              <a:avLst/>
              <a:gdLst/>
              <a:ahLst/>
              <a:cxnLst/>
              <a:rect l="l" t="t" r="r" b="b"/>
              <a:pathLst>
                <a:path w="1768475" h="595629">
                  <a:moveTo>
                    <a:pt x="57150" y="76200"/>
                  </a:moveTo>
                  <a:lnTo>
                    <a:pt x="49726" y="77694"/>
                  </a:lnTo>
                  <a:lnTo>
                    <a:pt x="43672" y="81772"/>
                  </a:lnTo>
                  <a:lnTo>
                    <a:pt x="39594" y="87826"/>
                  </a:lnTo>
                  <a:lnTo>
                    <a:pt x="38100" y="95250"/>
                  </a:lnTo>
                  <a:lnTo>
                    <a:pt x="38100" y="576503"/>
                  </a:lnTo>
                  <a:lnTo>
                    <a:pt x="39594" y="583916"/>
                  </a:lnTo>
                  <a:lnTo>
                    <a:pt x="43672" y="589972"/>
                  </a:lnTo>
                  <a:lnTo>
                    <a:pt x="49726" y="594055"/>
                  </a:lnTo>
                  <a:lnTo>
                    <a:pt x="57150" y="595553"/>
                  </a:lnTo>
                  <a:lnTo>
                    <a:pt x="1749171" y="595553"/>
                  </a:lnTo>
                  <a:lnTo>
                    <a:pt x="1756594" y="594055"/>
                  </a:lnTo>
                  <a:lnTo>
                    <a:pt x="1762648" y="589972"/>
                  </a:lnTo>
                  <a:lnTo>
                    <a:pt x="1766726" y="583916"/>
                  </a:lnTo>
                  <a:lnTo>
                    <a:pt x="1768221" y="576503"/>
                  </a:lnTo>
                  <a:lnTo>
                    <a:pt x="76200" y="576503"/>
                  </a:lnTo>
                  <a:lnTo>
                    <a:pt x="57150" y="557453"/>
                  </a:lnTo>
                  <a:lnTo>
                    <a:pt x="76200" y="557453"/>
                  </a:lnTo>
                  <a:lnTo>
                    <a:pt x="76200" y="95250"/>
                  </a:lnTo>
                  <a:lnTo>
                    <a:pt x="74705" y="87826"/>
                  </a:lnTo>
                  <a:lnTo>
                    <a:pt x="70627" y="81772"/>
                  </a:lnTo>
                  <a:lnTo>
                    <a:pt x="64573" y="77694"/>
                  </a:lnTo>
                  <a:lnTo>
                    <a:pt x="57150" y="76200"/>
                  </a:lnTo>
                  <a:close/>
                </a:path>
                <a:path w="1768475" h="595629">
                  <a:moveTo>
                    <a:pt x="76200" y="557453"/>
                  </a:moveTo>
                  <a:lnTo>
                    <a:pt x="57150" y="557453"/>
                  </a:lnTo>
                  <a:lnTo>
                    <a:pt x="76200" y="576503"/>
                  </a:lnTo>
                  <a:lnTo>
                    <a:pt x="76200" y="557453"/>
                  </a:lnTo>
                  <a:close/>
                </a:path>
                <a:path w="1768475" h="595629">
                  <a:moveTo>
                    <a:pt x="1749171" y="557453"/>
                  </a:moveTo>
                  <a:lnTo>
                    <a:pt x="76200" y="557453"/>
                  </a:lnTo>
                  <a:lnTo>
                    <a:pt x="76200" y="576503"/>
                  </a:lnTo>
                  <a:lnTo>
                    <a:pt x="1768221" y="576503"/>
                  </a:lnTo>
                  <a:lnTo>
                    <a:pt x="1766726" y="569085"/>
                  </a:lnTo>
                  <a:lnTo>
                    <a:pt x="1762648" y="563030"/>
                  </a:lnTo>
                  <a:lnTo>
                    <a:pt x="1756594" y="558949"/>
                  </a:lnTo>
                  <a:lnTo>
                    <a:pt x="1749171" y="557453"/>
                  </a:lnTo>
                  <a:close/>
                </a:path>
                <a:path w="1768475" h="595629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39594" y="87826"/>
                  </a:lnTo>
                  <a:lnTo>
                    <a:pt x="43672" y="81772"/>
                  </a:lnTo>
                  <a:lnTo>
                    <a:pt x="49726" y="77694"/>
                  </a:lnTo>
                  <a:lnTo>
                    <a:pt x="57150" y="76200"/>
                  </a:lnTo>
                  <a:lnTo>
                    <a:pt x="95250" y="76200"/>
                  </a:lnTo>
                  <a:lnTo>
                    <a:pt x="57150" y="0"/>
                  </a:lnTo>
                  <a:close/>
                </a:path>
                <a:path w="1768475" h="595629">
                  <a:moveTo>
                    <a:pt x="95250" y="76200"/>
                  </a:moveTo>
                  <a:lnTo>
                    <a:pt x="57150" y="76200"/>
                  </a:lnTo>
                  <a:lnTo>
                    <a:pt x="64573" y="77694"/>
                  </a:lnTo>
                  <a:lnTo>
                    <a:pt x="70627" y="81772"/>
                  </a:lnTo>
                  <a:lnTo>
                    <a:pt x="74705" y="87826"/>
                  </a:ln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95250" y="76200"/>
                  </a:lnTo>
                  <a:close/>
                </a:path>
              </a:pathLst>
            </a:custGeom>
            <a:solidFill>
              <a:srgbClr val="F9F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22E8E576-D6EE-B75B-EA84-0EEAE9FE5EDC}"/>
                </a:ext>
              </a:extLst>
            </p:cNvPr>
            <p:cNvSpPr/>
            <p:nvPr/>
          </p:nvSpPr>
          <p:spPr>
            <a:xfrm>
              <a:off x="6833616" y="4117847"/>
              <a:ext cx="1767205" cy="1116965"/>
            </a:xfrm>
            <a:custGeom>
              <a:avLst/>
              <a:gdLst/>
              <a:ahLst/>
              <a:cxnLst/>
              <a:rect l="l" t="t" r="r" b="b"/>
              <a:pathLst>
                <a:path w="1767204" h="1116964">
                  <a:moveTo>
                    <a:pt x="38100" y="1002410"/>
                  </a:moveTo>
                  <a:lnTo>
                    <a:pt x="0" y="1002410"/>
                  </a:lnTo>
                  <a:lnTo>
                    <a:pt x="57150" y="1116711"/>
                  </a:lnTo>
                  <a:lnTo>
                    <a:pt x="95250" y="1040510"/>
                  </a:lnTo>
                  <a:lnTo>
                    <a:pt x="57150" y="1040510"/>
                  </a:lnTo>
                  <a:lnTo>
                    <a:pt x="49726" y="1039016"/>
                  </a:lnTo>
                  <a:lnTo>
                    <a:pt x="43672" y="1034938"/>
                  </a:lnTo>
                  <a:lnTo>
                    <a:pt x="39594" y="1028884"/>
                  </a:lnTo>
                  <a:lnTo>
                    <a:pt x="38100" y="1021460"/>
                  </a:lnTo>
                  <a:lnTo>
                    <a:pt x="38100" y="1002410"/>
                  </a:lnTo>
                  <a:close/>
                </a:path>
                <a:path w="1767204" h="1116964">
                  <a:moveTo>
                    <a:pt x="1747647" y="0"/>
                  </a:moveTo>
                  <a:lnTo>
                    <a:pt x="57150" y="0"/>
                  </a:lnTo>
                  <a:lnTo>
                    <a:pt x="49726" y="1494"/>
                  </a:lnTo>
                  <a:lnTo>
                    <a:pt x="43672" y="5572"/>
                  </a:lnTo>
                  <a:lnTo>
                    <a:pt x="39594" y="11626"/>
                  </a:lnTo>
                  <a:lnTo>
                    <a:pt x="38100" y="19050"/>
                  </a:lnTo>
                  <a:lnTo>
                    <a:pt x="38100" y="1021460"/>
                  </a:lnTo>
                  <a:lnTo>
                    <a:pt x="39594" y="1028884"/>
                  </a:lnTo>
                  <a:lnTo>
                    <a:pt x="43672" y="1034938"/>
                  </a:lnTo>
                  <a:lnTo>
                    <a:pt x="49726" y="1039016"/>
                  </a:lnTo>
                  <a:lnTo>
                    <a:pt x="57150" y="1040510"/>
                  </a:lnTo>
                  <a:lnTo>
                    <a:pt x="64573" y="1039016"/>
                  </a:lnTo>
                  <a:lnTo>
                    <a:pt x="76200" y="38100"/>
                  </a:lnTo>
                  <a:lnTo>
                    <a:pt x="57150" y="38100"/>
                  </a:lnTo>
                  <a:lnTo>
                    <a:pt x="76200" y="19050"/>
                  </a:lnTo>
                  <a:lnTo>
                    <a:pt x="1766697" y="19050"/>
                  </a:lnTo>
                  <a:lnTo>
                    <a:pt x="1765202" y="11626"/>
                  </a:lnTo>
                  <a:lnTo>
                    <a:pt x="1761124" y="5572"/>
                  </a:lnTo>
                  <a:lnTo>
                    <a:pt x="1755070" y="1494"/>
                  </a:lnTo>
                  <a:lnTo>
                    <a:pt x="1747647" y="0"/>
                  </a:lnTo>
                  <a:close/>
                </a:path>
                <a:path w="1767204" h="1116964">
                  <a:moveTo>
                    <a:pt x="114300" y="1002410"/>
                  </a:moveTo>
                  <a:lnTo>
                    <a:pt x="76200" y="1002410"/>
                  </a:lnTo>
                  <a:lnTo>
                    <a:pt x="76200" y="1021460"/>
                  </a:lnTo>
                  <a:lnTo>
                    <a:pt x="74705" y="1028884"/>
                  </a:lnTo>
                  <a:lnTo>
                    <a:pt x="70627" y="1034938"/>
                  </a:lnTo>
                  <a:lnTo>
                    <a:pt x="64573" y="1039016"/>
                  </a:lnTo>
                  <a:lnTo>
                    <a:pt x="57150" y="1040510"/>
                  </a:lnTo>
                  <a:lnTo>
                    <a:pt x="95250" y="1040510"/>
                  </a:lnTo>
                  <a:lnTo>
                    <a:pt x="114300" y="1002410"/>
                  </a:lnTo>
                  <a:close/>
                </a:path>
                <a:path w="1767204" h="1116964">
                  <a:moveTo>
                    <a:pt x="76200" y="19050"/>
                  </a:moveTo>
                  <a:lnTo>
                    <a:pt x="57150" y="38100"/>
                  </a:lnTo>
                  <a:lnTo>
                    <a:pt x="76200" y="38100"/>
                  </a:lnTo>
                  <a:lnTo>
                    <a:pt x="76200" y="19050"/>
                  </a:lnTo>
                  <a:close/>
                </a:path>
                <a:path w="1767204" h="1116964">
                  <a:moveTo>
                    <a:pt x="1766697" y="19050"/>
                  </a:moveTo>
                  <a:lnTo>
                    <a:pt x="76200" y="19050"/>
                  </a:lnTo>
                  <a:lnTo>
                    <a:pt x="76200" y="38100"/>
                  </a:lnTo>
                  <a:lnTo>
                    <a:pt x="1747647" y="38100"/>
                  </a:lnTo>
                  <a:lnTo>
                    <a:pt x="1755070" y="36605"/>
                  </a:lnTo>
                  <a:lnTo>
                    <a:pt x="1761124" y="32527"/>
                  </a:lnTo>
                  <a:lnTo>
                    <a:pt x="1765202" y="26473"/>
                  </a:lnTo>
                  <a:lnTo>
                    <a:pt x="1766697" y="1905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94C0C350-D39C-2203-2F89-E2B012B12EA0}"/>
                </a:ext>
              </a:extLst>
            </p:cNvPr>
            <p:cNvSpPr/>
            <p:nvPr/>
          </p:nvSpPr>
          <p:spPr>
            <a:xfrm>
              <a:off x="5411216" y="3806444"/>
              <a:ext cx="1590675" cy="1428115"/>
            </a:xfrm>
            <a:custGeom>
              <a:avLst/>
              <a:gdLst/>
              <a:ahLst/>
              <a:cxnLst/>
              <a:rect l="l" t="t" r="r" b="b"/>
              <a:pathLst>
                <a:path w="1590675" h="1428114">
                  <a:moveTo>
                    <a:pt x="1532509" y="1341247"/>
                  </a:moveTo>
                  <a:lnTo>
                    <a:pt x="1503553" y="1341247"/>
                  </a:lnTo>
                  <a:lnTo>
                    <a:pt x="1546987" y="1428114"/>
                  </a:lnTo>
                  <a:lnTo>
                    <a:pt x="1575942" y="1370202"/>
                  </a:lnTo>
                  <a:lnTo>
                    <a:pt x="1538986" y="1370202"/>
                  </a:lnTo>
                  <a:lnTo>
                    <a:pt x="1532509" y="1363725"/>
                  </a:lnTo>
                  <a:lnTo>
                    <a:pt x="1532509" y="1341247"/>
                  </a:lnTo>
                  <a:close/>
                </a:path>
                <a:path w="1590675" h="1428114">
                  <a:moveTo>
                    <a:pt x="1532509" y="133183"/>
                  </a:moveTo>
                  <a:lnTo>
                    <a:pt x="1532509" y="1363725"/>
                  </a:lnTo>
                  <a:lnTo>
                    <a:pt x="1538986" y="1370202"/>
                  </a:lnTo>
                  <a:lnTo>
                    <a:pt x="1554988" y="1370202"/>
                  </a:lnTo>
                  <a:lnTo>
                    <a:pt x="1561464" y="1363725"/>
                  </a:lnTo>
                  <a:lnTo>
                    <a:pt x="1561464" y="134111"/>
                  </a:lnTo>
                  <a:lnTo>
                    <a:pt x="1546098" y="134111"/>
                  </a:lnTo>
                  <a:lnTo>
                    <a:pt x="1532509" y="133183"/>
                  </a:lnTo>
                  <a:close/>
                </a:path>
                <a:path w="1590675" h="1428114">
                  <a:moveTo>
                    <a:pt x="1590420" y="1341247"/>
                  </a:moveTo>
                  <a:lnTo>
                    <a:pt x="1561464" y="1341247"/>
                  </a:lnTo>
                  <a:lnTo>
                    <a:pt x="1561464" y="1363725"/>
                  </a:lnTo>
                  <a:lnTo>
                    <a:pt x="1554988" y="1370202"/>
                  </a:lnTo>
                  <a:lnTo>
                    <a:pt x="1575942" y="1370202"/>
                  </a:lnTo>
                  <a:lnTo>
                    <a:pt x="1590420" y="1341247"/>
                  </a:lnTo>
                  <a:close/>
                </a:path>
                <a:path w="1590675" h="1428114">
                  <a:moveTo>
                    <a:pt x="1532509" y="119633"/>
                  </a:moveTo>
                  <a:lnTo>
                    <a:pt x="1532509" y="133183"/>
                  </a:lnTo>
                  <a:lnTo>
                    <a:pt x="1546098" y="134111"/>
                  </a:lnTo>
                  <a:lnTo>
                    <a:pt x="1532509" y="119633"/>
                  </a:lnTo>
                  <a:close/>
                </a:path>
                <a:path w="1590675" h="1428114">
                  <a:moveTo>
                    <a:pt x="1561464" y="119633"/>
                  </a:moveTo>
                  <a:lnTo>
                    <a:pt x="1532509" y="119633"/>
                  </a:lnTo>
                  <a:lnTo>
                    <a:pt x="1546098" y="134111"/>
                  </a:lnTo>
                  <a:lnTo>
                    <a:pt x="1561464" y="134111"/>
                  </a:lnTo>
                  <a:lnTo>
                    <a:pt x="1561464" y="119633"/>
                  </a:lnTo>
                  <a:close/>
                </a:path>
                <a:path w="1590675" h="1428114">
                  <a:moveTo>
                    <a:pt x="8000" y="0"/>
                  </a:moveTo>
                  <a:lnTo>
                    <a:pt x="1143" y="5968"/>
                  </a:lnTo>
                  <a:lnTo>
                    <a:pt x="508" y="13969"/>
                  </a:lnTo>
                  <a:lnTo>
                    <a:pt x="0" y="21970"/>
                  </a:lnTo>
                  <a:lnTo>
                    <a:pt x="5969" y="28828"/>
                  </a:lnTo>
                  <a:lnTo>
                    <a:pt x="13970" y="29463"/>
                  </a:lnTo>
                  <a:lnTo>
                    <a:pt x="1532509" y="133183"/>
                  </a:lnTo>
                  <a:lnTo>
                    <a:pt x="1532509" y="119633"/>
                  </a:lnTo>
                  <a:lnTo>
                    <a:pt x="1561464" y="119633"/>
                  </a:lnTo>
                  <a:lnTo>
                    <a:pt x="1561464" y="112013"/>
                  </a:lnTo>
                  <a:lnTo>
                    <a:pt x="1555623" y="105790"/>
                  </a:lnTo>
                  <a:lnTo>
                    <a:pt x="8000" y="0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BAA51AF9-EF4A-C79A-275E-92E1F517D742}"/>
                </a:ext>
              </a:extLst>
            </p:cNvPr>
            <p:cNvSpPr/>
            <p:nvPr/>
          </p:nvSpPr>
          <p:spPr>
            <a:xfrm>
              <a:off x="5023358" y="3637914"/>
              <a:ext cx="101600" cy="478155"/>
            </a:xfrm>
            <a:custGeom>
              <a:avLst/>
              <a:gdLst/>
              <a:ahLst/>
              <a:cxnLst/>
              <a:rect l="l" t="t" r="r" b="b"/>
              <a:pathLst>
                <a:path w="101600" h="478154">
                  <a:moveTo>
                    <a:pt x="6730" y="0"/>
                  </a:moveTo>
                  <a:lnTo>
                    <a:pt x="36122" y="39436"/>
                  </a:lnTo>
                  <a:lnTo>
                    <a:pt x="60039" y="80847"/>
                  </a:lnTo>
                  <a:lnTo>
                    <a:pt x="78491" y="123664"/>
                  </a:lnTo>
                  <a:lnTo>
                    <a:pt x="91487" y="167315"/>
                  </a:lnTo>
                  <a:lnTo>
                    <a:pt x="99033" y="211231"/>
                  </a:lnTo>
                  <a:lnTo>
                    <a:pt x="101139" y="254841"/>
                  </a:lnTo>
                  <a:lnTo>
                    <a:pt x="97813" y="297575"/>
                  </a:lnTo>
                  <a:lnTo>
                    <a:pt x="89064" y="338864"/>
                  </a:lnTo>
                  <a:lnTo>
                    <a:pt x="74900" y="378136"/>
                  </a:lnTo>
                  <a:lnTo>
                    <a:pt x="55329" y="414822"/>
                  </a:lnTo>
                  <a:lnTo>
                    <a:pt x="30359" y="448352"/>
                  </a:lnTo>
                  <a:lnTo>
                    <a:pt x="0" y="478155"/>
                  </a:lnTo>
                </a:path>
              </a:pathLst>
            </a:custGeom>
            <a:ln w="12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0">
              <a:extLst>
                <a:ext uri="{FF2B5EF4-FFF2-40B4-BE49-F238E27FC236}">
                  <a16:creationId xmlns:a16="http://schemas.microsoft.com/office/drawing/2014/main" id="{FADD7FF3-828A-8A0F-2923-EE2C6C212C35}"/>
                </a:ext>
              </a:extLst>
            </p:cNvPr>
            <p:cNvSpPr/>
            <p:nvPr/>
          </p:nvSpPr>
          <p:spPr>
            <a:xfrm>
              <a:off x="5113019" y="3450336"/>
              <a:ext cx="254635" cy="681355"/>
            </a:xfrm>
            <a:custGeom>
              <a:avLst/>
              <a:gdLst/>
              <a:ahLst/>
              <a:cxnLst/>
              <a:rect l="l" t="t" r="r" b="b"/>
              <a:pathLst>
                <a:path w="254635" h="681354">
                  <a:moveTo>
                    <a:pt x="0" y="114300"/>
                  </a:moveTo>
                  <a:lnTo>
                    <a:pt x="149351" y="0"/>
                  </a:lnTo>
                </a:path>
                <a:path w="254635" h="681354">
                  <a:moveTo>
                    <a:pt x="105155" y="271271"/>
                  </a:moveTo>
                  <a:lnTo>
                    <a:pt x="254507" y="210312"/>
                  </a:lnTo>
                </a:path>
                <a:path w="254635" h="681354">
                  <a:moveTo>
                    <a:pt x="51815" y="585215"/>
                  </a:moveTo>
                  <a:lnTo>
                    <a:pt x="149351" y="681227"/>
                  </a:lnTo>
                </a:path>
                <a:path w="254635" h="681354">
                  <a:moveTo>
                    <a:pt x="105155" y="428244"/>
                  </a:moveTo>
                  <a:lnTo>
                    <a:pt x="254507" y="470915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1">
              <a:extLst>
                <a:ext uri="{FF2B5EF4-FFF2-40B4-BE49-F238E27FC236}">
                  <a16:creationId xmlns:a16="http://schemas.microsoft.com/office/drawing/2014/main" id="{082E509F-87BD-6111-9DAC-1D464462F4DD}"/>
                </a:ext>
              </a:extLst>
            </p:cNvPr>
            <p:cNvSpPr/>
            <p:nvPr/>
          </p:nvSpPr>
          <p:spPr>
            <a:xfrm>
              <a:off x="6507480" y="3055620"/>
              <a:ext cx="862965" cy="314325"/>
            </a:xfrm>
            <a:custGeom>
              <a:avLst/>
              <a:gdLst/>
              <a:ahLst/>
              <a:cxnLst/>
              <a:rect l="l" t="t" r="r" b="b"/>
              <a:pathLst>
                <a:path w="862965" h="314325">
                  <a:moveTo>
                    <a:pt x="862583" y="0"/>
                  </a:moveTo>
                  <a:lnTo>
                    <a:pt x="0" y="0"/>
                  </a:lnTo>
                  <a:lnTo>
                    <a:pt x="0" y="313943"/>
                  </a:lnTo>
                  <a:lnTo>
                    <a:pt x="862583" y="313943"/>
                  </a:lnTo>
                  <a:lnTo>
                    <a:pt x="862583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2">
              <a:extLst>
                <a:ext uri="{FF2B5EF4-FFF2-40B4-BE49-F238E27FC236}">
                  <a16:creationId xmlns:a16="http://schemas.microsoft.com/office/drawing/2014/main" id="{6F2E078F-B9D3-C9C5-E51B-9A6F57A7FA33}"/>
                </a:ext>
              </a:extLst>
            </p:cNvPr>
            <p:cNvSpPr/>
            <p:nvPr/>
          </p:nvSpPr>
          <p:spPr>
            <a:xfrm>
              <a:off x="6507480" y="3055620"/>
              <a:ext cx="862965" cy="314325"/>
            </a:xfrm>
            <a:custGeom>
              <a:avLst/>
              <a:gdLst/>
              <a:ahLst/>
              <a:cxnLst/>
              <a:rect l="l" t="t" r="r" b="b"/>
              <a:pathLst>
                <a:path w="862965" h="314325">
                  <a:moveTo>
                    <a:pt x="0" y="313943"/>
                  </a:moveTo>
                  <a:lnTo>
                    <a:pt x="862583" y="313943"/>
                  </a:lnTo>
                  <a:lnTo>
                    <a:pt x="862583" y="0"/>
                  </a:lnTo>
                  <a:lnTo>
                    <a:pt x="0" y="0"/>
                  </a:lnTo>
                  <a:lnTo>
                    <a:pt x="0" y="3139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33">
              <a:extLst>
                <a:ext uri="{FF2B5EF4-FFF2-40B4-BE49-F238E27FC236}">
                  <a16:creationId xmlns:a16="http://schemas.microsoft.com/office/drawing/2014/main" id="{D3316102-501E-06EB-4FEF-B7E9CC4B81D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8627" y="3136392"/>
              <a:ext cx="161544" cy="128016"/>
            </a:xfrm>
            <a:prstGeom prst="rect">
              <a:avLst/>
            </a:prstGeom>
          </p:spPr>
        </p:pic>
        <p:pic>
          <p:nvPicPr>
            <p:cNvPr id="41" name="object 34">
              <a:extLst>
                <a:ext uri="{FF2B5EF4-FFF2-40B4-BE49-F238E27FC236}">
                  <a16:creationId xmlns:a16="http://schemas.microsoft.com/office/drawing/2014/main" id="{7FFCA462-F7D3-40E0-2BCE-EDA997C34A8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3363" y="3137916"/>
              <a:ext cx="161544" cy="129540"/>
            </a:xfrm>
            <a:prstGeom prst="rect">
              <a:avLst/>
            </a:prstGeom>
          </p:spPr>
        </p:pic>
        <p:sp>
          <p:nvSpPr>
            <p:cNvPr id="42" name="object 35">
              <a:extLst>
                <a:ext uri="{FF2B5EF4-FFF2-40B4-BE49-F238E27FC236}">
                  <a16:creationId xmlns:a16="http://schemas.microsoft.com/office/drawing/2014/main" id="{0CA01100-05D8-F5A6-016C-CA6FEF535891}"/>
                </a:ext>
              </a:extLst>
            </p:cNvPr>
            <p:cNvSpPr/>
            <p:nvPr/>
          </p:nvSpPr>
          <p:spPr>
            <a:xfrm>
              <a:off x="6618731" y="3147060"/>
              <a:ext cx="570230" cy="0"/>
            </a:xfrm>
            <a:custGeom>
              <a:avLst/>
              <a:gdLst/>
              <a:ahLst/>
              <a:cxnLst/>
              <a:rect l="l" t="t" r="r" b="b"/>
              <a:pathLst>
                <a:path w="570229">
                  <a:moveTo>
                    <a:pt x="0" y="0"/>
                  </a:moveTo>
                  <a:lnTo>
                    <a:pt x="569976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6">
              <a:extLst>
                <a:ext uri="{FF2B5EF4-FFF2-40B4-BE49-F238E27FC236}">
                  <a16:creationId xmlns:a16="http://schemas.microsoft.com/office/drawing/2014/main" id="{1BBF3993-39C6-3CAE-8B4A-FC30E243CEA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90516" y="3762755"/>
              <a:ext cx="65532" cy="220979"/>
            </a:xfrm>
            <a:prstGeom prst="rect">
              <a:avLst/>
            </a:prstGeom>
          </p:spPr>
        </p:pic>
        <p:sp>
          <p:nvSpPr>
            <p:cNvPr id="44" name="object 37">
              <a:extLst>
                <a:ext uri="{FF2B5EF4-FFF2-40B4-BE49-F238E27FC236}">
                  <a16:creationId xmlns:a16="http://schemas.microsoft.com/office/drawing/2014/main" id="{E8C66FCB-9ACC-5E39-9B23-EC6CA47FE744}"/>
                </a:ext>
              </a:extLst>
            </p:cNvPr>
            <p:cNvSpPr/>
            <p:nvPr/>
          </p:nvSpPr>
          <p:spPr>
            <a:xfrm>
              <a:off x="8423910" y="3751326"/>
              <a:ext cx="451484" cy="530860"/>
            </a:xfrm>
            <a:custGeom>
              <a:avLst/>
              <a:gdLst/>
              <a:ahLst/>
              <a:cxnLst/>
              <a:rect l="l" t="t" r="r" b="b"/>
              <a:pathLst>
                <a:path w="451484" h="530860">
                  <a:moveTo>
                    <a:pt x="375920" y="0"/>
                  </a:moveTo>
                  <a:lnTo>
                    <a:pt x="75184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4"/>
                  </a:lnTo>
                  <a:lnTo>
                    <a:pt x="0" y="455168"/>
                  </a:lnTo>
                  <a:lnTo>
                    <a:pt x="5907" y="484435"/>
                  </a:lnTo>
                  <a:lnTo>
                    <a:pt x="22018" y="508333"/>
                  </a:lnTo>
                  <a:lnTo>
                    <a:pt x="45916" y="524444"/>
                  </a:lnTo>
                  <a:lnTo>
                    <a:pt x="75184" y="530351"/>
                  </a:lnTo>
                  <a:lnTo>
                    <a:pt x="375920" y="530351"/>
                  </a:lnTo>
                  <a:lnTo>
                    <a:pt x="405187" y="524444"/>
                  </a:lnTo>
                  <a:lnTo>
                    <a:pt x="429085" y="508333"/>
                  </a:lnTo>
                  <a:lnTo>
                    <a:pt x="445196" y="484435"/>
                  </a:lnTo>
                  <a:lnTo>
                    <a:pt x="451104" y="455168"/>
                  </a:lnTo>
                  <a:lnTo>
                    <a:pt x="451104" y="75184"/>
                  </a:lnTo>
                  <a:lnTo>
                    <a:pt x="445196" y="45916"/>
                  </a:lnTo>
                  <a:lnTo>
                    <a:pt x="429085" y="22018"/>
                  </a:lnTo>
                  <a:lnTo>
                    <a:pt x="405187" y="5907"/>
                  </a:lnTo>
                  <a:lnTo>
                    <a:pt x="375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8">
              <a:extLst>
                <a:ext uri="{FF2B5EF4-FFF2-40B4-BE49-F238E27FC236}">
                  <a16:creationId xmlns:a16="http://schemas.microsoft.com/office/drawing/2014/main" id="{D50F6226-E281-CC82-5D21-111F10F62ED5}"/>
                </a:ext>
              </a:extLst>
            </p:cNvPr>
            <p:cNvSpPr/>
            <p:nvPr/>
          </p:nvSpPr>
          <p:spPr>
            <a:xfrm>
              <a:off x="8423910" y="3751326"/>
              <a:ext cx="451484" cy="530860"/>
            </a:xfrm>
            <a:custGeom>
              <a:avLst/>
              <a:gdLst/>
              <a:ahLst/>
              <a:cxnLst/>
              <a:rect l="l" t="t" r="r" b="b"/>
              <a:pathLst>
                <a:path w="451484" h="530860">
                  <a:moveTo>
                    <a:pt x="0" y="75184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4" y="0"/>
                  </a:lnTo>
                  <a:lnTo>
                    <a:pt x="375920" y="0"/>
                  </a:lnTo>
                  <a:lnTo>
                    <a:pt x="405187" y="5907"/>
                  </a:lnTo>
                  <a:lnTo>
                    <a:pt x="429085" y="22018"/>
                  </a:lnTo>
                  <a:lnTo>
                    <a:pt x="445196" y="45916"/>
                  </a:lnTo>
                  <a:lnTo>
                    <a:pt x="451104" y="75184"/>
                  </a:lnTo>
                  <a:lnTo>
                    <a:pt x="451104" y="455168"/>
                  </a:lnTo>
                  <a:lnTo>
                    <a:pt x="445196" y="484435"/>
                  </a:lnTo>
                  <a:lnTo>
                    <a:pt x="429085" y="508333"/>
                  </a:lnTo>
                  <a:lnTo>
                    <a:pt x="405187" y="524444"/>
                  </a:lnTo>
                  <a:lnTo>
                    <a:pt x="375920" y="530351"/>
                  </a:lnTo>
                  <a:lnTo>
                    <a:pt x="75184" y="530351"/>
                  </a:lnTo>
                  <a:lnTo>
                    <a:pt x="45916" y="524444"/>
                  </a:lnTo>
                  <a:lnTo>
                    <a:pt x="22018" y="508333"/>
                  </a:lnTo>
                  <a:lnTo>
                    <a:pt x="5907" y="484435"/>
                  </a:lnTo>
                  <a:lnTo>
                    <a:pt x="0" y="455168"/>
                  </a:lnTo>
                  <a:lnTo>
                    <a:pt x="0" y="75184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9">
              <a:extLst>
                <a:ext uri="{FF2B5EF4-FFF2-40B4-BE49-F238E27FC236}">
                  <a16:creationId xmlns:a16="http://schemas.microsoft.com/office/drawing/2014/main" id="{4A1E1227-99AA-F9ED-FD25-EDD2E677431B}"/>
                </a:ext>
              </a:extLst>
            </p:cNvPr>
            <p:cNvSpPr/>
            <p:nvPr/>
          </p:nvSpPr>
          <p:spPr>
            <a:xfrm>
              <a:off x="8481822" y="3851910"/>
              <a:ext cx="321945" cy="341630"/>
            </a:xfrm>
            <a:custGeom>
              <a:avLst/>
              <a:gdLst/>
              <a:ahLst/>
              <a:cxnLst/>
              <a:rect l="l" t="t" r="r" b="b"/>
              <a:pathLst>
                <a:path w="321945" h="341629">
                  <a:moveTo>
                    <a:pt x="0" y="0"/>
                  </a:moveTo>
                  <a:lnTo>
                    <a:pt x="321563" y="0"/>
                  </a:lnTo>
                </a:path>
                <a:path w="321945" h="341629">
                  <a:moveTo>
                    <a:pt x="0" y="85343"/>
                  </a:moveTo>
                  <a:lnTo>
                    <a:pt x="321563" y="85343"/>
                  </a:lnTo>
                </a:path>
                <a:path w="321945" h="341629">
                  <a:moveTo>
                    <a:pt x="0" y="170687"/>
                  </a:moveTo>
                  <a:lnTo>
                    <a:pt x="321563" y="170687"/>
                  </a:lnTo>
                </a:path>
                <a:path w="321945" h="341629">
                  <a:moveTo>
                    <a:pt x="0" y="256031"/>
                  </a:moveTo>
                  <a:lnTo>
                    <a:pt x="321563" y="256031"/>
                  </a:lnTo>
                </a:path>
                <a:path w="321945" h="341629">
                  <a:moveTo>
                    <a:pt x="0" y="341375"/>
                  </a:moveTo>
                  <a:lnTo>
                    <a:pt x="321563" y="34137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0">
              <a:extLst>
                <a:ext uri="{FF2B5EF4-FFF2-40B4-BE49-F238E27FC236}">
                  <a16:creationId xmlns:a16="http://schemas.microsoft.com/office/drawing/2014/main" id="{BE0F701F-3C82-E4C6-390B-0D26C6F78CCF}"/>
                </a:ext>
              </a:extLst>
            </p:cNvPr>
            <p:cNvSpPr/>
            <p:nvPr/>
          </p:nvSpPr>
          <p:spPr>
            <a:xfrm>
              <a:off x="8352281" y="5650229"/>
              <a:ext cx="523240" cy="448309"/>
            </a:xfrm>
            <a:custGeom>
              <a:avLst/>
              <a:gdLst/>
              <a:ahLst/>
              <a:cxnLst/>
              <a:rect l="l" t="t" r="r" b="b"/>
              <a:pathLst>
                <a:path w="523240" h="448310">
                  <a:moveTo>
                    <a:pt x="448056" y="0"/>
                  </a:moveTo>
                  <a:lnTo>
                    <a:pt x="74675" y="0"/>
                  </a:lnTo>
                  <a:lnTo>
                    <a:pt x="45594" y="5869"/>
                  </a:lnTo>
                  <a:lnTo>
                    <a:pt x="21859" y="21874"/>
                  </a:lnTo>
                  <a:lnTo>
                    <a:pt x="5863" y="45611"/>
                  </a:lnTo>
                  <a:lnTo>
                    <a:pt x="0" y="74676"/>
                  </a:lnTo>
                  <a:lnTo>
                    <a:pt x="0" y="373380"/>
                  </a:lnTo>
                  <a:lnTo>
                    <a:pt x="5863" y="402444"/>
                  </a:lnTo>
                  <a:lnTo>
                    <a:pt x="21859" y="426181"/>
                  </a:lnTo>
                  <a:lnTo>
                    <a:pt x="45594" y="442186"/>
                  </a:lnTo>
                  <a:lnTo>
                    <a:pt x="74675" y="448056"/>
                  </a:lnTo>
                  <a:lnTo>
                    <a:pt x="448056" y="448056"/>
                  </a:lnTo>
                  <a:lnTo>
                    <a:pt x="477137" y="442186"/>
                  </a:lnTo>
                  <a:lnTo>
                    <a:pt x="500872" y="426181"/>
                  </a:lnTo>
                  <a:lnTo>
                    <a:pt x="516868" y="402444"/>
                  </a:lnTo>
                  <a:lnTo>
                    <a:pt x="522732" y="373380"/>
                  </a:lnTo>
                  <a:lnTo>
                    <a:pt x="522732" y="74676"/>
                  </a:lnTo>
                  <a:lnTo>
                    <a:pt x="516868" y="45611"/>
                  </a:lnTo>
                  <a:lnTo>
                    <a:pt x="500872" y="21874"/>
                  </a:lnTo>
                  <a:lnTo>
                    <a:pt x="477137" y="5869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1">
              <a:extLst>
                <a:ext uri="{FF2B5EF4-FFF2-40B4-BE49-F238E27FC236}">
                  <a16:creationId xmlns:a16="http://schemas.microsoft.com/office/drawing/2014/main" id="{05A91424-55EE-DCCE-0425-08F6FEA9D7FB}"/>
                </a:ext>
              </a:extLst>
            </p:cNvPr>
            <p:cNvSpPr/>
            <p:nvPr/>
          </p:nvSpPr>
          <p:spPr>
            <a:xfrm>
              <a:off x="8352281" y="5650229"/>
              <a:ext cx="523240" cy="448309"/>
            </a:xfrm>
            <a:custGeom>
              <a:avLst/>
              <a:gdLst/>
              <a:ahLst/>
              <a:cxnLst/>
              <a:rect l="l" t="t" r="r" b="b"/>
              <a:pathLst>
                <a:path w="523240" h="448310">
                  <a:moveTo>
                    <a:pt x="0" y="74676"/>
                  </a:moveTo>
                  <a:lnTo>
                    <a:pt x="5863" y="45611"/>
                  </a:lnTo>
                  <a:lnTo>
                    <a:pt x="21859" y="21874"/>
                  </a:lnTo>
                  <a:lnTo>
                    <a:pt x="45594" y="5869"/>
                  </a:lnTo>
                  <a:lnTo>
                    <a:pt x="74675" y="0"/>
                  </a:lnTo>
                  <a:lnTo>
                    <a:pt x="448056" y="0"/>
                  </a:lnTo>
                  <a:lnTo>
                    <a:pt x="477137" y="5869"/>
                  </a:lnTo>
                  <a:lnTo>
                    <a:pt x="500872" y="21874"/>
                  </a:lnTo>
                  <a:lnTo>
                    <a:pt x="516868" y="45611"/>
                  </a:lnTo>
                  <a:lnTo>
                    <a:pt x="522732" y="74676"/>
                  </a:lnTo>
                  <a:lnTo>
                    <a:pt x="522732" y="373380"/>
                  </a:lnTo>
                  <a:lnTo>
                    <a:pt x="516868" y="402444"/>
                  </a:lnTo>
                  <a:lnTo>
                    <a:pt x="500872" y="426181"/>
                  </a:lnTo>
                  <a:lnTo>
                    <a:pt x="477137" y="442186"/>
                  </a:lnTo>
                  <a:lnTo>
                    <a:pt x="448056" y="448056"/>
                  </a:lnTo>
                  <a:lnTo>
                    <a:pt x="74675" y="448056"/>
                  </a:lnTo>
                  <a:lnTo>
                    <a:pt x="45594" y="442186"/>
                  </a:lnTo>
                  <a:lnTo>
                    <a:pt x="21859" y="426181"/>
                  </a:lnTo>
                  <a:lnTo>
                    <a:pt x="5863" y="402444"/>
                  </a:lnTo>
                  <a:lnTo>
                    <a:pt x="0" y="373380"/>
                  </a:lnTo>
                  <a:lnTo>
                    <a:pt x="0" y="74676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2">
              <a:extLst>
                <a:ext uri="{FF2B5EF4-FFF2-40B4-BE49-F238E27FC236}">
                  <a16:creationId xmlns:a16="http://schemas.microsoft.com/office/drawing/2014/main" id="{FE74329B-C665-520C-4836-46714433F9FF}"/>
                </a:ext>
              </a:extLst>
            </p:cNvPr>
            <p:cNvSpPr/>
            <p:nvPr/>
          </p:nvSpPr>
          <p:spPr>
            <a:xfrm>
              <a:off x="8420862" y="5735573"/>
              <a:ext cx="373380" cy="288290"/>
            </a:xfrm>
            <a:custGeom>
              <a:avLst/>
              <a:gdLst/>
              <a:ahLst/>
              <a:cxnLst/>
              <a:rect l="l" t="t" r="r" b="b"/>
              <a:pathLst>
                <a:path w="373379" h="288289">
                  <a:moveTo>
                    <a:pt x="0" y="0"/>
                  </a:moveTo>
                  <a:lnTo>
                    <a:pt x="373380" y="0"/>
                  </a:lnTo>
                </a:path>
                <a:path w="373379" h="288289">
                  <a:moveTo>
                    <a:pt x="0" y="71628"/>
                  </a:moveTo>
                  <a:lnTo>
                    <a:pt x="373380" y="71628"/>
                  </a:lnTo>
                </a:path>
                <a:path w="373379" h="288289">
                  <a:moveTo>
                    <a:pt x="0" y="144779"/>
                  </a:moveTo>
                  <a:lnTo>
                    <a:pt x="373380" y="144779"/>
                  </a:lnTo>
                </a:path>
                <a:path w="373379" h="288289">
                  <a:moveTo>
                    <a:pt x="0" y="216407"/>
                  </a:moveTo>
                  <a:lnTo>
                    <a:pt x="373380" y="216407"/>
                  </a:lnTo>
                </a:path>
                <a:path w="373379" h="288289">
                  <a:moveTo>
                    <a:pt x="0" y="288035"/>
                  </a:moveTo>
                  <a:lnTo>
                    <a:pt x="373380" y="28803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43">
            <a:extLst>
              <a:ext uri="{FF2B5EF4-FFF2-40B4-BE49-F238E27FC236}">
                <a16:creationId xmlns:a16="http://schemas.microsoft.com/office/drawing/2014/main" id="{6BED0869-49BE-B1BB-6710-ACE1D971798C}"/>
              </a:ext>
            </a:extLst>
          </p:cNvPr>
          <p:cNvSpPr txBox="1">
            <a:spLocks/>
          </p:cNvSpPr>
          <p:nvPr/>
        </p:nvSpPr>
        <p:spPr>
          <a:xfrm>
            <a:off x="547696" y="143637"/>
            <a:ext cx="562751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3600" b="1" dirty="0">
                <a:latin typeface="+mn-lt"/>
                <a:cs typeface="Tw Cen MT"/>
              </a:rPr>
              <a:t>UPRIGHT</a:t>
            </a:r>
            <a:r>
              <a:rPr lang="en-GB" sz="3600" b="1" spc="-155" dirty="0">
                <a:latin typeface="+mn-lt"/>
                <a:cs typeface="Tw Cen MT"/>
              </a:rPr>
              <a:t> MICRO</a:t>
            </a:r>
            <a:r>
              <a:rPr lang="en-GB" sz="3600" b="1" spc="-10" dirty="0">
                <a:latin typeface="+mn-lt"/>
                <a:cs typeface="Tw Cen MT"/>
              </a:rPr>
              <a:t>SCOPE</a:t>
            </a:r>
            <a:endParaRPr lang="en-GB" sz="3600" dirty="0">
              <a:latin typeface="+mn-lt"/>
              <a:cs typeface="Tw Cen MT"/>
            </a:endParaRPr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A10E1920-D5CD-A01E-EEA7-58A11571ACAA}"/>
              </a:ext>
            </a:extLst>
          </p:cNvPr>
          <p:cNvSpPr txBox="1"/>
          <p:nvPr/>
        </p:nvSpPr>
        <p:spPr>
          <a:xfrm>
            <a:off x="9121902" y="5643778"/>
            <a:ext cx="686435" cy="4043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200" i="1" spc="-10" dirty="0">
                <a:latin typeface="Times New Roman"/>
                <a:cs typeface="Times New Roman"/>
              </a:rPr>
              <a:t>Brightfield Source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2" name="object 45">
            <a:extLst>
              <a:ext uri="{FF2B5EF4-FFF2-40B4-BE49-F238E27FC236}">
                <a16:creationId xmlns:a16="http://schemas.microsoft.com/office/drawing/2014/main" id="{5C5512BE-5E21-2A4F-977F-2D8D127F2B62}"/>
              </a:ext>
            </a:extLst>
          </p:cNvPr>
          <p:cNvSpPr txBox="1"/>
          <p:nvPr/>
        </p:nvSpPr>
        <p:spPr>
          <a:xfrm>
            <a:off x="9087739" y="3653409"/>
            <a:ext cx="772160" cy="629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200" i="1" spc="-20" dirty="0">
                <a:latin typeface="Times New Roman"/>
                <a:cs typeface="Times New Roman"/>
              </a:rPr>
              <a:t>Epi- </a:t>
            </a:r>
            <a:r>
              <a:rPr sz="1200" i="1" spc="-10" dirty="0">
                <a:latin typeface="Times New Roman"/>
                <a:cs typeface="Times New Roman"/>
              </a:rPr>
              <a:t>illumination Source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F1387E-DE51-7754-5B73-80F6956E8761}"/>
              </a:ext>
            </a:extLst>
          </p:cNvPr>
          <p:cNvSpPr txBox="1"/>
          <p:nvPr/>
        </p:nvSpPr>
        <p:spPr>
          <a:xfrm>
            <a:off x="113582" y="5217122"/>
            <a:ext cx="621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</a:t>
            </a:r>
            <a:r>
              <a:rPr lang="en-IT" sz="2400" dirty="0"/>
              <a:t>ransmitted and reflected light: transmission for bright field and reflection for flourescent light</a:t>
            </a:r>
          </a:p>
        </p:txBody>
      </p:sp>
    </p:spTree>
    <p:extLst>
      <p:ext uri="{BB962C8B-B14F-4D97-AF65-F5344CB8AC3E}">
        <p14:creationId xmlns:p14="http://schemas.microsoft.com/office/powerpoint/2010/main" val="3273847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DCF256FD-8034-0438-EF74-D477FE815EA6}"/>
              </a:ext>
            </a:extLst>
          </p:cNvPr>
          <p:cNvSpPr txBox="1">
            <a:spLocks/>
          </p:cNvSpPr>
          <p:nvPr/>
        </p:nvSpPr>
        <p:spPr>
          <a:xfrm>
            <a:off x="308187" y="169812"/>
            <a:ext cx="47880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pc="-25" dirty="0"/>
              <a:t>PHOTOBLEACHING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BD23151-7636-D18B-3E5C-7CDFC6E996FF}"/>
              </a:ext>
            </a:extLst>
          </p:cNvPr>
          <p:cNvSpPr txBox="1"/>
          <p:nvPr/>
        </p:nvSpPr>
        <p:spPr>
          <a:xfrm>
            <a:off x="743533" y="1410843"/>
            <a:ext cx="10272862" cy="4225131"/>
          </a:xfrm>
          <a:prstGeom prst="rect">
            <a:avLst/>
          </a:prstGeom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241300" marR="103505" indent="-228600">
              <a:lnSpc>
                <a:spcPct val="110000"/>
              </a:lnSpc>
              <a:spcBef>
                <a:spcPts val="9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Defined</a:t>
            </a:r>
            <a:r>
              <a:rPr sz="2800" spc="-60" dirty="0">
                <a:cs typeface="Tw Cen MT"/>
              </a:rPr>
              <a:t> </a:t>
            </a:r>
            <a:r>
              <a:rPr sz="2800" dirty="0">
                <a:cs typeface="Tw Cen MT"/>
              </a:rPr>
              <a:t>as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irreversible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destruction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25" dirty="0">
                <a:cs typeface="Tw Cen MT"/>
              </a:rPr>
              <a:t> </a:t>
            </a:r>
            <a:r>
              <a:rPr sz="2800" dirty="0">
                <a:cs typeface="Tw Cen MT"/>
              </a:rPr>
              <a:t>an</a:t>
            </a:r>
            <a:r>
              <a:rPr sz="2800" spc="-6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excited </a:t>
            </a:r>
            <a:r>
              <a:rPr sz="2800" dirty="0">
                <a:cs typeface="Tw Cen MT"/>
              </a:rPr>
              <a:t>fluorophore</a:t>
            </a:r>
            <a:r>
              <a:rPr sz="2800" spc="-90" dirty="0">
                <a:cs typeface="Tw Cen MT"/>
              </a:rPr>
              <a:t> </a:t>
            </a:r>
            <a:r>
              <a:rPr sz="2800" dirty="0">
                <a:cs typeface="Tw Cen MT"/>
              </a:rPr>
              <a:t>(</a:t>
            </a: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discussed</a:t>
            </a:r>
            <a:r>
              <a:rPr sz="2800" u="sng" spc="-75" dirty="0">
                <a:uFill>
                  <a:solidFill>
                    <a:srgbClr val="FFFFFF"/>
                  </a:solidFill>
                </a:uFill>
                <a:cs typeface="Tw Cen MT"/>
              </a:rPr>
              <a:t> </a:t>
            </a: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in</a:t>
            </a:r>
            <a:r>
              <a:rPr sz="2800" u="sng" spc="-100" dirty="0">
                <a:uFill>
                  <a:solidFill>
                    <a:srgbClr val="FFFFFF"/>
                  </a:solidFill>
                </a:uFill>
                <a:cs typeface="Tw Cen MT"/>
              </a:rPr>
              <a:t> </a:t>
            </a: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later</a:t>
            </a:r>
            <a:r>
              <a:rPr sz="2800" u="sng" spc="-95" dirty="0">
                <a:uFill>
                  <a:solidFill>
                    <a:srgbClr val="FFFFFF"/>
                  </a:solidFill>
                </a:uFill>
                <a:cs typeface="Tw Cen MT"/>
              </a:rPr>
              <a:t> </a:t>
            </a:r>
            <a:r>
              <a:rPr sz="2800" u="sng" spc="-10" dirty="0">
                <a:uFill>
                  <a:solidFill>
                    <a:srgbClr val="FFFFFF"/>
                  </a:solidFill>
                </a:uFill>
                <a:cs typeface="Tw Cen MT"/>
              </a:rPr>
              <a:t>lecture</a:t>
            </a:r>
            <a:r>
              <a:rPr sz="2800" spc="-10" dirty="0">
                <a:cs typeface="Tw Cen MT"/>
              </a:rPr>
              <a:t>)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33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Methods</a:t>
            </a:r>
            <a:r>
              <a:rPr sz="2800" spc="-85" dirty="0">
                <a:cs typeface="Tw Cen MT"/>
              </a:rPr>
              <a:t> </a:t>
            </a:r>
            <a:r>
              <a:rPr sz="2800" dirty="0">
                <a:cs typeface="Tw Cen MT"/>
              </a:rPr>
              <a:t>for</a:t>
            </a:r>
            <a:r>
              <a:rPr sz="2800" spc="-85" dirty="0">
                <a:cs typeface="Tw Cen MT"/>
              </a:rPr>
              <a:t> </a:t>
            </a:r>
            <a:r>
              <a:rPr sz="2800" dirty="0">
                <a:cs typeface="Tw Cen MT"/>
              </a:rPr>
              <a:t>countering</a:t>
            </a:r>
            <a:r>
              <a:rPr sz="2800" spc="-9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photobleaching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844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Scan for shorter</a:t>
            </a:r>
            <a:r>
              <a:rPr sz="2800" spc="-10" dirty="0">
                <a:cs typeface="Tw Cen MT"/>
              </a:rPr>
              <a:t> times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790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Use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high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magnification, high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NA </a:t>
            </a:r>
            <a:r>
              <a:rPr sz="2800" spc="-10" dirty="0">
                <a:cs typeface="Tw Cen MT"/>
              </a:rPr>
              <a:t>objective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78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Use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wide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emission</a:t>
            </a:r>
            <a:r>
              <a:rPr sz="2800" spc="-2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filters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790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Reduce</a:t>
            </a:r>
            <a:r>
              <a:rPr sz="2800" spc="-110" dirty="0">
                <a:cs typeface="Tw Cen MT"/>
              </a:rPr>
              <a:t> </a:t>
            </a:r>
            <a:r>
              <a:rPr sz="2800" dirty="0">
                <a:cs typeface="Tw Cen MT"/>
              </a:rPr>
              <a:t>excitation</a:t>
            </a:r>
            <a:r>
              <a:rPr sz="2800" spc="-11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intensity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79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Use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“antifade”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reagents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(not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compatible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with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viable</a:t>
            </a:r>
            <a:r>
              <a:rPr sz="2800" spc="-10" dirty="0">
                <a:cs typeface="Tw Cen MT"/>
              </a:rPr>
              <a:t> cells)</a:t>
            </a:r>
            <a:endParaRPr sz="2800" dirty="0">
              <a:cs typeface="Tw Cen MT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C3B45B2-997C-0072-3A20-16C0CD42A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88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CDAF2EE8-3149-A1CF-5307-FC0BF4539093}"/>
              </a:ext>
            </a:extLst>
          </p:cNvPr>
          <p:cNvSpPr txBox="1"/>
          <p:nvPr/>
        </p:nvSpPr>
        <p:spPr>
          <a:xfrm>
            <a:off x="568411" y="1109457"/>
            <a:ext cx="11244648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cs typeface="Tw Cen MT"/>
              </a:rPr>
              <a:t>Not</a:t>
            </a:r>
            <a:r>
              <a:rPr sz="2800" b="1" spc="-25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a chemical</a:t>
            </a:r>
            <a:r>
              <a:rPr sz="2800" b="1" spc="-35" dirty="0">
                <a:cs typeface="Tw Cen MT"/>
              </a:rPr>
              <a:t> </a:t>
            </a:r>
            <a:r>
              <a:rPr sz="2800" b="1" spc="-10" dirty="0">
                <a:cs typeface="Tw Cen MT"/>
              </a:rPr>
              <a:t>process</a:t>
            </a:r>
            <a:endParaRPr sz="2800" dirty="0">
              <a:cs typeface="Tw Cen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cs typeface="Tw Cen MT"/>
            </a:endParaRPr>
          </a:p>
          <a:p>
            <a:pPr marL="12700" marR="390525">
              <a:lnSpc>
                <a:spcPct val="100000"/>
              </a:lnSpc>
            </a:pPr>
            <a:r>
              <a:rPr sz="2800" b="1" dirty="0">
                <a:cs typeface="Tw Cen MT"/>
              </a:rPr>
              <a:t>Dynamic</a:t>
            </a:r>
            <a:r>
              <a:rPr sz="2800" b="1" spc="-70" dirty="0">
                <a:cs typeface="Tw Cen MT"/>
              </a:rPr>
              <a:t> </a:t>
            </a:r>
            <a:r>
              <a:rPr sz="2800" b="1" dirty="0">
                <a:cs typeface="Tw Cen MT"/>
              </a:rPr>
              <a:t>quenching</a:t>
            </a:r>
            <a:r>
              <a:rPr lang="it-IT" sz="2800" b="1" spc="-30" dirty="0">
                <a:cs typeface="Tw Cen MT"/>
              </a:rPr>
              <a:t>:</a:t>
            </a:r>
          </a:p>
          <a:p>
            <a:pPr marL="12700" marR="390525">
              <a:lnSpc>
                <a:spcPct val="100000"/>
              </a:lnSpc>
            </a:pPr>
            <a:r>
              <a:rPr lang="it-IT" sz="2800" b="1" spc="-30" dirty="0">
                <a:cs typeface="Tw Cen MT"/>
              </a:rPr>
              <a:t>	</a:t>
            </a:r>
            <a:r>
              <a:rPr sz="2800" dirty="0">
                <a:cs typeface="Tw Cen MT"/>
              </a:rPr>
              <a:t>Collisional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process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usually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controlled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by</a:t>
            </a:r>
            <a:r>
              <a:rPr sz="2800" spc="-4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mutual diffusion</a:t>
            </a:r>
            <a:endParaRPr sz="2800" dirty="0"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lang="it-IT" sz="2800" dirty="0">
                <a:cs typeface="Tw Cen MT"/>
              </a:rPr>
              <a:t>	</a:t>
            </a:r>
            <a:r>
              <a:rPr sz="2800" dirty="0">
                <a:cs typeface="Tw Cen MT"/>
              </a:rPr>
              <a:t>Typical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quenchers</a:t>
            </a:r>
            <a:r>
              <a:rPr lang="it-IT" sz="2800" spc="-15" dirty="0">
                <a:cs typeface="Tw Cen MT"/>
              </a:rPr>
              <a:t>: </a:t>
            </a:r>
            <a:r>
              <a:rPr sz="2800" spc="-10" dirty="0">
                <a:cs typeface="Tw Cen MT"/>
              </a:rPr>
              <a:t>oxygen</a:t>
            </a:r>
            <a:r>
              <a:rPr lang="it-IT" sz="2800" spc="-10" dirty="0">
                <a:cs typeface="Tw Cen MT"/>
              </a:rPr>
              <a:t>, a</a:t>
            </a:r>
            <a:r>
              <a:rPr sz="2800" dirty="0" err="1">
                <a:cs typeface="Tw Cen MT"/>
              </a:rPr>
              <a:t>liphatic</a:t>
            </a:r>
            <a:r>
              <a:rPr sz="2800" spc="-45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aromatic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amines</a:t>
            </a:r>
            <a:endParaRPr lang="it-IT" sz="2800" spc="-5" dirty="0"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lang="en-IT" sz="2800" spc="-5" dirty="0">
                <a:cs typeface="Tw Cen MT"/>
              </a:rPr>
              <a:t>	</a:t>
            </a:r>
            <a:r>
              <a:rPr sz="2800" dirty="0">
                <a:cs typeface="Tw Cen MT"/>
              </a:rPr>
              <a:t>(IK,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NO2,</a:t>
            </a:r>
            <a:r>
              <a:rPr sz="2800" spc="-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CHCl3)</a:t>
            </a:r>
            <a:endParaRPr sz="2800" dirty="0">
              <a:cs typeface="Tw Cen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cs typeface="Tw Cen MT"/>
              </a:rPr>
              <a:t>Static</a:t>
            </a:r>
            <a:r>
              <a:rPr sz="2800" b="1" spc="10" dirty="0">
                <a:cs typeface="Tw Cen MT"/>
              </a:rPr>
              <a:t> </a:t>
            </a:r>
            <a:r>
              <a:rPr sz="2800" b="1" spc="-10" dirty="0">
                <a:cs typeface="Tw Cen MT"/>
              </a:rPr>
              <a:t>Quenching</a:t>
            </a:r>
            <a:r>
              <a:rPr lang="it-IT" sz="2800" b="1" spc="-10" dirty="0">
                <a:cs typeface="Tw Cen MT"/>
              </a:rPr>
              <a:t>:</a:t>
            </a:r>
            <a:endParaRPr sz="2800" dirty="0">
              <a:cs typeface="Tw Cen MT"/>
            </a:endParaRPr>
          </a:p>
          <a:p>
            <a:pPr marL="732700" marR="5080" indent="-493200">
              <a:lnSpc>
                <a:spcPct val="100000"/>
              </a:lnSpc>
            </a:pPr>
            <a:r>
              <a:rPr lang="it-IT" sz="2800" dirty="0">
                <a:cs typeface="Tw Cen MT"/>
              </a:rPr>
              <a:t>	</a:t>
            </a:r>
            <a:r>
              <a:rPr sz="2800" dirty="0">
                <a:cs typeface="Tw Cen MT"/>
              </a:rPr>
              <a:t>Formation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30" dirty="0">
                <a:cs typeface="Tw Cen MT"/>
              </a:rPr>
              <a:t> </a:t>
            </a:r>
            <a:r>
              <a:rPr sz="2800" dirty="0">
                <a:cs typeface="Tw Cen MT"/>
              </a:rPr>
              <a:t>ground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state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complex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between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fluorophores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and</a:t>
            </a:r>
            <a:r>
              <a:rPr sz="2800" spc="-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quencher </a:t>
            </a:r>
            <a:r>
              <a:rPr sz="2800" dirty="0">
                <a:cs typeface="Tw Cen MT"/>
              </a:rPr>
              <a:t>with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non-fluorescent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complex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(temperature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dependent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–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if</a:t>
            </a:r>
            <a:r>
              <a:rPr sz="2800" spc="55" dirty="0">
                <a:cs typeface="Tw Cen MT"/>
              </a:rPr>
              <a:t> </a:t>
            </a:r>
            <a:r>
              <a:rPr sz="2800" dirty="0">
                <a:cs typeface="Tw Cen MT"/>
              </a:rPr>
              <a:t>you</a:t>
            </a:r>
            <a:r>
              <a:rPr sz="2800" spc="-2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have </a:t>
            </a:r>
            <a:r>
              <a:rPr sz="2800" dirty="0">
                <a:cs typeface="Tw Cen MT"/>
              </a:rPr>
              <a:t>higher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quencher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ground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state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complex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less likely and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therefore</a:t>
            </a:r>
            <a:r>
              <a:rPr sz="2800" spc="-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less </a:t>
            </a:r>
            <a:r>
              <a:rPr sz="2800" spc="-10" dirty="0">
                <a:cs typeface="Tw Cen MT"/>
              </a:rPr>
              <a:t>quenching</a:t>
            </a:r>
            <a:endParaRPr sz="2800" dirty="0">
              <a:cs typeface="Tw Cen MT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79670B3-BDF1-4673-E939-EDE1F85B43CE}"/>
              </a:ext>
            </a:extLst>
          </p:cNvPr>
          <p:cNvSpPr txBox="1">
            <a:spLocks/>
          </p:cNvSpPr>
          <p:nvPr/>
        </p:nvSpPr>
        <p:spPr>
          <a:xfrm>
            <a:off x="308187" y="169812"/>
            <a:ext cx="47880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pc="-25" dirty="0"/>
              <a:t>QUENCHING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165C8E6-F54A-953C-83AE-A97CB7B4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27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906FBDB8-7995-A521-C8CD-FA44606636AA}"/>
              </a:ext>
            </a:extLst>
          </p:cNvPr>
          <p:cNvSpPr txBox="1"/>
          <p:nvPr/>
        </p:nvSpPr>
        <p:spPr>
          <a:xfrm>
            <a:off x="511167" y="1383909"/>
            <a:ext cx="10585201" cy="4634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marR="94615" indent="-228600">
              <a:lnSpc>
                <a:spcPct val="110000"/>
              </a:lnSpc>
              <a:spcBef>
                <a:spcPts val="100"/>
              </a:spcBef>
              <a:buSzPct val="125000"/>
              <a:buFont typeface="Arial"/>
              <a:buChar char="•"/>
              <a:tabLst>
                <a:tab pos="266700" algn="l"/>
              </a:tabLst>
            </a:pPr>
            <a:r>
              <a:rPr sz="2800" dirty="0">
                <a:cs typeface="Tw Cen MT"/>
              </a:rPr>
              <a:t>Many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quenchers</a:t>
            </a:r>
            <a:r>
              <a:rPr sz="2800" spc="-45" dirty="0">
                <a:cs typeface="Tw Cen MT"/>
              </a:rPr>
              <a:t> </a:t>
            </a:r>
            <a:r>
              <a:rPr sz="2800" dirty="0">
                <a:cs typeface="Tw Cen MT"/>
              </a:rPr>
              <a:t>act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by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reducing</a:t>
            </a:r>
            <a:r>
              <a:rPr sz="2800" spc="-3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oxygen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concentration</a:t>
            </a:r>
            <a:r>
              <a:rPr sz="2800" spc="-4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to </a:t>
            </a:r>
            <a:r>
              <a:rPr sz="2800" dirty="0">
                <a:cs typeface="Tw Cen MT"/>
              </a:rPr>
              <a:t>prevent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formation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65" dirty="0">
                <a:cs typeface="Tw Cen MT"/>
              </a:rPr>
              <a:t> </a:t>
            </a:r>
            <a:r>
              <a:rPr sz="2800" dirty="0">
                <a:cs typeface="Tw Cen MT"/>
              </a:rPr>
              <a:t>singlet</a:t>
            </a:r>
            <a:r>
              <a:rPr sz="2800" spc="-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oxygen</a:t>
            </a:r>
            <a:endParaRPr sz="2800" dirty="0">
              <a:cs typeface="Tw Cen MT"/>
            </a:endParaRPr>
          </a:p>
          <a:p>
            <a:pPr marL="266700" indent="-228600">
              <a:lnSpc>
                <a:spcPct val="100000"/>
              </a:lnSpc>
              <a:spcBef>
                <a:spcPts val="1285"/>
              </a:spcBef>
              <a:buSzPct val="125000"/>
              <a:buFont typeface="Arial"/>
              <a:buChar char="•"/>
              <a:tabLst>
                <a:tab pos="266700" algn="l"/>
              </a:tabLst>
            </a:pPr>
            <a:r>
              <a:rPr sz="2800" dirty="0">
                <a:cs typeface="Tw Cen MT"/>
              </a:rPr>
              <a:t>Satisfactory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for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fixed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samples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but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not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live</a:t>
            </a:r>
            <a:r>
              <a:rPr sz="2800" spc="-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cells!</a:t>
            </a:r>
            <a:endParaRPr sz="2800" dirty="0">
              <a:cs typeface="Tw Cen MT"/>
            </a:endParaRPr>
          </a:p>
          <a:p>
            <a:pPr marL="266700" marR="600075" indent="-228600">
              <a:lnSpc>
                <a:spcPct val="110000"/>
              </a:lnSpc>
              <a:spcBef>
                <a:spcPts val="1005"/>
              </a:spcBef>
              <a:buSzPct val="125000"/>
              <a:buFont typeface="Arial"/>
              <a:buChar char="•"/>
              <a:tabLst>
                <a:tab pos="266700" algn="l"/>
              </a:tabLst>
            </a:pPr>
            <a:r>
              <a:rPr sz="2800" dirty="0" err="1">
                <a:cs typeface="Tw Cen MT"/>
              </a:rPr>
              <a:t>Antioxid</a:t>
            </a:r>
            <a:r>
              <a:rPr lang="it-IT" sz="2800" dirty="0">
                <a:cs typeface="Tw Cen MT"/>
              </a:rPr>
              <a:t>a</a:t>
            </a:r>
            <a:r>
              <a:rPr sz="2800" dirty="0" err="1">
                <a:cs typeface="Tw Cen MT"/>
              </a:rPr>
              <a:t>nts</a:t>
            </a:r>
            <a:r>
              <a:rPr sz="2800" spc="-65" dirty="0">
                <a:cs typeface="Tw Cen MT"/>
              </a:rPr>
              <a:t> </a:t>
            </a:r>
            <a:r>
              <a:rPr sz="2800" dirty="0">
                <a:cs typeface="Tw Cen MT"/>
              </a:rPr>
              <a:t>such</a:t>
            </a:r>
            <a:r>
              <a:rPr sz="2800" spc="-65" dirty="0">
                <a:cs typeface="Tw Cen MT"/>
              </a:rPr>
              <a:t> </a:t>
            </a:r>
            <a:r>
              <a:rPr sz="2800" dirty="0">
                <a:cs typeface="Tw Cen MT"/>
              </a:rPr>
              <a:t>as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propyl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gallate,</a:t>
            </a:r>
            <a:r>
              <a:rPr sz="2800" spc="-5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hydroquinone,</a:t>
            </a:r>
            <a:r>
              <a:rPr sz="2800" spc="-7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p- </a:t>
            </a:r>
            <a:r>
              <a:rPr sz="2800" dirty="0">
                <a:cs typeface="Tw Cen MT"/>
              </a:rPr>
              <a:t>phenylenediamine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are</a:t>
            </a:r>
            <a:r>
              <a:rPr sz="2800" spc="-40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used</a:t>
            </a:r>
            <a:endParaRPr sz="2800" dirty="0">
              <a:cs typeface="Tw Cen MT"/>
            </a:endParaRPr>
          </a:p>
          <a:p>
            <a:pPr marL="266700" marR="30480" indent="-228600">
              <a:lnSpc>
                <a:spcPct val="110000"/>
              </a:lnSpc>
              <a:spcBef>
                <a:spcPts val="1000"/>
              </a:spcBef>
              <a:buSzPct val="125000"/>
              <a:buFont typeface="Arial"/>
              <a:buChar char="•"/>
              <a:tabLst>
                <a:tab pos="266700" algn="l"/>
              </a:tabLst>
            </a:pPr>
            <a:r>
              <a:rPr sz="2800" dirty="0">
                <a:cs typeface="Tw Cen MT"/>
              </a:rPr>
              <a:t>Reduce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O</a:t>
            </a:r>
            <a:r>
              <a:rPr sz="2800" baseline="-20833" dirty="0">
                <a:cs typeface="Tw Cen MT"/>
              </a:rPr>
              <a:t>2</a:t>
            </a:r>
            <a:r>
              <a:rPr sz="2800" spc="300" baseline="-20833" dirty="0">
                <a:cs typeface="Tw Cen MT"/>
              </a:rPr>
              <a:t> </a:t>
            </a:r>
            <a:r>
              <a:rPr sz="2800" dirty="0">
                <a:cs typeface="Tw Cen MT"/>
              </a:rPr>
              <a:t>concentration</a:t>
            </a:r>
            <a:r>
              <a:rPr sz="2800" spc="-45" dirty="0">
                <a:cs typeface="Tw Cen MT"/>
              </a:rPr>
              <a:t> </a:t>
            </a:r>
            <a:r>
              <a:rPr sz="2800" dirty="0">
                <a:cs typeface="Tw Cen MT"/>
              </a:rPr>
              <a:t>or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use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singlet</a:t>
            </a:r>
            <a:r>
              <a:rPr sz="2800" spc="-5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oxygen</a:t>
            </a:r>
            <a:r>
              <a:rPr sz="2800" spc="-2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quenchers </a:t>
            </a:r>
            <a:r>
              <a:rPr sz="2800" dirty="0">
                <a:cs typeface="Tw Cen MT"/>
              </a:rPr>
              <a:t>such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as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carotenoids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(50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mM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crocetin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or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etretinate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in</a:t>
            </a:r>
            <a:r>
              <a:rPr sz="2800" spc="-10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cell </a:t>
            </a:r>
            <a:r>
              <a:rPr sz="2800" dirty="0">
                <a:cs typeface="Tw Cen MT"/>
              </a:rPr>
              <a:t>cultures);</a:t>
            </a:r>
            <a:r>
              <a:rPr sz="2800" spc="-114" dirty="0">
                <a:cs typeface="Tw Cen MT"/>
              </a:rPr>
              <a:t> </a:t>
            </a:r>
            <a:r>
              <a:rPr sz="2800" dirty="0">
                <a:cs typeface="Tw Cen MT"/>
              </a:rPr>
              <a:t>ascorbate,</a:t>
            </a:r>
            <a:r>
              <a:rPr sz="2800" spc="-80" dirty="0">
                <a:cs typeface="Tw Cen MT"/>
              </a:rPr>
              <a:t> </a:t>
            </a:r>
            <a:r>
              <a:rPr sz="2800" dirty="0">
                <a:cs typeface="Tw Cen MT"/>
              </a:rPr>
              <a:t>imidazole,</a:t>
            </a:r>
            <a:r>
              <a:rPr sz="2800" spc="-90" dirty="0">
                <a:cs typeface="Tw Cen MT"/>
              </a:rPr>
              <a:t> </a:t>
            </a:r>
            <a:r>
              <a:rPr sz="2800" dirty="0">
                <a:cs typeface="Tw Cen MT"/>
              </a:rPr>
              <a:t>histidine,</a:t>
            </a:r>
            <a:r>
              <a:rPr sz="2800" spc="-10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cysteamine, </a:t>
            </a:r>
            <a:r>
              <a:rPr sz="2800" dirty="0">
                <a:cs typeface="Tw Cen MT"/>
              </a:rPr>
              <a:t>reduced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glutathione,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uric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acid,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trolox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(vitamin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E</a:t>
            </a:r>
            <a:r>
              <a:rPr sz="2800" spc="-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analogue)</a:t>
            </a:r>
            <a:endParaRPr sz="2800" dirty="0">
              <a:cs typeface="Tw Cen M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1F18EA3-1191-441B-1E10-915186191E1A}"/>
              </a:ext>
            </a:extLst>
          </p:cNvPr>
          <p:cNvSpPr txBox="1">
            <a:spLocks/>
          </p:cNvSpPr>
          <p:nvPr/>
        </p:nvSpPr>
        <p:spPr>
          <a:xfrm>
            <a:off x="308187" y="169812"/>
            <a:ext cx="47880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ANTIFADE</a:t>
            </a:r>
            <a:r>
              <a:rPr lang="en-GB" spc="-120" dirty="0"/>
              <a:t> </a:t>
            </a:r>
            <a:r>
              <a:rPr lang="en-GB" spc="-20" dirty="0"/>
              <a:t>AGENTS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97D1ABE-F1FB-2D56-7DA6-3E6A04B2E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0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71F18EA3-1191-441B-1E10-915186191E1A}"/>
              </a:ext>
            </a:extLst>
          </p:cNvPr>
          <p:cNvSpPr txBox="1">
            <a:spLocks/>
          </p:cNvSpPr>
          <p:nvPr/>
        </p:nvSpPr>
        <p:spPr>
          <a:xfrm>
            <a:off x="308187" y="169812"/>
            <a:ext cx="47880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STAINING</a:t>
            </a:r>
            <a:endParaRPr lang="en-GB" spc="-2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425C0C-700D-1928-3F63-2BCFEBD1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190494"/>
              </p:ext>
            </p:extLst>
          </p:nvPr>
        </p:nvGraphicFramePr>
        <p:xfrm>
          <a:off x="1757525" y="1369060"/>
          <a:ext cx="8127999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633">
                  <a:extLst>
                    <a:ext uri="{9D8B030D-6E8A-4147-A177-3AD203B41FA5}">
                      <a16:colId xmlns:a16="http://schemas.microsoft.com/office/drawing/2014/main" val="154798335"/>
                    </a:ext>
                  </a:extLst>
                </a:gridCol>
                <a:gridCol w="3240157">
                  <a:extLst>
                    <a:ext uri="{9D8B030D-6E8A-4147-A177-3AD203B41FA5}">
                      <a16:colId xmlns:a16="http://schemas.microsoft.com/office/drawing/2014/main" val="324545142"/>
                    </a:ext>
                  </a:extLst>
                </a:gridCol>
                <a:gridCol w="3427209">
                  <a:extLst>
                    <a:ext uri="{9D8B030D-6E8A-4147-A177-3AD203B41FA5}">
                      <a16:colId xmlns:a16="http://schemas.microsoft.com/office/drawing/2014/main" val="378614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  <a:r>
                        <a:rPr lang="en-IT" dirty="0"/>
                        <a:t>luorescent dyes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  <a:r>
                        <a:rPr lang="en-IT" dirty="0"/>
                        <a:t>oupled fluorophore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112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  <a:r>
                        <a:rPr lang="en-IT" dirty="0"/>
                        <a:t>ixed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  <a:r>
                        <a:rPr lang="en-IT" dirty="0"/>
                        <a:t>ost DNA dyes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</a:t>
                      </a:r>
                      <a:r>
                        <a:rPr lang="en-IT" dirty="0"/>
                        <a:t>o proteins: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IT" dirty="0"/>
                        <a:t>ntibodies, lectins, streptavidin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t</a:t>
                      </a:r>
                      <a:r>
                        <a:rPr lang="en-IT" dirty="0"/>
                        <a:t>o other molecules (nucleic acids,..)</a:t>
                      </a:r>
                    </a:p>
                    <a:p>
                      <a:endParaRPr lang="en-IT" dirty="0"/>
                    </a:p>
                    <a:p>
                      <a:r>
                        <a:rPr lang="en-GB" dirty="0"/>
                        <a:t>F</a:t>
                      </a:r>
                      <a:r>
                        <a:rPr lang="en-IT" dirty="0"/>
                        <a:t>luorescent protein coupling (usually genetically encoded)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4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</a:t>
                      </a:r>
                      <a:r>
                        <a:rPr lang="en-IT" dirty="0"/>
                        <a:t>ive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  <a:r>
                        <a:rPr lang="en-IT" dirty="0"/>
                        <a:t>ome DNA stains</a:t>
                      </a:r>
                    </a:p>
                    <a:p>
                      <a:r>
                        <a:rPr lang="en-GB" dirty="0"/>
                        <a:t>O</a:t>
                      </a:r>
                      <a:r>
                        <a:rPr lang="en-IT" dirty="0"/>
                        <a:t>rganelle stains (mitotracker, lysotracker, ER tracker)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</a:t>
                      </a:r>
                      <a:r>
                        <a:rPr lang="en-IT" dirty="0"/>
                        <a:t>eady access only for surface targeting coupled fluorophores</a:t>
                      </a:r>
                    </a:p>
                    <a:p>
                      <a:endParaRPr lang="en-IT" dirty="0"/>
                    </a:p>
                    <a:p>
                      <a:r>
                        <a:rPr lang="en-GB" dirty="0"/>
                        <a:t>M</a:t>
                      </a:r>
                      <a:r>
                        <a:rPr lang="en-IT" dirty="0"/>
                        <a:t>ain application for genetically encoded fluorescent proteins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024191"/>
                  </a:ext>
                </a:extLst>
              </a:tr>
            </a:tbl>
          </a:graphicData>
        </a:graphic>
      </p:graphicFrame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BFB138-95DD-E1F1-97D8-161B892CF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22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1E4CE1F3-297C-5D43-7152-E2801E2B629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4194" y="1616409"/>
            <a:ext cx="3392424" cy="1415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05C94B02-4D98-60E8-DD6C-2F622CEC7AB5}"/>
              </a:ext>
            </a:extLst>
          </p:cNvPr>
          <p:cNvSpPr txBox="1">
            <a:spLocks/>
          </p:cNvSpPr>
          <p:nvPr/>
        </p:nvSpPr>
        <p:spPr>
          <a:xfrm>
            <a:off x="362080" y="266829"/>
            <a:ext cx="3666222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/>
              <a:t>DNA </a:t>
            </a:r>
            <a:r>
              <a:rPr lang="en-GB" spc="-10"/>
              <a:t>PROBES</a:t>
            </a:r>
            <a:endParaRPr lang="en-GB" spc="-10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AE617F9-10C6-36FA-16FA-2167454FAEB3}"/>
              </a:ext>
            </a:extLst>
          </p:cNvPr>
          <p:cNvSpPr txBox="1"/>
          <p:nvPr/>
        </p:nvSpPr>
        <p:spPr>
          <a:xfrm>
            <a:off x="388240" y="956761"/>
            <a:ext cx="6860665" cy="4968668"/>
          </a:xfrm>
          <a:prstGeom prst="rect">
            <a:avLst/>
          </a:prstGeom>
          <a:ln>
            <a:noFill/>
          </a:ln>
        </p:spPr>
        <p:txBody>
          <a:bodyPr vert="horz" wrap="square" lIns="0" tIns="800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3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spc="-25" dirty="0">
                <a:cs typeface="Tw Cen MT"/>
              </a:rPr>
              <a:t>A</a:t>
            </a:r>
            <a:r>
              <a:rPr lang="it-IT" sz="2800" spc="-25" dirty="0" err="1">
                <a:cs typeface="Tw Cen MT"/>
              </a:rPr>
              <a:t>cridine</a:t>
            </a:r>
            <a:r>
              <a:rPr lang="it-IT" sz="2800" spc="-2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O</a:t>
            </a:r>
            <a:r>
              <a:rPr lang="it-IT" sz="2800" spc="-25" dirty="0">
                <a:cs typeface="Tw Cen MT"/>
              </a:rPr>
              <a:t>range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104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Metachromatic</a:t>
            </a:r>
            <a:r>
              <a:rPr sz="2800" spc="-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dye</a:t>
            </a:r>
            <a:endParaRPr sz="2800" dirty="0">
              <a:cs typeface="Tw Cen MT"/>
            </a:endParaRPr>
          </a:p>
          <a:p>
            <a:pPr marL="1155700" lvl="2" indent="-228600">
              <a:lnSpc>
                <a:spcPct val="100000"/>
              </a:lnSpc>
              <a:spcBef>
                <a:spcPts val="960"/>
              </a:spcBef>
              <a:buSzPct val="125000"/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800" dirty="0">
                <a:cs typeface="Tw Cen MT"/>
              </a:rPr>
              <a:t>concentration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dependent</a:t>
            </a:r>
            <a:r>
              <a:rPr sz="2800" spc="-10" dirty="0">
                <a:cs typeface="Tw Cen MT"/>
              </a:rPr>
              <a:t> emission</a:t>
            </a:r>
            <a:endParaRPr sz="2800" dirty="0">
              <a:cs typeface="Tw Cen MT"/>
            </a:endParaRPr>
          </a:p>
          <a:p>
            <a:pPr marL="1155700" lvl="2" indent="-228600">
              <a:lnSpc>
                <a:spcPct val="100000"/>
              </a:lnSpc>
              <a:spcBef>
                <a:spcPts val="935"/>
              </a:spcBef>
              <a:buSzPct val="125000"/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800" dirty="0">
                <a:cs typeface="Tw Cen MT"/>
              </a:rPr>
              <a:t>double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stranded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NA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-</a:t>
            </a:r>
            <a:r>
              <a:rPr sz="2800" spc="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Green</a:t>
            </a:r>
            <a:endParaRPr sz="2800" dirty="0">
              <a:cs typeface="Tw Cen MT"/>
            </a:endParaRPr>
          </a:p>
          <a:p>
            <a:pPr marL="1155700" lvl="2" indent="-228600">
              <a:lnSpc>
                <a:spcPct val="100000"/>
              </a:lnSpc>
              <a:spcBef>
                <a:spcPts val="935"/>
              </a:spcBef>
              <a:buSzPct val="125000"/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800" dirty="0">
                <a:cs typeface="Tw Cen MT"/>
              </a:rPr>
              <a:t>single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stranded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NA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-</a:t>
            </a:r>
            <a:r>
              <a:rPr sz="2800" spc="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Red</a:t>
            </a:r>
            <a:endParaRPr sz="2800" dirty="0"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48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AT/GC</a:t>
            </a:r>
            <a:r>
              <a:rPr sz="2800" spc="-60" dirty="0">
                <a:cs typeface="Tw Cen MT"/>
              </a:rPr>
              <a:t> </a:t>
            </a:r>
            <a:r>
              <a:rPr sz="2800" dirty="0">
                <a:cs typeface="Tw Cen MT"/>
              </a:rPr>
              <a:t>binding</a:t>
            </a:r>
            <a:r>
              <a:rPr sz="2800" spc="-5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dyes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104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AT</a:t>
            </a:r>
            <a:r>
              <a:rPr sz="2800" u="sng" spc="-10" dirty="0">
                <a:uFill>
                  <a:solidFill>
                    <a:srgbClr val="FFFFFF"/>
                  </a:solidFill>
                </a:uFill>
                <a:cs typeface="Tw Cen MT"/>
              </a:rPr>
              <a:t> </a:t>
            </a: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rich</a:t>
            </a:r>
            <a:r>
              <a:rPr sz="2800" dirty="0">
                <a:cs typeface="Tw Cen MT"/>
              </a:rPr>
              <a:t>: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DAPI,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Hoechst,</a:t>
            </a:r>
            <a:r>
              <a:rPr sz="2800" spc="-1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quinacrine</a:t>
            </a:r>
            <a:endParaRPr sz="2800" dirty="0">
              <a:cs typeface="Tw Cen MT"/>
            </a:endParaRPr>
          </a:p>
          <a:p>
            <a:pPr marL="698500" marR="5080" lvl="1" indent="-228600">
              <a:lnSpc>
                <a:spcPct val="120000"/>
              </a:lnSpc>
              <a:spcBef>
                <a:spcPts val="49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GC</a:t>
            </a:r>
            <a:r>
              <a:rPr sz="2800" u="sng" spc="-25" dirty="0">
                <a:uFill>
                  <a:solidFill>
                    <a:srgbClr val="FFFFFF"/>
                  </a:solidFill>
                </a:uFill>
                <a:cs typeface="Tw Cen MT"/>
              </a:rPr>
              <a:t> </a:t>
            </a:r>
            <a:r>
              <a:rPr sz="2800" u="sng" dirty="0">
                <a:uFill>
                  <a:solidFill>
                    <a:srgbClr val="FFFFFF"/>
                  </a:solidFill>
                </a:uFill>
                <a:cs typeface="Tw Cen MT"/>
              </a:rPr>
              <a:t>rich</a:t>
            </a:r>
            <a:r>
              <a:rPr sz="2800" dirty="0">
                <a:cs typeface="Tw Cen MT"/>
              </a:rPr>
              <a:t>: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antibiotics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bleomycin,</a:t>
            </a:r>
            <a:r>
              <a:rPr sz="2800" spc="-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chromamycin olivomycin,</a:t>
            </a:r>
            <a:r>
              <a:rPr sz="2800" spc="-70" dirty="0">
                <a:cs typeface="Tw Cen MT"/>
              </a:rPr>
              <a:t> </a:t>
            </a:r>
            <a:r>
              <a:rPr sz="2800" dirty="0">
                <a:cs typeface="Tw Cen MT"/>
              </a:rPr>
              <a:t>rhodamine</a:t>
            </a:r>
            <a:r>
              <a:rPr sz="2800" spc="-40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800</a:t>
            </a:r>
            <a:endParaRPr sz="2800" dirty="0">
              <a:cs typeface="Tw Cen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8EEF5-E300-FA54-C47F-093DC78C5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218" y="4040374"/>
            <a:ext cx="5093148" cy="1809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F6912F7-3974-1DEC-6B4E-4338691C8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66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F7983F37-4841-B150-0BF5-805AF018EB3C}"/>
              </a:ext>
            </a:extLst>
          </p:cNvPr>
          <p:cNvSpPr txBox="1">
            <a:spLocks/>
          </p:cNvSpPr>
          <p:nvPr/>
        </p:nvSpPr>
        <p:spPr>
          <a:xfrm>
            <a:off x="193833" y="210539"/>
            <a:ext cx="4248957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/>
              <a:t>PROBES</a:t>
            </a:r>
            <a:r>
              <a:rPr lang="en-GB" spc="-10"/>
              <a:t> </a:t>
            </a:r>
            <a:r>
              <a:rPr lang="en-GB"/>
              <a:t>FOR</a:t>
            </a:r>
            <a:r>
              <a:rPr lang="en-GB" spc="-15"/>
              <a:t> </a:t>
            </a:r>
            <a:r>
              <a:rPr lang="en-GB" spc="-20"/>
              <a:t>IONS</a:t>
            </a:r>
            <a:endParaRPr lang="en-GB" spc="-20" dirty="0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1D464C4-DA85-7039-AFE0-5577D8DE94E6}"/>
              </a:ext>
            </a:extLst>
          </p:cNvPr>
          <p:cNvSpPr/>
          <p:nvPr/>
        </p:nvSpPr>
        <p:spPr>
          <a:xfrm>
            <a:off x="1782952" y="930243"/>
            <a:ext cx="8148955" cy="2072639"/>
          </a:xfrm>
          <a:custGeom>
            <a:avLst/>
            <a:gdLst/>
            <a:ahLst/>
            <a:cxnLst/>
            <a:rect l="l" t="t" r="r" b="b"/>
            <a:pathLst>
              <a:path w="8148955" h="2072639">
                <a:moveTo>
                  <a:pt x="0" y="2072639"/>
                </a:moveTo>
                <a:lnTo>
                  <a:pt x="8148828" y="2072639"/>
                </a:lnTo>
                <a:lnTo>
                  <a:pt x="8148828" y="0"/>
                </a:lnTo>
                <a:lnTo>
                  <a:pt x="0" y="0"/>
                </a:lnTo>
                <a:lnTo>
                  <a:pt x="0" y="2072639"/>
                </a:lnTo>
                <a:close/>
              </a:path>
            </a:pathLst>
          </a:custGeom>
          <a:ln w="28956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00411EE0-28F2-9F2C-9C65-E9650122F170}"/>
              </a:ext>
            </a:extLst>
          </p:cNvPr>
          <p:cNvSpPr txBox="1"/>
          <p:nvPr/>
        </p:nvSpPr>
        <p:spPr>
          <a:xfrm>
            <a:off x="1861820" y="928952"/>
            <a:ext cx="1132205" cy="1934210"/>
          </a:xfrm>
          <a:prstGeom prst="rect">
            <a:avLst/>
          </a:prstGeom>
          <a:ln>
            <a:noFill/>
          </a:ln>
        </p:spPr>
        <p:txBody>
          <a:bodyPr vert="horz" wrap="square" lIns="0" tIns="838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INDO-</a:t>
            </a:r>
            <a:r>
              <a:rPr sz="2200" spc="-50" dirty="0">
                <a:latin typeface="Tw Cen MT"/>
                <a:cs typeface="Tw Cen MT"/>
              </a:rPr>
              <a:t>1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QUIN-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Fluo-</a:t>
            </a:r>
            <a:r>
              <a:rPr sz="2200" spc="-50" dirty="0">
                <a:latin typeface="Tw Cen MT"/>
                <a:cs typeface="Tw Cen MT"/>
              </a:rPr>
              <a:t>3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7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dirty="0">
                <a:latin typeface="Tw Cen MT"/>
                <a:cs typeface="Tw Cen MT"/>
              </a:rPr>
              <a:t>Fura</a:t>
            </a:r>
            <a:r>
              <a:rPr sz="2200" spc="-55" dirty="0">
                <a:latin typeface="Tw Cen MT"/>
                <a:cs typeface="Tw Cen MT"/>
              </a:rPr>
              <a:t> </a:t>
            </a:r>
            <a:r>
              <a:rPr sz="2200" spc="-10" dirty="0">
                <a:latin typeface="Tw Cen MT"/>
                <a:cs typeface="Tw Cen MT"/>
              </a:rPr>
              <a:t>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7A4B7FE-5DBA-ABAB-3C7D-D6F2E2E2CD8C}"/>
              </a:ext>
            </a:extLst>
          </p:cNvPr>
          <p:cNvSpPr txBox="1"/>
          <p:nvPr/>
        </p:nvSpPr>
        <p:spPr>
          <a:xfrm>
            <a:off x="4580001" y="910410"/>
            <a:ext cx="135445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488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330/360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280543E-DCCD-55C9-C1A0-6E845C8489BC}"/>
              </a:ext>
            </a:extLst>
          </p:cNvPr>
          <p:cNvSpPr txBox="1"/>
          <p:nvPr/>
        </p:nvSpPr>
        <p:spPr>
          <a:xfrm>
            <a:off x="7323455" y="900471"/>
            <a:ext cx="138493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405/480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490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525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510</a:t>
            </a:r>
            <a:endParaRPr sz="2200" dirty="0">
              <a:latin typeface="Tw Cen MT"/>
              <a:cs typeface="Tw Cen MT"/>
            </a:endParaRPr>
          </a:p>
        </p:txBody>
      </p:sp>
      <p:grpSp>
        <p:nvGrpSpPr>
          <p:cNvPr id="21" name="object 10">
            <a:extLst>
              <a:ext uri="{FF2B5EF4-FFF2-40B4-BE49-F238E27FC236}">
                <a16:creationId xmlns:a16="http://schemas.microsoft.com/office/drawing/2014/main" id="{58124B48-1EDF-F188-8311-832C43C37CB0}"/>
              </a:ext>
            </a:extLst>
          </p:cNvPr>
          <p:cNvGrpSpPr/>
          <p:nvPr/>
        </p:nvGrpSpPr>
        <p:grpSpPr>
          <a:xfrm>
            <a:off x="5997574" y="1075850"/>
            <a:ext cx="3488436" cy="1747555"/>
            <a:chOff x="6134099" y="2066544"/>
            <a:chExt cx="3488436" cy="1573022"/>
          </a:xfrm>
        </p:grpSpPr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7B9692A6-84EC-8FFD-DF55-7519E4A65401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53BBD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97BD6BE3-2E26-977F-8B04-899E8ABAB714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AD34ACC-05BC-3E12-544C-D60A86F38FB0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2ADC8A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73A7C13D-490C-6613-0C76-15393DA6B9A1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F34C40C7-C2D3-3BDD-7BE5-9A9B74BE3093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579120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579120" y="240791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40F0D210-15C0-1E08-61C3-1DDC3B138146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0" y="240791"/>
                  </a:moveTo>
                  <a:lnTo>
                    <a:pt x="579120" y="240791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2F3DB7EF-BFD9-B2C2-3C9B-A3E26A6801D6}"/>
                </a:ext>
              </a:extLst>
            </p:cNvPr>
            <p:cNvSpPr/>
            <p:nvPr/>
          </p:nvSpPr>
          <p:spPr>
            <a:xfrm>
              <a:off x="9307067" y="2066544"/>
              <a:ext cx="297180" cy="241300"/>
            </a:xfrm>
            <a:custGeom>
              <a:avLst/>
              <a:gdLst/>
              <a:ahLst/>
              <a:cxnLst/>
              <a:rect l="l" t="t" r="r" b="b"/>
              <a:pathLst>
                <a:path w="297179" h="241300">
                  <a:moveTo>
                    <a:pt x="0" y="240791"/>
                  </a:moveTo>
                  <a:lnTo>
                    <a:pt x="297180" y="240791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2AA16D79-70F0-8351-DDB7-F84EC1A88225}"/>
                </a:ext>
              </a:extLst>
            </p:cNvPr>
            <p:cNvSpPr/>
            <p:nvPr/>
          </p:nvSpPr>
          <p:spPr>
            <a:xfrm>
              <a:off x="9017507" y="2068068"/>
              <a:ext cx="289560" cy="241300"/>
            </a:xfrm>
            <a:custGeom>
              <a:avLst/>
              <a:gdLst/>
              <a:ahLst/>
              <a:cxnLst/>
              <a:rect l="l" t="t" r="r" b="b"/>
              <a:pathLst>
                <a:path w="289559" h="241300">
                  <a:moveTo>
                    <a:pt x="289559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289559" y="240791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99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CA3D341E-B232-7C94-0237-DB59E9A1F465}"/>
                </a:ext>
              </a:extLst>
            </p:cNvPr>
            <p:cNvSpPr/>
            <p:nvPr/>
          </p:nvSpPr>
          <p:spPr>
            <a:xfrm>
              <a:off x="6455069" y="3381755"/>
              <a:ext cx="289560" cy="228600"/>
            </a:xfrm>
            <a:custGeom>
              <a:avLst/>
              <a:gdLst/>
              <a:ahLst/>
              <a:cxnLst/>
              <a:rect l="l" t="t" r="r" b="b"/>
              <a:pathLst>
                <a:path w="289559" h="228600">
                  <a:moveTo>
                    <a:pt x="0" y="228600"/>
                  </a:moveTo>
                  <a:lnTo>
                    <a:pt x="289559" y="228600"/>
                  </a:lnTo>
                  <a:lnTo>
                    <a:pt x="28955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0">
              <a:extLst>
                <a:ext uri="{FF2B5EF4-FFF2-40B4-BE49-F238E27FC236}">
                  <a16:creationId xmlns:a16="http://schemas.microsoft.com/office/drawing/2014/main" id="{0F168B57-B7F2-FD93-1745-FFB2BFC373E4}"/>
                </a:ext>
              </a:extLst>
            </p:cNvPr>
            <p:cNvSpPr/>
            <p:nvPr/>
          </p:nvSpPr>
          <p:spPr>
            <a:xfrm>
              <a:off x="6171605" y="3383280"/>
              <a:ext cx="283845" cy="228600"/>
            </a:xfrm>
            <a:custGeom>
              <a:avLst/>
              <a:gdLst/>
              <a:ahLst/>
              <a:cxnLst/>
              <a:rect l="l" t="t" r="r" b="b"/>
              <a:pathLst>
                <a:path w="283845" h="228600">
                  <a:moveTo>
                    <a:pt x="28346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283463" y="228600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CC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>
              <a:extLst>
                <a:ext uri="{FF2B5EF4-FFF2-40B4-BE49-F238E27FC236}">
                  <a16:creationId xmlns:a16="http://schemas.microsoft.com/office/drawing/2014/main" id="{A99D633B-962B-937A-1800-D7C9F3D3D59A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2">
              <a:extLst>
                <a:ext uri="{FF2B5EF4-FFF2-40B4-BE49-F238E27FC236}">
                  <a16:creationId xmlns:a16="http://schemas.microsoft.com/office/drawing/2014/main" id="{E115942E-C055-8633-8A27-10FB012D41C7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3">
              <a:extLst>
                <a:ext uri="{FF2B5EF4-FFF2-40B4-BE49-F238E27FC236}">
                  <a16:creationId xmlns:a16="http://schemas.microsoft.com/office/drawing/2014/main" id="{087C1569-DCF6-321D-E0AF-99F276E76168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56540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5403" y="228600"/>
                  </a:lnTo>
                  <a:lnTo>
                    <a:pt x="565403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4">
              <a:extLst>
                <a:ext uri="{FF2B5EF4-FFF2-40B4-BE49-F238E27FC236}">
                  <a16:creationId xmlns:a16="http://schemas.microsoft.com/office/drawing/2014/main" id="{F55428EB-32AA-6A9B-F3A9-31437C5DE3FB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0" y="228600"/>
                  </a:moveTo>
                  <a:lnTo>
                    <a:pt x="565403" y="228600"/>
                  </a:lnTo>
                  <a:lnTo>
                    <a:pt x="565403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5">
              <a:extLst>
                <a:ext uri="{FF2B5EF4-FFF2-40B4-BE49-F238E27FC236}">
                  <a16:creationId xmlns:a16="http://schemas.microsoft.com/office/drawing/2014/main" id="{89A3B1CA-C72E-5910-C87D-50A99A89851F}"/>
                </a:ext>
              </a:extLst>
            </p:cNvPr>
            <p:cNvSpPr/>
            <p:nvPr/>
          </p:nvSpPr>
          <p:spPr>
            <a:xfrm>
              <a:off x="6134099" y="207489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6">
              <a:extLst>
                <a:ext uri="{FF2B5EF4-FFF2-40B4-BE49-F238E27FC236}">
                  <a16:creationId xmlns:a16="http://schemas.microsoft.com/office/drawing/2014/main" id="{915FCA19-3527-FE20-75EF-C385F610E756}"/>
                </a:ext>
              </a:extLst>
            </p:cNvPr>
            <p:cNvSpPr/>
            <p:nvPr/>
          </p:nvSpPr>
          <p:spPr>
            <a:xfrm>
              <a:off x="6134099" y="2084832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FF3BFD0-10BC-6026-2E84-AB5D6D1C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504B3-388A-B3BC-413A-898FAF340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374" y="3063858"/>
            <a:ext cx="7772400" cy="31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91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F7983F37-4841-B150-0BF5-805AF018EB3C}"/>
              </a:ext>
            </a:extLst>
          </p:cNvPr>
          <p:cNvSpPr txBox="1">
            <a:spLocks/>
          </p:cNvSpPr>
          <p:nvPr/>
        </p:nvSpPr>
        <p:spPr>
          <a:xfrm>
            <a:off x="193833" y="210539"/>
            <a:ext cx="4248957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PROBES</a:t>
            </a:r>
            <a:r>
              <a:rPr lang="en-GB" spc="-10" dirty="0"/>
              <a:t> </a:t>
            </a:r>
            <a:r>
              <a:rPr lang="en-GB" dirty="0"/>
              <a:t>FOR</a:t>
            </a:r>
            <a:r>
              <a:rPr lang="en-GB" spc="-15" dirty="0"/>
              <a:t> </a:t>
            </a:r>
            <a:r>
              <a:rPr lang="en-GB" spc="-20" dirty="0"/>
              <a:t>IONS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1D464C4-DA85-7039-AFE0-5577D8DE94E6}"/>
              </a:ext>
            </a:extLst>
          </p:cNvPr>
          <p:cNvSpPr/>
          <p:nvPr/>
        </p:nvSpPr>
        <p:spPr>
          <a:xfrm>
            <a:off x="1782952" y="930243"/>
            <a:ext cx="8148955" cy="2072639"/>
          </a:xfrm>
          <a:custGeom>
            <a:avLst/>
            <a:gdLst/>
            <a:ahLst/>
            <a:cxnLst/>
            <a:rect l="l" t="t" r="r" b="b"/>
            <a:pathLst>
              <a:path w="8148955" h="2072639">
                <a:moveTo>
                  <a:pt x="0" y="2072639"/>
                </a:moveTo>
                <a:lnTo>
                  <a:pt x="8148828" y="2072639"/>
                </a:lnTo>
                <a:lnTo>
                  <a:pt x="8148828" y="0"/>
                </a:lnTo>
                <a:lnTo>
                  <a:pt x="0" y="0"/>
                </a:lnTo>
                <a:lnTo>
                  <a:pt x="0" y="2072639"/>
                </a:lnTo>
                <a:close/>
              </a:path>
            </a:pathLst>
          </a:custGeom>
          <a:ln w="28956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00411EE0-28F2-9F2C-9C65-E9650122F170}"/>
              </a:ext>
            </a:extLst>
          </p:cNvPr>
          <p:cNvSpPr txBox="1"/>
          <p:nvPr/>
        </p:nvSpPr>
        <p:spPr>
          <a:xfrm>
            <a:off x="1861820" y="928952"/>
            <a:ext cx="1132205" cy="1934210"/>
          </a:xfrm>
          <a:prstGeom prst="rect">
            <a:avLst/>
          </a:prstGeom>
          <a:ln>
            <a:noFill/>
          </a:ln>
        </p:spPr>
        <p:txBody>
          <a:bodyPr vert="horz" wrap="square" lIns="0" tIns="838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INDO-</a:t>
            </a:r>
            <a:r>
              <a:rPr sz="2200" spc="-50" dirty="0">
                <a:latin typeface="Tw Cen MT"/>
                <a:cs typeface="Tw Cen MT"/>
              </a:rPr>
              <a:t>1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QUIN-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6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spc="-20" dirty="0">
                <a:latin typeface="Tw Cen MT"/>
                <a:cs typeface="Tw Cen MT"/>
              </a:rPr>
              <a:t>Fluo-</a:t>
            </a:r>
            <a:r>
              <a:rPr sz="2200" spc="-50" dirty="0">
                <a:latin typeface="Tw Cen MT"/>
                <a:cs typeface="Tw Cen MT"/>
              </a:rPr>
              <a:t>3</a:t>
            </a:r>
            <a:endParaRPr sz="2200" dirty="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27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200" dirty="0">
                <a:latin typeface="Tw Cen MT"/>
                <a:cs typeface="Tw Cen MT"/>
              </a:rPr>
              <a:t>Fura</a:t>
            </a:r>
            <a:r>
              <a:rPr sz="2200" spc="-55" dirty="0">
                <a:latin typeface="Tw Cen MT"/>
                <a:cs typeface="Tw Cen MT"/>
              </a:rPr>
              <a:t> </a:t>
            </a:r>
            <a:r>
              <a:rPr sz="2200" spc="-10" dirty="0">
                <a:latin typeface="Tw Cen MT"/>
                <a:cs typeface="Tw Cen MT"/>
              </a:rPr>
              <a:t>-</a:t>
            </a:r>
            <a:r>
              <a:rPr sz="2200" spc="-50" dirty="0">
                <a:latin typeface="Tw Cen MT"/>
                <a:cs typeface="Tw Cen MT"/>
              </a:rPr>
              <a:t>2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7A4B7FE-5DBA-ABAB-3C7D-D6F2E2E2CD8C}"/>
              </a:ext>
            </a:extLst>
          </p:cNvPr>
          <p:cNvSpPr txBox="1"/>
          <p:nvPr/>
        </p:nvSpPr>
        <p:spPr>
          <a:xfrm>
            <a:off x="4580001" y="910410"/>
            <a:ext cx="135445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350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488 E</a:t>
            </a:r>
            <a:r>
              <a:rPr sz="2175" spc="-15" baseline="-21072" dirty="0">
                <a:latin typeface="Tw Cen MT"/>
                <a:cs typeface="Tw Cen MT"/>
              </a:rPr>
              <a:t>x</a:t>
            </a:r>
            <a:r>
              <a:rPr sz="2200" spc="-10" dirty="0">
                <a:latin typeface="Tw Cen MT"/>
                <a:cs typeface="Tw Cen MT"/>
              </a:rPr>
              <a:t>330/360</a:t>
            </a:r>
            <a:endParaRPr sz="2200" dirty="0">
              <a:latin typeface="Tw Cen MT"/>
              <a:cs typeface="Tw Cen MT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280543E-DCCD-55C9-C1A0-6E845C8489BC}"/>
              </a:ext>
            </a:extLst>
          </p:cNvPr>
          <p:cNvSpPr txBox="1"/>
          <p:nvPr/>
        </p:nvSpPr>
        <p:spPr>
          <a:xfrm>
            <a:off x="7323455" y="900471"/>
            <a:ext cx="1384935" cy="2008505"/>
          </a:xfrm>
          <a:prstGeom prst="rect">
            <a:avLst/>
          </a:prstGeom>
          <a:ln>
            <a:noFill/>
          </a:ln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47900"/>
              </a:lnSpc>
              <a:spcBef>
                <a:spcPts val="90"/>
              </a:spcBef>
            </a:pPr>
            <a:r>
              <a:rPr sz="2200" spc="-10" dirty="0">
                <a:latin typeface="Tw Cen MT"/>
                <a:cs typeface="Tw Cen MT"/>
              </a:rPr>
              <a:t>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405/480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490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525 E</a:t>
            </a:r>
            <a:r>
              <a:rPr sz="2175" spc="-15" baseline="-21072" dirty="0">
                <a:latin typeface="Tw Cen MT"/>
                <a:cs typeface="Tw Cen MT"/>
              </a:rPr>
              <a:t>m</a:t>
            </a:r>
            <a:r>
              <a:rPr sz="2200" spc="-10" dirty="0">
                <a:latin typeface="Tw Cen MT"/>
                <a:cs typeface="Tw Cen MT"/>
              </a:rPr>
              <a:t>510</a:t>
            </a:r>
            <a:endParaRPr sz="2200" dirty="0">
              <a:latin typeface="Tw Cen MT"/>
              <a:cs typeface="Tw Cen MT"/>
            </a:endParaRPr>
          </a:p>
        </p:txBody>
      </p:sp>
      <p:grpSp>
        <p:nvGrpSpPr>
          <p:cNvPr id="21" name="object 10">
            <a:extLst>
              <a:ext uri="{FF2B5EF4-FFF2-40B4-BE49-F238E27FC236}">
                <a16:creationId xmlns:a16="http://schemas.microsoft.com/office/drawing/2014/main" id="{58124B48-1EDF-F188-8311-832C43C37CB0}"/>
              </a:ext>
            </a:extLst>
          </p:cNvPr>
          <p:cNvGrpSpPr/>
          <p:nvPr/>
        </p:nvGrpSpPr>
        <p:grpSpPr>
          <a:xfrm>
            <a:off x="5997574" y="1075850"/>
            <a:ext cx="3488436" cy="1747555"/>
            <a:chOff x="6134099" y="2066544"/>
            <a:chExt cx="3488436" cy="1573022"/>
          </a:xfrm>
        </p:grpSpPr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7B9692A6-84EC-8FFD-DF55-7519E4A65401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53BBD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97BD6BE3-2E26-977F-8B04-899E8ABAB714}"/>
                </a:ext>
              </a:extLst>
            </p:cNvPr>
            <p:cNvSpPr/>
            <p:nvPr/>
          </p:nvSpPr>
          <p:spPr>
            <a:xfrm>
              <a:off x="9041891" y="2962655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69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AD34ACC-05BC-3E12-544C-D60A86F38FB0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57912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579120" y="242315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2ADC8A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73A7C13D-490C-6613-0C76-15393DA6B9A1}"/>
                </a:ext>
              </a:extLst>
            </p:cNvPr>
            <p:cNvSpPr/>
            <p:nvPr/>
          </p:nvSpPr>
          <p:spPr>
            <a:xfrm>
              <a:off x="9043415" y="3396996"/>
              <a:ext cx="579120" cy="242570"/>
            </a:xfrm>
            <a:custGeom>
              <a:avLst/>
              <a:gdLst/>
              <a:ahLst/>
              <a:cxnLst/>
              <a:rect l="l" t="t" r="r" b="b"/>
              <a:pathLst>
                <a:path w="579120" h="242570">
                  <a:moveTo>
                    <a:pt x="0" y="242315"/>
                  </a:moveTo>
                  <a:lnTo>
                    <a:pt x="579120" y="242315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F34C40C7-C2D3-3BDD-7BE5-9A9B74BE3093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579120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579120" y="240791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40F0D210-15C0-1E08-61C3-1DDC3B138146}"/>
                </a:ext>
              </a:extLst>
            </p:cNvPr>
            <p:cNvSpPr/>
            <p:nvPr/>
          </p:nvSpPr>
          <p:spPr>
            <a:xfrm>
              <a:off x="9034271" y="2531363"/>
              <a:ext cx="579120" cy="241300"/>
            </a:xfrm>
            <a:custGeom>
              <a:avLst/>
              <a:gdLst/>
              <a:ahLst/>
              <a:cxnLst/>
              <a:rect l="l" t="t" r="r" b="b"/>
              <a:pathLst>
                <a:path w="579120" h="241300">
                  <a:moveTo>
                    <a:pt x="0" y="240791"/>
                  </a:moveTo>
                  <a:lnTo>
                    <a:pt x="579120" y="240791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2F3DB7EF-BFD9-B2C2-3C9B-A3E26A6801D6}"/>
                </a:ext>
              </a:extLst>
            </p:cNvPr>
            <p:cNvSpPr/>
            <p:nvPr/>
          </p:nvSpPr>
          <p:spPr>
            <a:xfrm>
              <a:off x="9307067" y="2066544"/>
              <a:ext cx="297180" cy="241300"/>
            </a:xfrm>
            <a:custGeom>
              <a:avLst/>
              <a:gdLst/>
              <a:ahLst/>
              <a:cxnLst/>
              <a:rect l="l" t="t" r="r" b="b"/>
              <a:pathLst>
                <a:path w="297179" h="241300">
                  <a:moveTo>
                    <a:pt x="0" y="240791"/>
                  </a:moveTo>
                  <a:lnTo>
                    <a:pt x="297180" y="240791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40791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2AA16D79-70F0-8351-DDB7-F84EC1A88225}"/>
                </a:ext>
              </a:extLst>
            </p:cNvPr>
            <p:cNvSpPr/>
            <p:nvPr/>
          </p:nvSpPr>
          <p:spPr>
            <a:xfrm>
              <a:off x="9017507" y="2068068"/>
              <a:ext cx="289560" cy="241300"/>
            </a:xfrm>
            <a:custGeom>
              <a:avLst/>
              <a:gdLst/>
              <a:ahLst/>
              <a:cxnLst/>
              <a:rect l="l" t="t" r="r" b="b"/>
              <a:pathLst>
                <a:path w="289559" h="241300">
                  <a:moveTo>
                    <a:pt x="289559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289559" y="240791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99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CA3D341E-B232-7C94-0237-DB59E9A1F465}"/>
                </a:ext>
              </a:extLst>
            </p:cNvPr>
            <p:cNvSpPr/>
            <p:nvPr/>
          </p:nvSpPr>
          <p:spPr>
            <a:xfrm>
              <a:off x="6455069" y="3381755"/>
              <a:ext cx="289560" cy="228600"/>
            </a:xfrm>
            <a:custGeom>
              <a:avLst/>
              <a:gdLst/>
              <a:ahLst/>
              <a:cxnLst/>
              <a:rect l="l" t="t" r="r" b="b"/>
              <a:pathLst>
                <a:path w="289559" h="228600">
                  <a:moveTo>
                    <a:pt x="0" y="228600"/>
                  </a:moveTo>
                  <a:lnTo>
                    <a:pt x="289559" y="228600"/>
                  </a:lnTo>
                  <a:lnTo>
                    <a:pt x="28955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0">
              <a:extLst>
                <a:ext uri="{FF2B5EF4-FFF2-40B4-BE49-F238E27FC236}">
                  <a16:creationId xmlns:a16="http://schemas.microsoft.com/office/drawing/2014/main" id="{0F168B57-B7F2-FD93-1745-FFB2BFC373E4}"/>
                </a:ext>
              </a:extLst>
            </p:cNvPr>
            <p:cNvSpPr/>
            <p:nvPr/>
          </p:nvSpPr>
          <p:spPr>
            <a:xfrm>
              <a:off x="6171605" y="3383280"/>
              <a:ext cx="283845" cy="228600"/>
            </a:xfrm>
            <a:custGeom>
              <a:avLst/>
              <a:gdLst/>
              <a:ahLst/>
              <a:cxnLst/>
              <a:rect l="l" t="t" r="r" b="b"/>
              <a:pathLst>
                <a:path w="283845" h="228600">
                  <a:moveTo>
                    <a:pt x="28346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283463" y="228600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CC99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>
              <a:extLst>
                <a:ext uri="{FF2B5EF4-FFF2-40B4-BE49-F238E27FC236}">
                  <a16:creationId xmlns:a16="http://schemas.microsoft.com/office/drawing/2014/main" id="{A99D633B-962B-937A-1800-D7C9F3D3D59A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4FD092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2">
              <a:extLst>
                <a:ext uri="{FF2B5EF4-FFF2-40B4-BE49-F238E27FC236}">
                  <a16:creationId xmlns:a16="http://schemas.microsoft.com/office/drawing/2014/main" id="{E115942E-C055-8633-8A27-10FB012D41C7}"/>
                </a:ext>
              </a:extLst>
            </p:cNvPr>
            <p:cNvSpPr/>
            <p:nvPr/>
          </p:nvSpPr>
          <p:spPr>
            <a:xfrm>
              <a:off x="6140195" y="295046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3">
              <a:extLst>
                <a:ext uri="{FF2B5EF4-FFF2-40B4-BE49-F238E27FC236}">
                  <a16:creationId xmlns:a16="http://schemas.microsoft.com/office/drawing/2014/main" id="{087C1569-DCF6-321D-E0AF-99F276E76168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56540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5403" y="228600"/>
                  </a:lnTo>
                  <a:lnTo>
                    <a:pt x="565403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4">
              <a:extLst>
                <a:ext uri="{FF2B5EF4-FFF2-40B4-BE49-F238E27FC236}">
                  <a16:creationId xmlns:a16="http://schemas.microsoft.com/office/drawing/2014/main" id="{F55428EB-32AA-6A9B-F3A9-31437C5DE3FB}"/>
                </a:ext>
              </a:extLst>
            </p:cNvPr>
            <p:cNvSpPr/>
            <p:nvPr/>
          </p:nvSpPr>
          <p:spPr>
            <a:xfrm>
              <a:off x="6135623" y="2508504"/>
              <a:ext cx="565785" cy="228600"/>
            </a:xfrm>
            <a:custGeom>
              <a:avLst/>
              <a:gdLst/>
              <a:ahLst/>
              <a:cxnLst/>
              <a:rect l="l" t="t" r="r" b="b"/>
              <a:pathLst>
                <a:path w="565784" h="228600">
                  <a:moveTo>
                    <a:pt x="0" y="228600"/>
                  </a:moveTo>
                  <a:lnTo>
                    <a:pt x="565403" y="228600"/>
                  </a:lnTo>
                  <a:lnTo>
                    <a:pt x="565403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5">
              <a:extLst>
                <a:ext uri="{FF2B5EF4-FFF2-40B4-BE49-F238E27FC236}">
                  <a16:creationId xmlns:a16="http://schemas.microsoft.com/office/drawing/2014/main" id="{89A3B1CA-C72E-5910-C87D-50A99A89851F}"/>
                </a:ext>
              </a:extLst>
            </p:cNvPr>
            <p:cNvSpPr/>
            <p:nvPr/>
          </p:nvSpPr>
          <p:spPr>
            <a:xfrm>
              <a:off x="6134099" y="2074893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563879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63879" y="228600"/>
                  </a:lnTo>
                  <a:lnTo>
                    <a:pt x="563879" y="0"/>
                  </a:lnTo>
                  <a:close/>
                </a:path>
              </a:pathLst>
            </a:custGeom>
            <a:solidFill>
              <a:srgbClr val="9900C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6">
              <a:extLst>
                <a:ext uri="{FF2B5EF4-FFF2-40B4-BE49-F238E27FC236}">
                  <a16:creationId xmlns:a16="http://schemas.microsoft.com/office/drawing/2014/main" id="{915FCA19-3527-FE20-75EF-C385F610E756}"/>
                </a:ext>
              </a:extLst>
            </p:cNvPr>
            <p:cNvSpPr/>
            <p:nvPr/>
          </p:nvSpPr>
          <p:spPr>
            <a:xfrm>
              <a:off x="6134099" y="2084832"/>
              <a:ext cx="563880" cy="228600"/>
            </a:xfrm>
            <a:custGeom>
              <a:avLst/>
              <a:gdLst/>
              <a:ahLst/>
              <a:cxnLst/>
              <a:rect l="l" t="t" r="r" b="b"/>
              <a:pathLst>
                <a:path w="563879" h="228600">
                  <a:moveTo>
                    <a:pt x="0" y="228600"/>
                  </a:moveTo>
                  <a:lnTo>
                    <a:pt x="563879" y="228600"/>
                  </a:lnTo>
                  <a:lnTo>
                    <a:pt x="563879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FF3BFD0-10BC-6026-2E84-AB5D6D1C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AE43E-75D1-E05B-D2A5-8443D1D2B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385" y="3032388"/>
            <a:ext cx="3427391" cy="2925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D3D69E-9F01-7631-D810-C3700031F991}"/>
              </a:ext>
            </a:extLst>
          </p:cNvPr>
          <p:cNvSpPr txBox="1"/>
          <p:nvPr/>
        </p:nvSpPr>
        <p:spPr>
          <a:xfrm>
            <a:off x="9105283" y="328686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Indo1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5F141C-2BC8-713D-12A2-52EB45CA2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289" y="3024481"/>
            <a:ext cx="3252885" cy="29303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68899C-1288-5C07-3E8E-58784043959C}"/>
              </a:ext>
            </a:extLst>
          </p:cNvPr>
          <p:cNvSpPr txBox="1"/>
          <p:nvPr/>
        </p:nvSpPr>
        <p:spPr>
          <a:xfrm>
            <a:off x="4080351" y="3319254"/>
            <a:ext cx="7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Fura2</a:t>
            </a:r>
          </a:p>
        </p:txBody>
      </p:sp>
    </p:spTree>
    <p:extLst>
      <p:ext uri="{BB962C8B-B14F-4D97-AF65-F5344CB8AC3E}">
        <p14:creationId xmlns:p14="http://schemas.microsoft.com/office/powerpoint/2010/main" val="1216076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D372A42-868B-FC22-91D9-B7945C9FEADA}"/>
              </a:ext>
            </a:extLst>
          </p:cNvPr>
          <p:cNvSpPr txBox="1">
            <a:spLocks/>
          </p:cNvSpPr>
          <p:nvPr/>
        </p:nvSpPr>
        <p:spPr>
          <a:xfrm>
            <a:off x="384310" y="214667"/>
            <a:ext cx="67845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>
                <a:latin typeface="+mn-lt"/>
                <a:cs typeface="Tw Cen MT"/>
              </a:rPr>
              <a:t>PH</a:t>
            </a:r>
            <a:r>
              <a:rPr lang="en-GB" spc="-25" dirty="0">
                <a:latin typeface="+mn-lt"/>
                <a:cs typeface="Tw Cen MT"/>
              </a:rPr>
              <a:t> </a:t>
            </a:r>
            <a:r>
              <a:rPr lang="en-GB" dirty="0">
                <a:latin typeface="+mn-lt"/>
                <a:cs typeface="Tw Cen MT"/>
              </a:rPr>
              <a:t>SENSITIVE</a:t>
            </a:r>
            <a:r>
              <a:rPr lang="en-GB" spc="-20" dirty="0">
                <a:latin typeface="+mn-lt"/>
                <a:cs typeface="Tw Cen MT"/>
              </a:rPr>
              <a:t> </a:t>
            </a:r>
            <a:r>
              <a:rPr lang="en-GB" spc="-15" dirty="0">
                <a:latin typeface="+mn-lt"/>
                <a:cs typeface="Tw Cen MT"/>
              </a:rPr>
              <a:t>INDICATORS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F6DA02-F49B-1480-5D9A-23A21A7E5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27" y="1220844"/>
            <a:ext cx="4216400" cy="5041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AC1B2A-082B-9F8C-C760-14CBEA37A227}"/>
              </a:ext>
            </a:extLst>
          </p:cNvPr>
          <p:cNvSpPr txBox="1"/>
          <p:nvPr/>
        </p:nvSpPr>
        <p:spPr>
          <a:xfrm>
            <a:off x="1920834" y="2905780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SNARF-1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9E37BE-5D06-D9B5-C70D-853197F5891A}"/>
              </a:ext>
            </a:extLst>
          </p:cNvPr>
          <p:cNvSpPr/>
          <p:nvPr/>
        </p:nvSpPr>
        <p:spPr>
          <a:xfrm>
            <a:off x="6096000" y="2464904"/>
            <a:ext cx="443948" cy="308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665189-B606-1F88-1BC2-0FFFAFC7D9D6}"/>
              </a:ext>
            </a:extLst>
          </p:cNvPr>
          <p:cNvCxnSpPr/>
          <p:nvPr/>
        </p:nvCxnSpPr>
        <p:spPr>
          <a:xfrm flipH="1" flipV="1">
            <a:off x="6539948" y="2713382"/>
            <a:ext cx="2494722" cy="487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4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09BFAC8F-3AB4-E49D-68B3-6EE1DC57EE1F}"/>
              </a:ext>
            </a:extLst>
          </p:cNvPr>
          <p:cNvSpPr txBox="1">
            <a:spLocks/>
          </p:cNvSpPr>
          <p:nvPr/>
        </p:nvSpPr>
        <p:spPr>
          <a:xfrm>
            <a:off x="372465" y="153416"/>
            <a:ext cx="62395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000" dirty="0"/>
              <a:t>SPECIFIC</a:t>
            </a:r>
            <a:r>
              <a:rPr lang="en-GB" sz="4000" spc="-175" dirty="0"/>
              <a:t> </a:t>
            </a:r>
            <a:r>
              <a:rPr lang="en-GB" sz="4000" dirty="0"/>
              <a:t>ORGANELLE</a:t>
            </a:r>
            <a:r>
              <a:rPr lang="en-GB" sz="4000" spc="-170" dirty="0"/>
              <a:t> </a:t>
            </a:r>
            <a:r>
              <a:rPr lang="en-GB" sz="4000" spc="-10" dirty="0"/>
              <a:t>PROBES</a:t>
            </a:r>
            <a:endParaRPr lang="en-GB" sz="4000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C40C7DA3-AEA6-13EA-E13F-3B7B0EC86C18}"/>
              </a:ext>
            </a:extLst>
          </p:cNvPr>
          <p:cNvSpPr txBox="1"/>
          <p:nvPr/>
        </p:nvSpPr>
        <p:spPr>
          <a:xfrm>
            <a:off x="1966595" y="1565666"/>
            <a:ext cx="2172970" cy="3968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5230">
              <a:lnSpc>
                <a:spcPct val="134600"/>
              </a:lnSpc>
              <a:spcBef>
                <a:spcPts val="105"/>
              </a:spcBef>
            </a:pPr>
            <a:r>
              <a:rPr sz="2400" spc="-10" dirty="0">
                <a:latin typeface="Tw Cen MT"/>
                <a:cs typeface="Tw Cen MT"/>
              </a:rPr>
              <a:t>BODIPY </a:t>
            </a:r>
            <a:r>
              <a:rPr sz="2400" spc="-25" dirty="0">
                <a:latin typeface="Tw Cen MT"/>
                <a:cs typeface="Tw Cen MT"/>
              </a:rPr>
              <a:t>NBD DPH</a:t>
            </a:r>
            <a:endParaRPr sz="2400">
              <a:latin typeface="Tw Cen MT"/>
              <a:cs typeface="Tw Cen MT"/>
            </a:endParaRPr>
          </a:p>
          <a:p>
            <a:pPr marR="5080">
              <a:lnSpc>
                <a:spcPct val="134600"/>
              </a:lnSpc>
              <a:spcBef>
                <a:spcPts val="10"/>
              </a:spcBef>
            </a:pPr>
            <a:r>
              <a:rPr sz="2400" dirty="0">
                <a:latin typeface="Tw Cen MT"/>
                <a:cs typeface="Tw Cen MT"/>
              </a:rPr>
              <a:t>TMA-</a:t>
            </a:r>
            <a:r>
              <a:rPr sz="2400" spc="-25" dirty="0">
                <a:latin typeface="Tw Cen MT"/>
                <a:cs typeface="Tw Cen MT"/>
              </a:rPr>
              <a:t>DPH </a:t>
            </a:r>
            <a:r>
              <a:rPr sz="2400" dirty="0">
                <a:latin typeface="Tw Cen MT"/>
                <a:cs typeface="Tw Cen MT"/>
              </a:rPr>
              <a:t>RHODAMINE</a:t>
            </a:r>
            <a:r>
              <a:rPr sz="2400" spc="-50" dirty="0">
                <a:latin typeface="Tw Cen MT"/>
                <a:cs typeface="Tw Cen MT"/>
              </a:rPr>
              <a:t> </a:t>
            </a:r>
            <a:r>
              <a:rPr sz="2400" spc="-25" dirty="0">
                <a:latin typeface="Tw Cen MT"/>
                <a:cs typeface="Tw Cen MT"/>
              </a:rPr>
              <a:t>123 DIO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r>
              <a:rPr sz="2400" dirty="0">
                <a:latin typeface="Tw Cen MT"/>
                <a:cs typeface="Tw Cen MT"/>
              </a:rPr>
              <a:t>DII-</a:t>
            </a:r>
            <a:r>
              <a:rPr sz="2400" spc="-10" dirty="0">
                <a:latin typeface="Tw Cen MT"/>
                <a:cs typeface="Tw Cen MT"/>
              </a:rPr>
              <a:t>CN-</a:t>
            </a:r>
            <a:r>
              <a:rPr sz="2400" spc="-25" dirty="0">
                <a:latin typeface="Tw Cen MT"/>
                <a:cs typeface="Tw Cen MT"/>
              </a:rPr>
              <a:t>(5)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10" dirty="0">
                <a:latin typeface="Tw Cen MT"/>
                <a:cs typeface="Tw Cen MT"/>
              </a:rPr>
              <a:t>DIO-CN-</a:t>
            </a:r>
            <a:r>
              <a:rPr sz="2400" spc="-25" dirty="0">
                <a:latin typeface="Tw Cen MT"/>
                <a:cs typeface="Tw Cen MT"/>
              </a:rPr>
              <a:t>(3)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20721F16-A301-4E2B-7FF5-BB9C5A28FAA0}"/>
              </a:ext>
            </a:extLst>
          </p:cNvPr>
          <p:cNvSpPr txBox="1"/>
          <p:nvPr/>
        </p:nvSpPr>
        <p:spPr>
          <a:xfrm>
            <a:off x="8368283" y="1565666"/>
            <a:ext cx="515620" cy="396875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sz="2400" spc="-25" dirty="0">
                <a:latin typeface="Tw Cen MT"/>
                <a:cs typeface="Tw Cen MT"/>
              </a:rPr>
              <a:t>511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2400" spc="-25" dirty="0">
                <a:latin typeface="Tw Cen MT"/>
                <a:cs typeface="Tw Cen MT"/>
              </a:rPr>
              <a:t>525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25" dirty="0">
                <a:latin typeface="Tw Cen MT"/>
                <a:cs typeface="Tw Cen MT"/>
              </a:rPr>
              <a:t>420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r>
              <a:rPr sz="2400" spc="-25" dirty="0">
                <a:latin typeface="Tw Cen MT"/>
                <a:cs typeface="Tw Cen MT"/>
              </a:rPr>
              <a:t>420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25" dirty="0">
                <a:latin typeface="Tw Cen MT"/>
                <a:cs typeface="Tw Cen MT"/>
              </a:rPr>
              <a:t>525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r>
              <a:rPr sz="2400" spc="-25" dirty="0">
                <a:latin typeface="Tw Cen MT"/>
                <a:cs typeface="Tw Cen MT"/>
              </a:rPr>
              <a:t>500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r>
              <a:rPr sz="2400" spc="-25" dirty="0">
                <a:latin typeface="Tw Cen MT"/>
                <a:cs typeface="Tw Cen MT"/>
              </a:rPr>
              <a:t>565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2400" spc="-25" dirty="0">
                <a:latin typeface="Tw Cen MT"/>
                <a:cs typeface="Tw Cen MT"/>
              </a:rPr>
              <a:t>500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id="{4F8728F1-36C8-CC5B-A08C-5AEEAAA95CBB}"/>
              </a:ext>
            </a:extLst>
          </p:cNvPr>
          <p:cNvSpPr/>
          <p:nvPr/>
        </p:nvSpPr>
        <p:spPr>
          <a:xfrm>
            <a:off x="2520695" y="1671827"/>
            <a:ext cx="6438900" cy="0"/>
          </a:xfrm>
          <a:custGeom>
            <a:avLst/>
            <a:gdLst/>
            <a:ahLst/>
            <a:cxnLst/>
            <a:rect l="l" t="t" r="r" b="b"/>
            <a:pathLst>
              <a:path w="6438900">
                <a:moveTo>
                  <a:pt x="0" y="0"/>
                </a:moveTo>
                <a:lnTo>
                  <a:pt x="643890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0">
            <a:extLst>
              <a:ext uri="{FF2B5EF4-FFF2-40B4-BE49-F238E27FC236}">
                <a16:creationId xmlns:a16="http://schemas.microsoft.com/office/drawing/2014/main" id="{0F8A6602-DF1A-D3CA-B928-3D21DBB6C0CD}"/>
              </a:ext>
            </a:extLst>
          </p:cNvPr>
          <p:cNvSpPr txBox="1"/>
          <p:nvPr/>
        </p:nvSpPr>
        <p:spPr>
          <a:xfrm>
            <a:off x="2816479" y="1201039"/>
            <a:ext cx="57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w Cen MT"/>
                <a:cs typeface="Tw Cen MT"/>
              </a:rPr>
              <a:t>Probe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F93BB0BA-7DE8-AC3E-3B48-27A1704B1877}"/>
              </a:ext>
            </a:extLst>
          </p:cNvPr>
          <p:cNvSpPr txBox="1"/>
          <p:nvPr/>
        </p:nvSpPr>
        <p:spPr>
          <a:xfrm>
            <a:off x="4706492" y="1201039"/>
            <a:ext cx="2823210" cy="43806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0565" algn="l"/>
                <a:tab pos="1962150" algn="l"/>
              </a:tabLst>
            </a:pPr>
            <a:r>
              <a:rPr sz="1800" b="1" spc="-20" dirty="0">
                <a:latin typeface="Tw Cen MT"/>
                <a:cs typeface="Tw Cen MT"/>
              </a:rPr>
              <a:t>Site</a:t>
            </a:r>
            <a:r>
              <a:rPr sz="1800" b="1" dirty="0">
                <a:latin typeface="Tw Cen MT"/>
                <a:cs typeface="Tw Cen MT"/>
              </a:rPr>
              <a:t>	</a:t>
            </a:r>
            <a:r>
              <a:rPr sz="1800" b="1" spc="-10" dirty="0">
                <a:latin typeface="Tw Cen MT"/>
                <a:cs typeface="Tw Cen MT"/>
              </a:rPr>
              <a:t>Excitation</a:t>
            </a:r>
            <a:r>
              <a:rPr sz="1800" b="1" dirty="0">
                <a:latin typeface="Tw Cen MT"/>
                <a:cs typeface="Tw Cen MT"/>
              </a:rPr>
              <a:t>	</a:t>
            </a:r>
            <a:r>
              <a:rPr sz="1800" b="1" spc="-10" dirty="0">
                <a:latin typeface="Tw Cen MT"/>
                <a:cs typeface="Tw Cen MT"/>
              </a:rPr>
              <a:t>Emission</a:t>
            </a:r>
            <a:endParaRPr sz="18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GOLGI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505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0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GOLGI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994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350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5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350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0"/>
              </a:spcBef>
              <a:tabLst>
                <a:tab pos="1832610" algn="l"/>
              </a:tabLst>
            </a:pPr>
            <a:r>
              <a:rPr sz="1900" spc="-10" dirty="0">
                <a:latin typeface="Tw Cen MT"/>
                <a:cs typeface="Tw Cen MT"/>
              </a:rPr>
              <a:t>MITOCHONDRIA</a:t>
            </a:r>
            <a:r>
              <a:rPr sz="19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994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10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550</a:t>
            </a:r>
            <a:endParaRPr sz="2400">
              <a:latin typeface="Tw Cen MT"/>
              <a:cs typeface="Tw Cen MT"/>
            </a:endParaRPr>
          </a:p>
          <a:p>
            <a:pPr marL="3175">
              <a:lnSpc>
                <a:spcPct val="100000"/>
              </a:lnSpc>
              <a:spcBef>
                <a:spcPts val="1000"/>
              </a:spcBef>
              <a:tabLst>
                <a:tab pos="1832610" algn="l"/>
              </a:tabLst>
            </a:pPr>
            <a:r>
              <a:rPr sz="2400" spc="-10" dirty="0">
                <a:latin typeface="Tw Cen MT"/>
                <a:cs typeface="Tw Cen MT"/>
              </a:rPr>
              <a:t>LIPID</a:t>
            </a:r>
            <a:r>
              <a:rPr sz="2400" dirty="0">
                <a:latin typeface="Tw Cen MT"/>
                <a:cs typeface="Tw Cen MT"/>
              </a:rPr>
              <a:t>	</a:t>
            </a:r>
            <a:r>
              <a:rPr sz="2400" spc="-25" dirty="0">
                <a:latin typeface="Tw Cen MT"/>
                <a:cs typeface="Tw Cen MT"/>
              </a:rPr>
              <a:t>488</a:t>
            </a:r>
            <a:endParaRPr sz="2400">
              <a:latin typeface="Tw Cen MT"/>
              <a:cs typeface="Tw Cen MT"/>
            </a:endParaRPr>
          </a:p>
        </p:txBody>
      </p:sp>
      <p:grpSp>
        <p:nvGrpSpPr>
          <p:cNvPr id="19" name="object 22">
            <a:extLst>
              <a:ext uri="{FF2B5EF4-FFF2-40B4-BE49-F238E27FC236}">
                <a16:creationId xmlns:a16="http://schemas.microsoft.com/office/drawing/2014/main" id="{69CB0C84-6565-042C-6E38-F5B13FEA8A24}"/>
              </a:ext>
            </a:extLst>
          </p:cNvPr>
          <p:cNvGrpSpPr/>
          <p:nvPr/>
        </p:nvGrpSpPr>
        <p:grpSpPr>
          <a:xfrm>
            <a:off x="1517903" y="1106424"/>
            <a:ext cx="9156700" cy="4419600"/>
            <a:chOff x="1517903" y="1106424"/>
            <a:chExt cx="9156700" cy="4419600"/>
          </a:xfrm>
        </p:grpSpPr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CD489134-29B0-EEF5-99D7-369F4301F597}"/>
                </a:ext>
              </a:extLst>
            </p:cNvPr>
            <p:cNvSpPr/>
            <p:nvPr/>
          </p:nvSpPr>
          <p:spPr>
            <a:xfrm>
              <a:off x="2534411" y="2138172"/>
              <a:ext cx="6438900" cy="3382010"/>
            </a:xfrm>
            <a:custGeom>
              <a:avLst/>
              <a:gdLst/>
              <a:ahLst/>
              <a:cxnLst/>
              <a:rect l="l" t="t" r="r" b="b"/>
              <a:pathLst>
                <a:path w="6438900" h="3382010">
                  <a:moveTo>
                    <a:pt x="0" y="0"/>
                  </a:moveTo>
                  <a:lnTo>
                    <a:pt x="6438899" y="0"/>
                  </a:lnTo>
                </a:path>
                <a:path w="6438900" h="3382010">
                  <a:moveTo>
                    <a:pt x="0" y="3381755"/>
                  </a:moveTo>
                  <a:lnTo>
                    <a:pt x="6438899" y="3381755"/>
                  </a:lnTo>
                </a:path>
                <a:path w="6438900" h="3382010">
                  <a:moveTo>
                    <a:pt x="0" y="490727"/>
                  </a:moveTo>
                  <a:lnTo>
                    <a:pt x="6438899" y="490727"/>
                  </a:lnTo>
                </a:path>
                <a:path w="6438900" h="3382010">
                  <a:moveTo>
                    <a:pt x="0" y="972312"/>
                  </a:moveTo>
                  <a:lnTo>
                    <a:pt x="6438899" y="972312"/>
                  </a:lnTo>
                </a:path>
                <a:path w="6438900" h="3382010">
                  <a:moveTo>
                    <a:pt x="0" y="1467612"/>
                  </a:moveTo>
                  <a:lnTo>
                    <a:pt x="6438899" y="1467612"/>
                  </a:lnTo>
                </a:path>
                <a:path w="6438900" h="3382010">
                  <a:moveTo>
                    <a:pt x="0" y="1933955"/>
                  </a:moveTo>
                  <a:lnTo>
                    <a:pt x="6438899" y="1933955"/>
                  </a:lnTo>
                </a:path>
                <a:path w="6438900" h="3382010">
                  <a:moveTo>
                    <a:pt x="0" y="2415540"/>
                  </a:moveTo>
                  <a:lnTo>
                    <a:pt x="6438899" y="2415540"/>
                  </a:lnTo>
                </a:path>
                <a:path w="6438900" h="3382010">
                  <a:moveTo>
                    <a:pt x="0" y="2910840"/>
                  </a:moveTo>
                  <a:lnTo>
                    <a:pt x="6438899" y="2910840"/>
                  </a:lnTo>
                </a:path>
              </a:pathLst>
            </a:custGeom>
            <a:ln w="12192">
              <a:solidFill>
                <a:srgbClr val="CECEC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CA148A49-3D77-BFB8-09E6-5395A7FC1F2C}"/>
                </a:ext>
              </a:extLst>
            </p:cNvPr>
            <p:cNvSpPr/>
            <p:nvPr/>
          </p:nvSpPr>
          <p:spPr>
            <a:xfrm>
              <a:off x="9023603" y="1748028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A4B15907-B341-2369-C24C-7846B447D412}"/>
                </a:ext>
              </a:extLst>
            </p:cNvPr>
            <p:cNvSpPr/>
            <p:nvPr/>
          </p:nvSpPr>
          <p:spPr>
            <a:xfrm>
              <a:off x="9023603" y="1748028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4B31D109-2789-5577-8D39-98EDA706739A}"/>
                </a:ext>
              </a:extLst>
            </p:cNvPr>
            <p:cNvSpPr/>
            <p:nvPr/>
          </p:nvSpPr>
          <p:spPr>
            <a:xfrm>
              <a:off x="9023603" y="274167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584FFACF-2F82-7AC7-DEEA-3CEE53627564}"/>
                </a:ext>
              </a:extLst>
            </p:cNvPr>
            <p:cNvSpPr/>
            <p:nvPr/>
          </p:nvSpPr>
          <p:spPr>
            <a:xfrm>
              <a:off x="9023603" y="274167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F404216A-CD71-0279-DF4E-E6F8336F59B3}"/>
                </a:ext>
              </a:extLst>
            </p:cNvPr>
            <p:cNvSpPr/>
            <p:nvPr/>
          </p:nvSpPr>
          <p:spPr>
            <a:xfrm>
              <a:off x="9023603" y="3252216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73C95038-1BF5-D803-F26A-93B963916FB3}"/>
                </a:ext>
              </a:extLst>
            </p:cNvPr>
            <p:cNvSpPr/>
            <p:nvPr/>
          </p:nvSpPr>
          <p:spPr>
            <a:xfrm>
              <a:off x="9023603" y="3252216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C992985E-1FD2-64AB-1C90-E9B5F2E8FAA2}"/>
                </a:ext>
              </a:extLst>
            </p:cNvPr>
            <p:cNvSpPr/>
            <p:nvPr/>
          </p:nvSpPr>
          <p:spPr>
            <a:xfrm>
              <a:off x="9023603" y="371094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53BB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E169083E-4682-5AD5-DB90-6071B3C9568C}"/>
                </a:ext>
              </a:extLst>
            </p:cNvPr>
            <p:cNvSpPr/>
            <p:nvPr/>
          </p:nvSpPr>
          <p:spPr>
            <a:xfrm>
              <a:off x="9023603" y="371094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579ECA5A-BE1A-A218-CF7D-A7939C81C5A9}"/>
                </a:ext>
              </a:extLst>
            </p:cNvPr>
            <p:cNvSpPr/>
            <p:nvPr/>
          </p:nvSpPr>
          <p:spPr>
            <a:xfrm>
              <a:off x="9023603" y="422148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0B8ABC00-3D01-7DBB-4890-12B7528D6F75}"/>
                </a:ext>
              </a:extLst>
            </p:cNvPr>
            <p:cNvSpPr/>
            <p:nvPr/>
          </p:nvSpPr>
          <p:spPr>
            <a:xfrm>
              <a:off x="9023603" y="422148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855989F1-EB5B-C41D-8660-FC2BE2F8CC32}"/>
                </a:ext>
              </a:extLst>
            </p:cNvPr>
            <p:cNvSpPr/>
            <p:nvPr/>
          </p:nvSpPr>
          <p:spPr>
            <a:xfrm>
              <a:off x="9023603" y="473049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812292" y="304799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86779B0B-1750-A4C7-F4F4-69C05894ACD1}"/>
                </a:ext>
              </a:extLst>
            </p:cNvPr>
            <p:cNvSpPr/>
            <p:nvPr/>
          </p:nvSpPr>
          <p:spPr>
            <a:xfrm>
              <a:off x="9023603" y="4730495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799"/>
                  </a:moveTo>
                  <a:lnTo>
                    <a:pt x="812292" y="304799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79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1D1E471B-1CDF-14D1-27C0-A4E817EBF4AD}"/>
                </a:ext>
              </a:extLst>
            </p:cNvPr>
            <p:cNvSpPr/>
            <p:nvPr/>
          </p:nvSpPr>
          <p:spPr>
            <a:xfrm>
              <a:off x="9023603" y="5201412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FF3F7007-3DB1-281C-569E-9DA68388A4E6}"/>
                </a:ext>
              </a:extLst>
            </p:cNvPr>
            <p:cNvSpPr/>
            <p:nvPr/>
          </p:nvSpPr>
          <p:spPr>
            <a:xfrm>
              <a:off x="9023603" y="5201412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70D790B5-1A1D-34E8-F07C-56294AE23AA3}"/>
                </a:ext>
              </a:extLst>
            </p:cNvPr>
            <p:cNvSpPr/>
            <p:nvPr/>
          </p:nvSpPr>
          <p:spPr>
            <a:xfrm>
              <a:off x="9023603" y="228600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812292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2292" y="304800"/>
                  </a:lnTo>
                  <a:lnTo>
                    <a:pt x="812292" y="0"/>
                  </a:lnTo>
                  <a:close/>
                </a:path>
              </a:pathLst>
            </a:custGeom>
            <a:solidFill>
              <a:srgbClr val="35FF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4F28AC38-8CE9-58D1-633A-D309ABA4FF25}"/>
                </a:ext>
              </a:extLst>
            </p:cNvPr>
            <p:cNvSpPr/>
            <p:nvPr/>
          </p:nvSpPr>
          <p:spPr>
            <a:xfrm>
              <a:off x="9023603" y="2286000"/>
              <a:ext cx="812800" cy="304800"/>
            </a:xfrm>
            <a:custGeom>
              <a:avLst/>
              <a:gdLst/>
              <a:ahLst/>
              <a:cxnLst/>
              <a:rect l="l" t="t" r="r" b="b"/>
              <a:pathLst>
                <a:path w="812800" h="304800">
                  <a:moveTo>
                    <a:pt x="0" y="304800"/>
                  </a:moveTo>
                  <a:lnTo>
                    <a:pt x="812292" y="30480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CEB73A74-E11D-893E-FCC3-294BEB1BB49B}"/>
                </a:ext>
              </a:extLst>
            </p:cNvPr>
            <p:cNvSpPr/>
            <p:nvPr/>
          </p:nvSpPr>
          <p:spPr>
            <a:xfrm>
              <a:off x="7359395" y="1744980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00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F8A612D8-7498-1680-E567-3AF6306ECC04}"/>
                </a:ext>
              </a:extLst>
            </p:cNvPr>
            <p:cNvSpPr/>
            <p:nvPr/>
          </p:nvSpPr>
          <p:spPr>
            <a:xfrm>
              <a:off x="7359395" y="1744980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88F1E4B6-953E-E5A0-3089-16CDBA23AFF0}"/>
                </a:ext>
              </a:extLst>
            </p:cNvPr>
            <p:cNvSpPr/>
            <p:nvPr/>
          </p:nvSpPr>
          <p:spPr>
            <a:xfrm>
              <a:off x="7359395" y="273862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F77684F6-3BF9-D09C-6D2D-8379A16DBB89}"/>
                </a:ext>
              </a:extLst>
            </p:cNvPr>
            <p:cNvSpPr/>
            <p:nvPr/>
          </p:nvSpPr>
          <p:spPr>
            <a:xfrm>
              <a:off x="7359395" y="273862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C048CE13-8CB3-FA83-9C91-003AB47971F5}"/>
                </a:ext>
              </a:extLst>
            </p:cNvPr>
            <p:cNvSpPr/>
            <p:nvPr/>
          </p:nvSpPr>
          <p:spPr>
            <a:xfrm>
              <a:off x="7359395" y="324916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A6559ABC-9D24-6FC7-AAA6-E0E88B7963D8}"/>
                </a:ext>
              </a:extLst>
            </p:cNvPr>
            <p:cNvSpPr/>
            <p:nvPr/>
          </p:nvSpPr>
          <p:spPr>
            <a:xfrm>
              <a:off x="7359395" y="3249168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960C3EE0-14E7-0898-DE55-80FFF5FF720E}"/>
                </a:ext>
              </a:extLst>
            </p:cNvPr>
            <p:cNvSpPr/>
            <p:nvPr/>
          </p:nvSpPr>
          <p:spPr>
            <a:xfrm>
              <a:off x="7359395" y="370789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799"/>
                  </a:lnTo>
                  <a:lnTo>
                    <a:pt x="813816" y="304799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1DAB2D32-894E-5B15-E14D-663A029DF1CD}"/>
                </a:ext>
              </a:extLst>
            </p:cNvPr>
            <p:cNvSpPr/>
            <p:nvPr/>
          </p:nvSpPr>
          <p:spPr>
            <a:xfrm>
              <a:off x="7359395" y="370789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799"/>
                  </a:moveTo>
                  <a:lnTo>
                    <a:pt x="813816" y="304799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79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E8053297-BD44-591A-9A0D-6910208A22F2}"/>
                </a:ext>
              </a:extLst>
            </p:cNvPr>
            <p:cNvSpPr/>
            <p:nvPr/>
          </p:nvSpPr>
          <p:spPr>
            <a:xfrm>
              <a:off x="7359395" y="421843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3075680D-B683-5E26-200D-44C308187BF5}"/>
                </a:ext>
              </a:extLst>
            </p:cNvPr>
            <p:cNvSpPr/>
            <p:nvPr/>
          </p:nvSpPr>
          <p:spPr>
            <a:xfrm>
              <a:off x="7359395" y="4218431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A78D703F-019A-2F0F-47CB-A4F01B90226B}"/>
                </a:ext>
              </a:extLst>
            </p:cNvPr>
            <p:cNvSpPr/>
            <p:nvPr/>
          </p:nvSpPr>
          <p:spPr>
            <a:xfrm>
              <a:off x="7359395" y="4727447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51">
              <a:extLst>
                <a:ext uri="{FF2B5EF4-FFF2-40B4-BE49-F238E27FC236}">
                  <a16:creationId xmlns:a16="http://schemas.microsoft.com/office/drawing/2014/main" id="{D9232FDF-07AE-22D2-FDB1-6FDF22CA7518}"/>
                </a:ext>
              </a:extLst>
            </p:cNvPr>
            <p:cNvSpPr/>
            <p:nvPr/>
          </p:nvSpPr>
          <p:spPr>
            <a:xfrm>
              <a:off x="7359395" y="4727447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52">
              <a:extLst>
                <a:ext uri="{FF2B5EF4-FFF2-40B4-BE49-F238E27FC236}">
                  <a16:creationId xmlns:a16="http://schemas.microsoft.com/office/drawing/2014/main" id="{778D2779-828E-CDEB-DDC5-5E681EF647DC}"/>
                </a:ext>
              </a:extLst>
            </p:cNvPr>
            <p:cNvSpPr/>
            <p:nvPr/>
          </p:nvSpPr>
          <p:spPr>
            <a:xfrm>
              <a:off x="7359395" y="5196839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53">
              <a:extLst>
                <a:ext uri="{FF2B5EF4-FFF2-40B4-BE49-F238E27FC236}">
                  <a16:creationId xmlns:a16="http://schemas.microsoft.com/office/drawing/2014/main" id="{130D7861-E0F0-E6CE-754F-06C26B6FC153}"/>
                </a:ext>
              </a:extLst>
            </p:cNvPr>
            <p:cNvSpPr/>
            <p:nvPr/>
          </p:nvSpPr>
          <p:spPr>
            <a:xfrm>
              <a:off x="7359395" y="5196839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54">
              <a:extLst>
                <a:ext uri="{FF2B5EF4-FFF2-40B4-BE49-F238E27FC236}">
                  <a16:creationId xmlns:a16="http://schemas.microsoft.com/office/drawing/2014/main" id="{3B90B49E-F2D8-FFFC-DBFA-1BB69AC86032}"/>
                </a:ext>
              </a:extLst>
            </p:cNvPr>
            <p:cNvSpPr/>
            <p:nvPr/>
          </p:nvSpPr>
          <p:spPr>
            <a:xfrm>
              <a:off x="7359395" y="2282952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813816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813816" y="3048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120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55">
              <a:extLst>
                <a:ext uri="{FF2B5EF4-FFF2-40B4-BE49-F238E27FC236}">
                  <a16:creationId xmlns:a16="http://schemas.microsoft.com/office/drawing/2014/main" id="{04FE05A6-562F-454B-2EC6-B99D9905C118}"/>
                </a:ext>
              </a:extLst>
            </p:cNvPr>
            <p:cNvSpPr/>
            <p:nvPr/>
          </p:nvSpPr>
          <p:spPr>
            <a:xfrm>
              <a:off x="7359395" y="2282952"/>
              <a:ext cx="814069" cy="304800"/>
            </a:xfrm>
            <a:custGeom>
              <a:avLst/>
              <a:gdLst/>
              <a:ahLst/>
              <a:cxnLst/>
              <a:rect l="l" t="t" r="r" b="b"/>
              <a:pathLst>
                <a:path w="814070" h="304800">
                  <a:moveTo>
                    <a:pt x="0" y="304800"/>
                  </a:moveTo>
                  <a:lnTo>
                    <a:pt x="813816" y="304800"/>
                  </a:lnTo>
                  <a:lnTo>
                    <a:pt x="813816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56">
              <a:extLst>
                <a:ext uri="{FF2B5EF4-FFF2-40B4-BE49-F238E27FC236}">
                  <a16:creationId xmlns:a16="http://schemas.microsoft.com/office/drawing/2014/main" id="{496B11FD-CA7D-DE50-53CF-3F8CA71CF030}"/>
                </a:ext>
              </a:extLst>
            </p:cNvPr>
            <p:cNvSpPr/>
            <p:nvPr/>
          </p:nvSpPr>
          <p:spPr>
            <a:xfrm>
              <a:off x="1523999" y="111252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80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57">
              <a:extLst>
                <a:ext uri="{FF2B5EF4-FFF2-40B4-BE49-F238E27FC236}">
                  <a16:creationId xmlns:a16="http://schemas.microsoft.com/office/drawing/2014/main" id="{1710DD72-796C-FCF9-2E89-3B7AA90CE07E}"/>
                </a:ext>
              </a:extLst>
            </p:cNvPr>
            <p:cNvSpPr/>
            <p:nvPr/>
          </p:nvSpPr>
          <p:spPr>
            <a:xfrm>
              <a:off x="1523999" y="111252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80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58">
            <a:extLst>
              <a:ext uri="{FF2B5EF4-FFF2-40B4-BE49-F238E27FC236}">
                <a16:creationId xmlns:a16="http://schemas.microsoft.com/office/drawing/2014/main" id="{804280A2-23D8-3D2E-C215-E2E80F6F03A2}"/>
              </a:ext>
            </a:extLst>
          </p:cNvPr>
          <p:cNvSpPr txBox="1"/>
          <p:nvPr/>
        </p:nvSpPr>
        <p:spPr>
          <a:xfrm>
            <a:off x="2456179" y="5754725"/>
            <a:ext cx="36226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w Cen MT"/>
                <a:cs typeface="Tw Cen MT"/>
              </a:rPr>
              <a:t>BODIPY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-</a:t>
            </a:r>
            <a:r>
              <a:rPr sz="1600" spc="-25" dirty="0">
                <a:latin typeface="Tw Cen MT"/>
                <a:cs typeface="Tw Cen MT"/>
              </a:rPr>
              <a:t> </a:t>
            </a:r>
            <a:r>
              <a:rPr sz="1600" spc="-20" dirty="0">
                <a:latin typeface="Tw Cen MT"/>
                <a:cs typeface="Tw Cen MT"/>
              </a:rPr>
              <a:t>borate-</a:t>
            </a:r>
            <a:r>
              <a:rPr sz="1600" spc="-10" dirty="0">
                <a:latin typeface="Tw Cen MT"/>
                <a:cs typeface="Tw Cen MT"/>
              </a:rPr>
              <a:t>dipyrromethene</a:t>
            </a:r>
            <a:r>
              <a:rPr sz="1600" spc="3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complexes </a:t>
            </a:r>
            <a:r>
              <a:rPr sz="1600" dirty="0">
                <a:latin typeface="Tw Cen MT"/>
                <a:cs typeface="Tw Cen MT"/>
              </a:rPr>
              <a:t>DPH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–</a:t>
            </a:r>
            <a:r>
              <a:rPr sz="1600" spc="-2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diphenylhexatriene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83" name="object 59">
            <a:extLst>
              <a:ext uri="{FF2B5EF4-FFF2-40B4-BE49-F238E27FC236}">
                <a16:creationId xmlns:a16="http://schemas.microsoft.com/office/drawing/2014/main" id="{D080A7EA-2762-4CA1-66EC-9F9ED136E29C}"/>
              </a:ext>
            </a:extLst>
          </p:cNvPr>
          <p:cNvSpPr txBox="1"/>
          <p:nvPr/>
        </p:nvSpPr>
        <p:spPr>
          <a:xfrm>
            <a:off x="6831622" y="5754725"/>
            <a:ext cx="22244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15" marR="5080" indent="-1206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w Cen MT"/>
                <a:cs typeface="Tw Cen MT"/>
              </a:rPr>
              <a:t>NBD</a:t>
            </a:r>
            <a:r>
              <a:rPr sz="1600" spc="-2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-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nitrobenzoxadiazole </a:t>
            </a:r>
            <a:r>
              <a:rPr sz="1600" dirty="0">
                <a:latin typeface="Tw Cen MT"/>
                <a:cs typeface="Tw Cen MT"/>
              </a:rPr>
              <a:t>TMA</a:t>
            </a:r>
            <a:r>
              <a:rPr sz="1600" spc="-5" dirty="0">
                <a:latin typeface="Tw Cen MT"/>
                <a:cs typeface="Tw Cen MT"/>
              </a:rPr>
              <a:t> </a:t>
            </a:r>
            <a:r>
              <a:rPr sz="1600" dirty="0">
                <a:latin typeface="Tw Cen MT"/>
                <a:cs typeface="Tw Cen MT"/>
              </a:rPr>
              <a:t>-</a:t>
            </a:r>
            <a:r>
              <a:rPr sz="1600" spc="-20" dirty="0">
                <a:latin typeface="Tw Cen MT"/>
                <a:cs typeface="Tw Cen MT"/>
              </a:rPr>
              <a:t> </a:t>
            </a:r>
            <a:r>
              <a:rPr sz="1600" spc="-10" dirty="0">
                <a:latin typeface="Tw Cen MT"/>
                <a:cs typeface="Tw Cen MT"/>
              </a:rPr>
              <a:t>trimethylammonium</a:t>
            </a:r>
            <a:endParaRPr sz="1600">
              <a:latin typeface="Tw Cen MT"/>
              <a:cs typeface="Tw Cen MT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D76C9-8AC8-3B67-76C7-46504C85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668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09BFAC8F-3AB4-E49D-68B3-6EE1DC57EE1F}"/>
              </a:ext>
            </a:extLst>
          </p:cNvPr>
          <p:cNvSpPr txBox="1">
            <a:spLocks/>
          </p:cNvSpPr>
          <p:nvPr/>
        </p:nvSpPr>
        <p:spPr>
          <a:xfrm>
            <a:off x="372465" y="153416"/>
            <a:ext cx="824448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000" dirty="0"/>
              <a:t>Fluorophore-conjugated ANTIBODIES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D76C9-8AC8-3B67-76C7-46504C85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2" name="Picture 11" descr="A picture containing website&#10;&#10;Description automatically generated">
            <a:extLst>
              <a:ext uri="{FF2B5EF4-FFF2-40B4-BE49-F238E27FC236}">
                <a16:creationId xmlns:a16="http://schemas.microsoft.com/office/drawing/2014/main" id="{943487EE-F37C-4DCF-24BB-03019FDA6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5" t="2573" r="2514" b="659"/>
          <a:stretch/>
        </p:blipFill>
        <p:spPr>
          <a:xfrm>
            <a:off x="7946797" y="110765"/>
            <a:ext cx="4245204" cy="676159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22EF2C-FAE6-9A80-D921-3618D2979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2105"/>
            <a:ext cx="7772400" cy="591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3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2">
            <a:extLst>
              <a:ext uri="{FF2B5EF4-FFF2-40B4-BE49-F238E27FC236}">
                <a16:creationId xmlns:a16="http://schemas.microsoft.com/office/drawing/2014/main" id="{0B524DCC-966D-D9EC-AA36-A14748B4E83D}"/>
              </a:ext>
            </a:extLst>
          </p:cNvPr>
          <p:cNvSpPr txBox="1">
            <a:spLocks/>
          </p:cNvSpPr>
          <p:nvPr/>
        </p:nvSpPr>
        <p:spPr>
          <a:xfrm>
            <a:off x="455168" y="130160"/>
            <a:ext cx="5242868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b="1" dirty="0">
                <a:latin typeface="+mn-lt"/>
                <a:cs typeface="Tw Cen MT"/>
              </a:rPr>
              <a:t>INVERTED</a:t>
            </a:r>
            <a:r>
              <a:rPr lang="en-GB" sz="3600" b="1" spc="-40" dirty="0">
                <a:latin typeface="+mn-lt"/>
                <a:cs typeface="Tw Cen MT"/>
              </a:rPr>
              <a:t> </a:t>
            </a:r>
            <a:r>
              <a:rPr lang="en-GB" sz="3600" b="1" spc="-10" dirty="0">
                <a:latin typeface="+mn-lt"/>
                <a:cs typeface="Tw Cen MT"/>
              </a:rPr>
              <a:t>MICROSCOPE</a:t>
            </a:r>
            <a:endParaRPr lang="en-GB" sz="3600" dirty="0">
              <a:latin typeface="+mn-lt"/>
              <a:cs typeface="Tw Cen MT"/>
            </a:endParaRPr>
          </a:p>
        </p:txBody>
      </p:sp>
      <p:grpSp>
        <p:nvGrpSpPr>
          <p:cNvPr id="90" name="object 4">
            <a:extLst>
              <a:ext uri="{FF2B5EF4-FFF2-40B4-BE49-F238E27FC236}">
                <a16:creationId xmlns:a16="http://schemas.microsoft.com/office/drawing/2014/main" id="{4F776F32-6869-A1A1-1FE8-22A007727499}"/>
              </a:ext>
            </a:extLst>
          </p:cNvPr>
          <p:cNvGrpSpPr/>
          <p:nvPr/>
        </p:nvGrpSpPr>
        <p:grpSpPr>
          <a:xfrm>
            <a:off x="4710484" y="2934906"/>
            <a:ext cx="3776979" cy="3092450"/>
            <a:chOff x="5455920" y="3183382"/>
            <a:chExt cx="3776979" cy="3092450"/>
          </a:xfrm>
        </p:grpSpPr>
        <p:sp>
          <p:nvSpPr>
            <p:cNvPr id="91" name="object 5">
              <a:extLst>
                <a:ext uri="{FF2B5EF4-FFF2-40B4-BE49-F238E27FC236}">
                  <a16:creationId xmlns:a16="http://schemas.microsoft.com/office/drawing/2014/main" id="{E786AF60-01AE-1343-F9E1-0B75272BFA15}"/>
                </a:ext>
              </a:extLst>
            </p:cNvPr>
            <p:cNvSpPr/>
            <p:nvPr/>
          </p:nvSpPr>
          <p:spPr>
            <a:xfrm>
              <a:off x="8468868" y="5449823"/>
              <a:ext cx="690880" cy="820419"/>
            </a:xfrm>
            <a:custGeom>
              <a:avLst/>
              <a:gdLst/>
              <a:ahLst/>
              <a:cxnLst/>
              <a:rect l="l" t="t" r="r" b="b"/>
              <a:pathLst>
                <a:path w="690879" h="820420">
                  <a:moveTo>
                    <a:pt x="690372" y="0"/>
                  </a:moveTo>
                  <a:lnTo>
                    <a:pt x="0" y="0"/>
                  </a:lnTo>
                  <a:lnTo>
                    <a:pt x="0" y="819912"/>
                  </a:lnTo>
                  <a:lnTo>
                    <a:pt x="690372" y="819912"/>
                  </a:lnTo>
                  <a:lnTo>
                    <a:pt x="69037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6">
              <a:extLst>
                <a:ext uri="{FF2B5EF4-FFF2-40B4-BE49-F238E27FC236}">
                  <a16:creationId xmlns:a16="http://schemas.microsoft.com/office/drawing/2014/main" id="{9F98B9E1-4DD1-A4BF-A10A-46B673C68E95}"/>
                </a:ext>
              </a:extLst>
            </p:cNvPr>
            <p:cNvSpPr/>
            <p:nvPr/>
          </p:nvSpPr>
          <p:spPr>
            <a:xfrm>
              <a:off x="8468868" y="5449823"/>
              <a:ext cx="690880" cy="820419"/>
            </a:xfrm>
            <a:custGeom>
              <a:avLst/>
              <a:gdLst/>
              <a:ahLst/>
              <a:cxnLst/>
              <a:rect l="l" t="t" r="r" b="b"/>
              <a:pathLst>
                <a:path w="690879" h="820420">
                  <a:moveTo>
                    <a:pt x="0" y="819912"/>
                  </a:moveTo>
                  <a:lnTo>
                    <a:pt x="690372" y="819912"/>
                  </a:lnTo>
                  <a:lnTo>
                    <a:pt x="690372" y="0"/>
                  </a:lnTo>
                  <a:lnTo>
                    <a:pt x="0" y="0"/>
                  </a:lnTo>
                  <a:lnTo>
                    <a:pt x="0" y="8199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7">
              <a:extLst>
                <a:ext uri="{FF2B5EF4-FFF2-40B4-BE49-F238E27FC236}">
                  <a16:creationId xmlns:a16="http://schemas.microsoft.com/office/drawing/2014/main" id="{96D9B94D-D42F-EDF4-F565-D00505C977DA}"/>
                </a:ext>
              </a:extLst>
            </p:cNvPr>
            <p:cNvSpPr/>
            <p:nvPr/>
          </p:nvSpPr>
          <p:spPr>
            <a:xfrm>
              <a:off x="6443472" y="5690615"/>
              <a:ext cx="2039620" cy="561340"/>
            </a:xfrm>
            <a:custGeom>
              <a:avLst/>
              <a:gdLst/>
              <a:ahLst/>
              <a:cxnLst/>
              <a:rect l="l" t="t" r="r" b="b"/>
              <a:pathLst>
                <a:path w="2039620" h="561339">
                  <a:moveTo>
                    <a:pt x="2039112" y="0"/>
                  </a:moveTo>
                  <a:lnTo>
                    <a:pt x="0" y="0"/>
                  </a:lnTo>
                  <a:lnTo>
                    <a:pt x="0" y="560831"/>
                  </a:lnTo>
                  <a:lnTo>
                    <a:pt x="2039112" y="560831"/>
                  </a:lnTo>
                  <a:lnTo>
                    <a:pt x="203911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8">
              <a:extLst>
                <a:ext uri="{FF2B5EF4-FFF2-40B4-BE49-F238E27FC236}">
                  <a16:creationId xmlns:a16="http://schemas.microsoft.com/office/drawing/2014/main" id="{FD3673BC-60E3-F0E5-2EE7-3B635FC9D288}"/>
                </a:ext>
              </a:extLst>
            </p:cNvPr>
            <p:cNvSpPr/>
            <p:nvPr/>
          </p:nvSpPr>
          <p:spPr>
            <a:xfrm>
              <a:off x="6443472" y="5690615"/>
              <a:ext cx="2039620" cy="561340"/>
            </a:xfrm>
            <a:custGeom>
              <a:avLst/>
              <a:gdLst/>
              <a:ahLst/>
              <a:cxnLst/>
              <a:rect l="l" t="t" r="r" b="b"/>
              <a:pathLst>
                <a:path w="2039620" h="561339">
                  <a:moveTo>
                    <a:pt x="0" y="560831"/>
                  </a:moveTo>
                  <a:lnTo>
                    <a:pt x="2039112" y="560831"/>
                  </a:lnTo>
                  <a:lnTo>
                    <a:pt x="2039112" y="0"/>
                  </a:lnTo>
                  <a:lnTo>
                    <a:pt x="0" y="0"/>
                  </a:lnTo>
                  <a:lnTo>
                    <a:pt x="0" y="56083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">
              <a:extLst>
                <a:ext uri="{FF2B5EF4-FFF2-40B4-BE49-F238E27FC236}">
                  <a16:creationId xmlns:a16="http://schemas.microsoft.com/office/drawing/2014/main" id="{4246B513-00F4-8DB2-9ADC-4CEBF8517492}"/>
                </a:ext>
              </a:extLst>
            </p:cNvPr>
            <p:cNvSpPr/>
            <p:nvPr/>
          </p:nvSpPr>
          <p:spPr>
            <a:xfrm>
              <a:off x="6768084" y="5329427"/>
              <a:ext cx="1529080" cy="94615"/>
            </a:xfrm>
            <a:custGeom>
              <a:avLst/>
              <a:gdLst/>
              <a:ahLst/>
              <a:cxnLst/>
              <a:rect l="l" t="t" r="r" b="b"/>
              <a:pathLst>
                <a:path w="1529079" h="94614">
                  <a:moveTo>
                    <a:pt x="1528572" y="0"/>
                  </a:moveTo>
                  <a:lnTo>
                    <a:pt x="0" y="0"/>
                  </a:lnTo>
                  <a:lnTo>
                    <a:pt x="0" y="94488"/>
                  </a:lnTo>
                  <a:lnTo>
                    <a:pt x="1528572" y="94488"/>
                  </a:lnTo>
                  <a:lnTo>
                    <a:pt x="1528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0">
              <a:extLst>
                <a:ext uri="{FF2B5EF4-FFF2-40B4-BE49-F238E27FC236}">
                  <a16:creationId xmlns:a16="http://schemas.microsoft.com/office/drawing/2014/main" id="{2BD9AD3D-6AAA-E299-B3AE-6D0914B981E6}"/>
                </a:ext>
              </a:extLst>
            </p:cNvPr>
            <p:cNvSpPr/>
            <p:nvPr/>
          </p:nvSpPr>
          <p:spPr>
            <a:xfrm>
              <a:off x="6768084" y="5329427"/>
              <a:ext cx="1529080" cy="94615"/>
            </a:xfrm>
            <a:custGeom>
              <a:avLst/>
              <a:gdLst/>
              <a:ahLst/>
              <a:cxnLst/>
              <a:rect l="l" t="t" r="r" b="b"/>
              <a:pathLst>
                <a:path w="1529079" h="94614">
                  <a:moveTo>
                    <a:pt x="0" y="94488"/>
                  </a:moveTo>
                  <a:lnTo>
                    <a:pt x="1528572" y="94488"/>
                  </a:lnTo>
                  <a:lnTo>
                    <a:pt x="1528572" y="0"/>
                  </a:lnTo>
                  <a:lnTo>
                    <a:pt x="0" y="0"/>
                  </a:lnTo>
                  <a:lnTo>
                    <a:pt x="0" y="944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1">
              <a:extLst>
                <a:ext uri="{FF2B5EF4-FFF2-40B4-BE49-F238E27FC236}">
                  <a16:creationId xmlns:a16="http://schemas.microsoft.com/office/drawing/2014/main" id="{7FF9D021-63D4-73EE-8807-4D0476A14906}"/>
                </a:ext>
              </a:extLst>
            </p:cNvPr>
            <p:cNvSpPr/>
            <p:nvPr/>
          </p:nvSpPr>
          <p:spPr>
            <a:xfrm>
              <a:off x="6818376" y="4331207"/>
              <a:ext cx="401320" cy="260985"/>
            </a:xfrm>
            <a:custGeom>
              <a:avLst/>
              <a:gdLst/>
              <a:ahLst/>
              <a:cxnLst/>
              <a:rect l="l" t="t" r="r" b="b"/>
              <a:pathLst>
                <a:path w="401320" h="260985">
                  <a:moveTo>
                    <a:pt x="400811" y="0"/>
                  </a:moveTo>
                  <a:lnTo>
                    <a:pt x="0" y="0"/>
                  </a:lnTo>
                  <a:lnTo>
                    <a:pt x="0" y="260604"/>
                  </a:lnTo>
                  <a:lnTo>
                    <a:pt x="400811" y="260604"/>
                  </a:lnTo>
                  <a:lnTo>
                    <a:pt x="400811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2">
              <a:extLst>
                <a:ext uri="{FF2B5EF4-FFF2-40B4-BE49-F238E27FC236}">
                  <a16:creationId xmlns:a16="http://schemas.microsoft.com/office/drawing/2014/main" id="{CEC320A8-77CA-2A96-EDDA-9F5398C56A0C}"/>
                </a:ext>
              </a:extLst>
            </p:cNvPr>
            <p:cNvSpPr/>
            <p:nvPr/>
          </p:nvSpPr>
          <p:spPr>
            <a:xfrm>
              <a:off x="6818376" y="4331207"/>
              <a:ext cx="401320" cy="260985"/>
            </a:xfrm>
            <a:custGeom>
              <a:avLst/>
              <a:gdLst/>
              <a:ahLst/>
              <a:cxnLst/>
              <a:rect l="l" t="t" r="r" b="b"/>
              <a:pathLst>
                <a:path w="401320" h="260985">
                  <a:moveTo>
                    <a:pt x="0" y="260604"/>
                  </a:moveTo>
                  <a:lnTo>
                    <a:pt x="400811" y="260604"/>
                  </a:lnTo>
                  <a:lnTo>
                    <a:pt x="400811" y="0"/>
                  </a:lnTo>
                  <a:lnTo>
                    <a:pt x="0" y="0"/>
                  </a:lnTo>
                  <a:lnTo>
                    <a:pt x="0" y="260604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3">
              <a:extLst>
                <a:ext uri="{FF2B5EF4-FFF2-40B4-BE49-F238E27FC236}">
                  <a16:creationId xmlns:a16="http://schemas.microsoft.com/office/drawing/2014/main" id="{794F0DC6-6EA3-65ED-D385-62DC21C80D50}"/>
                </a:ext>
              </a:extLst>
            </p:cNvPr>
            <p:cNvSpPr/>
            <p:nvPr/>
          </p:nvSpPr>
          <p:spPr>
            <a:xfrm>
              <a:off x="8535924" y="3518915"/>
              <a:ext cx="690880" cy="818515"/>
            </a:xfrm>
            <a:custGeom>
              <a:avLst/>
              <a:gdLst/>
              <a:ahLst/>
              <a:cxnLst/>
              <a:rect l="l" t="t" r="r" b="b"/>
              <a:pathLst>
                <a:path w="690879" h="818514">
                  <a:moveTo>
                    <a:pt x="690372" y="0"/>
                  </a:moveTo>
                  <a:lnTo>
                    <a:pt x="0" y="0"/>
                  </a:lnTo>
                  <a:lnTo>
                    <a:pt x="0" y="818387"/>
                  </a:lnTo>
                  <a:lnTo>
                    <a:pt x="690372" y="818387"/>
                  </a:lnTo>
                  <a:lnTo>
                    <a:pt x="69037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4">
              <a:extLst>
                <a:ext uri="{FF2B5EF4-FFF2-40B4-BE49-F238E27FC236}">
                  <a16:creationId xmlns:a16="http://schemas.microsoft.com/office/drawing/2014/main" id="{117E0A6C-DFAF-B5B5-6660-CAA7CDCCB7C0}"/>
                </a:ext>
              </a:extLst>
            </p:cNvPr>
            <p:cNvSpPr/>
            <p:nvPr/>
          </p:nvSpPr>
          <p:spPr>
            <a:xfrm>
              <a:off x="8535924" y="3518915"/>
              <a:ext cx="690880" cy="818515"/>
            </a:xfrm>
            <a:custGeom>
              <a:avLst/>
              <a:gdLst/>
              <a:ahLst/>
              <a:cxnLst/>
              <a:rect l="l" t="t" r="r" b="b"/>
              <a:pathLst>
                <a:path w="690879" h="818514">
                  <a:moveTo>
                    <a:pt x="0" y="818387"/>
                  </a:moveTo>
                  <a:lnTo>
                    <a:pt x="690372" y="818387"/>
                  </a:lnTo>
                  <a:lnTo>
                    <a:pt x="690372" y="0"/>
                  </a:lnTo>
                  <a:lnTo>
                    <a:pt x="0" y="0"/>
                  </a:lnTo>
                  <a:lnTo>
                    <a:pt x="0" y="81838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5">
              <a:extLst>
                <a:ext uri="{FF2B5EF4-FFF2-40B4-BE49-F238E27FC236}">
                  <a16:creationId xmlns:a16="http://schemas.microsoft.com/office/drawing/2014/main" id="{85EE56FF-D600-5A70-1F53-7CB517CE4E85}"/>
                </a:ext>
              </a:extLst>
            </p:cNvPr>
            <p:cNvSpPr/>
            <p:nvPr/>
          </p:nvSpPr>
          <p:spPr>
            <a:xfrm>
              <a:off x="6019800" y="3308603"/>
              <a:ext cx="2559685" cy="2378075"/>
            </a:xfrm>
            <a:custGeom>
              <a:avLst/>
              <a:gdLst/>
              <a:ahLst/>
              <a:cxnLst/>
              <a:rect l="l" t="t" r="r" b="b"/>
              <a:pathLst>
                <a:path w="2559684" h="2378075">
                  <a:moveTo>
                    <a:pt x="0" y="0"/>
                  </a:moveTo>
                  <a:lnTo>
                    <a:pt x="0" y="206756"/>
                  </a:lnTo>
                  <a:lnTo>
                    <a:pt x="837565" y="310134"/>
                  </a:lnTo>
                  <a:lnTo>
                    <a:pt x="837565" y="787273"/>
                  </a:lnTo>
                  <a:lnTo>
                    <a:pt x="981075" y="794766"/>
                  </a:lnTo>
                  <a:lnTo>
                    <a:pt x="1116838" y="930529"/>
                  </a:lnTo>
                  <a:lnTo>
                    <a:pt x="1535556" y="1085596"/>
                  </a:lnTo>
                  <a:lnTo>
                    <a:pt x="2140584" y="1344041"/>
                  </a:lnTo>
                  <a:lnTo>
                    <a:pt x="2047494" y="2377884"/>
                  </a:lnTo>
                  <a:lnTo>
                    <a:pt x="2466340" y="2377884"/>
                  </a:lnTo>
                  <a:lnTo>
                    <a:pt x="2559304" y="1240663"/>
                  </a:lnTo>
                  <a:lnTo>
                    <a:pt x="2512822" y="206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6">
              <a:extLst>
                <a:ext uri="{FF2B5EF4-FFF2-40B4-BE49-F238E27FC236}">
                  <a16:creationId xmlns:a16="http://schemas.microsoft.com/office/drawing/2014/main" id="{88E3A532-BB47-BBC1-90AA-44B87FBFE4D5}"/>
                </a:ext>
              </a:extLst>
            </p:cNvPr>
            <p:cNvSpPr/>
            <p:nvPr/>
          </p:nvSpPr>
          <p:spPr>
            <a:xfrm>
              <a:off x="6019800" y="3308603"/>
              <a:ext cx="2559685" cy="2378075"/>
            </a:xfrm>
            <a:custGeom>
              <a:avLst/>
              <a:gdLst/>
              <a:ahLst/>
              <a:cxnLst/>
              <a:rect l="l" t="t" r="r" b="b"/>
              <a:pathLst>
                <a:path w="2559684" h="2378075">
                  <a:moveTo>
                    <a:pt x="2466340" y="2377884"/>
                  </a:moveTo>
                  <a:lnTo>
                    <a:pt x="2559304" y="1240663"/>
                  </a:lnTo>
                  <a:lnTo>
                    <a:pt x="2512822" y="206756"/>
                  </a:lnTo>
                  <a:lnTo>
                    <a:pt x="0" y="0"/>
                  </a:lnTo>
                  <a:lnTo>
                    <a:pt x="0" y="206756"/>
                  </a:lnTo>
                  <a:lnTo>
                    <a:pt x="837565" y="310134"/>
                  </a:lnTo>
                  <a:lnTo>
                    <a:pt x="837565" y="787273"/>
                  </a:lnTo>
                  <a:lnTo>
                    <a:pt x="981075" y="794766"/>
                  </a:lnTo>
                  <a:lnTo>
                    <a:pt x="1116838" y="930529"/>
                  </a:lnTo>
                  <a:lnTo>
                    <a:pt x="1535556" y="1085596"/>
                  </a:lnTo>
                  <a:lnTo>
                    <a:pt x="2140584" y="1344041"/>
                  </a:lnTo>
                  <a:lnTo>
                    <a:pt x="2047494" y="2377884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7">
              <a:extLst>
                <a:ext uri="{FF2B5EF4-FFF2-40B4-BE49-F238E27FC236}">
                  <a16:creationId xmlns:a16="http://schemas.microsoft.com/office/drawing/2014/main" id="{D8EA5115-5011-1AF9-9056-7D946AB569E9}"/>
                </a:ext>
              </a:extLst>
            </p:cNvPr>
            <p:cNvSpPr/>
            <p:nvPr/>
          </p:nvSpPr>
          <p:spPr>
            <a:xfrm>
              <a:off x="6711696" y="4052315"/>
              <a:ext cx="658495" cy="341630"/>
            </a:xfrm>
            <a:custGeom>
              <a:avLst/>
              <a:gdLst/>
              <a:ahLst/>
              <a:cxnLst/>
              <a:rect l="l" t="t" r="r" b="b"/>
              <a:pathLst>
                <a:path w="658495" h="341629">
                  <a:moveTo>
                    <a:pt x="658368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658368" y="341375"/>
                  </a:lnTo>
                  <a:lnTo>
                    <a:pt x="658368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8">
              <a:extLst>
                <a:ext uri="{FF2B5EF4-FFF2-40B4-BE49-F238E27FC236}">
                  <a16:creationId xmlns:a16="http://schemas.microsoft.com/office/drawing/2014/main" id="{E31245F9-37AB-C0AD-3DF3-E892E9484AE9}"/>
                </a:ext>
              </a:extLst>
            </p:cNvPr>
            <p:cNvSpPr/>
            <p:nvPr/>
          </p:nvSpPr>
          <p:spPr>
            <a:xfrm>
              <a:off x="6711696" y="4052315"/>
              <a:ext cx="658495" cy="341630"/>
            </a:xfrm>
            <a:custGeom>
              <a:avLst/>
              <a:gdLst/>
              <a:ahLst/>
              <a:cxnLst/>
              <a:rect l="l" t="t" r="r" b="b"/>
              <a:pathLst>
                <a:path w="658495" h="341629">
                  <a:moveTo>
                    <a:pt x="0" y="341375"/>
                  </a:moveTo>
                  <a:lnTo>
                    <a:pt x="658368" y="341375"/>
                  </a:lnTo>
                  <a:lnTo>
                    <a:pt x="658368" y="0"/>
                  </a:lnTo>
                  <a:lnTo>
                    <a:pt x="0" y="0"/>
                  </a:lnTo>
                  <a:lnTo>
                    <a:pt x="0" y="3413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9">
              <a:extLst>
                <a:ext uri="{FF2B5EF4-FFF2-40B4-BE49-F238E27FC236}">
                  <a16:creationId xmlns:a16="http://schemas.microsoft.com/office/drawing/2014/main" id="{A44749AE-3DD7-1036-4714-0A64C1217A0C}"/>
                </a:ext>
              </a:extLst>
            </p:cNvPr>
            <p:cNvSpPr/>
            <p:nvPr/>
          </p:nvSpPr>
          <p:spPr>
            <a:xfrm>
              <a:off x="6858000" y="5480303"/>
              <a:ext cx="326390" cy="464820"/>
            </a:xfrm>
            <a:custGeom>
              <a:avLst/>
              <a:gdLst/>
              <a:ahLst/>
              <a:cxnLst/>
              <a:rect l="l" t="t" r="r" b="b"/>
              <a:pathLst>
                <a:path w="326390" h="464820">
                  <a:moveTo>
                    <a:pt x="244601" y="0"/>
                  </a:moveTo>
                  <a:lnTo>
                    <a:pt x="81533" y="0"/>
                  </a:lnTo>
                  <a:lnTo>
                    <a:pt x="0" y="464820"/>
                  </a:lnTo>
                  <a:lnTo>
                    <a:pt x="326135" y="464820"/>
                  </a:lnTo>
                  <a:lnTo>
                    <a:pt x="244601" y="0"/>
                  </a:lnTo>
                  <a:close/>
                </a:path>
              </a:pathLst>
            </a:custGeom>
            <a:solidFill>
              <a:srgbClr val="242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20">
              <a:extLst>
                <a:ext uri="{FF2B5EF4-FFF2-40B4-BE49-F238E27FC236}">
                  <a16:creationId xmlns:a16="http://schemas.microsoft.com/office/drawing/2014/main" id="{2B83F657-BAD2-A060-8A0C-0581CBB06157}"/>
                </a:ext>
              </a:extLst>
            </p:cNvPr>
            <p:cNvSpPr/>
            <p:nvPr/>
          </p:nvSpPr>
          <p:spPr>
            <a:xfrm>
              <a:off x="6917436" y="5273801"/>
              <a:ext cx="1790064" cy="845819"/>
            </a:xfrm>
            <a:custGeom>
              <a:avLst/>
              <a:gdLst/>
              <a:ahLst/>
              <a:cxnLst/>
              <a:rect l="l" t="t" r="r" b="b"/>
              <a:pathLst>
                <a:path w="1790065" h="845820">
                  <a:moveTo>
                    <a:pt x="57150" y="76200"/>
                  </a:moveTo>
                  <a:lnTo>
                    <a:pt x="49726" y="77694"/>
                  </a:lnTo>
                  <a:lnTo>
                    <a:pt x="43672" y="81772"/>
                  </a:lnTo>
                  <a:lnTo>
                    <a:pt x="39594" y="87826"/>
                  </a:lnTo>
                  <a:lnTo>
                    <a:pt x="38100" y="95250"/>
                  </a:lnTo>
                  <a:lnTo>
                    <a:pt x="38100" y="826452"/>
                  </a:lnTo>
                  <a:lnTo>
                    <a:pt x="39594" y="833870"/>
                  </a:lnTo>
                  <a:lnTo>
                    <a:pt x="43672" y="839925"/>
                  </a:lnTo>
                  <a:lnTo>
                    <a:pt x="49726" y="844006"/>
                  </a:lnTo>
                  <a:lnTo>
                    <a:pt x="57150" y="845502"/>
                  </a:lnTo>
                  <a:lnTo>
                    <a:pt x="1312799" y="845502"/>
                  </a:lnTo>
                  <a:lnTo>
                    <a:pt x="1771015" y="837971"/>
                  </a:lnTo>
                  <a:lnTo>
                    <a:pt x="1778414" y="836350"/>
                  </a:lnTo>
                  <a:lnTo>
                    <a:pt x="1784397" y="832169"/>
                  </a:lnTo>
                  <a:lnTo>
                    <a:pt x="1788094" y="826452"/>
                  </a:lnTo>
                  <a:lnTo>
                    <a:pt x="76200" y="826452"/>
                  </a:lnTo>
                  <a:lnTo>
                    <a:pt x="57150" y="807402"/>
                  </a:lnTo>
                  <a:lnTo>
                    <a:pt x="76200" y="807402"/>
                  </a:lnTo>
                  <a:lnTo>
                    <a:pt x="76200" y="95250"/>
                  </a:lnTo>
                  <a:lnTo>
                    <a:pt x="74705" y="87826"/>
                  </a:lnTo>
                  <a:lnTo>
                    <a:pt x="70627" y="81772"/>
                  </a:lnTo>
                  <a:lnTo>
                    <a:pt x="64573" y="77694"/>
                  </a:lnTo>
                  <a:lnTo>
                    <a:pt x="57150" y="76200"/>
                  </a:lnTo>
                  <a:close/>
                </a:path>
                <a:path w="1790065" h="845820">
                  <a:moveTo>
                    <a:pt x="76200" y="807402"/>
                  </a:moveTo>
                  <a:lnTo>
                    <a:pt x="57150" y="807402"/>
                  </a:lnTo>
                  <a:lnTo>
                    <a:pt x="76200" y="826452"/>
                  </a:lnTo>
                  <a:lnTo>
                    <a:pt x="76200" y="807402"/>
                  </a:lnTo>
                  <a:close/>
                </a:path>
                <a:path w="1790065" h="845820">
                  <a:moveTo>
                    <a:pt x="1770380" y="799871"/>
                  </a:moveTo>
                  <a:lnTo>
                    <a:pt x="1312164" y="807402"/>
                  </a:lnTo>
                  <a:lnTo>
                    <a:pt x="76200" y="807402"/>
                  </a:lnTo>
                  <a:lnTo>
                    <a:pt x="76200" y="826452"/>
                  </a:lnTo>
                  <a:lnTo>
                    <a:pt x="1788094" y="826452"/>
                  </a:lnTo>
                  <a:lnTo>
                    <a:pt x="1788356" y="826046"/>
                  </a:lnTo>
                  <a:lnTo>
                    <a:pt x="1789684" y="818603"/>
                  </a:lnTo>
                  <a:lnTo>
                    <a:pt x="1788096" y="811217"/>
                  </a:lnTo>
                  <a:lnTo>
                    <a:pt x="1783937" y="805232"/>
                  </a:lnTo>
                  <a:lnTo>
                    <a:pt x="1777825" y="801249"/>
                  </a:lnTo>
                  <a:lnTo>
                    <a:pt x="1770380" y="799871"/>
                  </a:lnTo>
                  <a:close/>
                </a:path>
                <a:path w="1790065" h="845820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39594" y="87826"/>
                  </a:lnTo>
                  <a:lnTo>
                    <a:pt x="43672" y="81772"/>
                  </a:lnTo>
                  <a:lnTo>
                    <a:pt x="49726" y="77694"/>
                  </a:lnTo>
                  <a:lnTo>
                    <a:pt x="57150" y="76200"/>
                  </a:lnTo>
                  <a:lnTo>
                    <a:pt x="95250" y="76200"/>
                  </a:lnTo>
                  <a:lnTo>
                    <a:pt x="57150" y="0"/>
                  </a:lnTo>
                  <a:close/>
                </a:path>
                <a:path w="1790065" h="845820">
                  <a:moveTo>
                    <a:pt x="95250" y="76200"/>
                  </a:moveTo>
                  <a:lnTo>
                    <a:pt x="57150" y="76200"/>
                  </a:lnTo>
                  <a:lnTo>
                    <a:pt x="64573" y="77694"/>
                  </a:lnTo>
                  <a:lnTo>
                    <a:pt x="70627" y="81772"/>
                  </a:lnTo>
                  <a:lnTo>
                    <a:pt x="74705" y="87826"/>
                  </a:ln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95250" y="7620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21">
              <a:extLst>
                <a:ext uri="{FF2B5EF4-FFF2-40B4-BE49-F238E27FC236}">
                  <a16:creationId xmlns:a16="http://schemas.microsoft.com/office/drawing/2014/main" id="{57C8E251-F14C-256E-03F8-1EB8EA74F2A2}"/>
                </a:ext>
              </a:extLst>
            </p:cNvPr>
            <p:cNvSpPr/>
            <p:nvPr/>
          </p:nvSpPr>
          <p:spPr>
            <a:xfrm>
              <a:off x="5862955" y="3394074"/>
              <a:ext cx="2550160" cy="2777490"/>
            </a:xfrm>
            <a:custGeom>
              <a:avLst/>
              <a:gdLst/>
              <a:ahLst/>
              <a:cxnLst/>
              <a:rect l="l" t="t" r="r" b="b"/>
              <a:pathLst>
                <a:path w="2550159" h="2777490">
                  <a:moveTo>
                    <a:pt x="1181989" y="1955673"/>
                  </a:moveTo>
                  <a:lnTo>
                    <a:pt x="1174565" y="1957167"/>
                  </a:lnTo>
                  <a:lnTo>
                    <a:pt x="1168511" y="1961245"/>
                  </a:lnTo>
                  <a:lnTo>
                    <a:pt x="1164433" y="1967299"/>
                  </a:lnTo>
                  <a:lnTo>
                    <a:pt x="1162939" y="1974723"/>
                  </a:lnTo>
                  <a:lnTo>
                    <a:pt x="1162939" y="2757995"/>
                  </a:lnTo>
                  <a:lnTo>
                    <a:pt x="1164433" y="2765413"/>
                  </a:lnTo>
                  <a:lnTo>
                    <a:pt x="1168511" y="2771468"/>
                  </a:lnTo>
                  <a:lnTo>
                    <a:pt x="1174565" y="2775549"/>
                  </a:lnTo>
                  <a:lnTo>
                    <a:pt x="1181989" y="2777045"/>
                  </a:lnTo>
                  <a:lnTo>
                    <a:pt x="2438019" y="2777045"/>
                  </a:lnTo>
                  <a:lnTo>
                    <a:pt x="2457095" y="2757995"/>
                  </a:lnTo>
                  <a:lnTo>
                    <a:pt x="1201039" y="2757995"/>
                  </a:lnTo>
                  <a:lnTo>
                    <a:pt x="1181989" y="2738945"/>
                  </a:lnTo>
                  <a:lnTo>
                    <a:pt x="1201039" y="2738945"/>
                  </a:lnTo>
                  <a:lnTo>
                    <a:pt x="1201039" y="1974723"/>
                  </a:lnTo>
                  <a:lnTo>
                    <a:pt x="1199526" y="1967299"/>
                  </a:lnTo>
                  <a:lnTo>
                    <a:pt x="1195419" y="1961245"/>
                  </a:lnTo>
                  <a:lnTo>
                    <a:pt x="1189358" y="1957167"/>
                  </a:lnTo>
                  <a:lnTo>
                    <a:pt x="1181989" y="1955673"/>
                  </a:lnTo>
                  <a:close/>
                </a:path>
                <a:path w="2550159" h="2777490">
                  <a:moveTo>
                    <a:pt x="1201039" y="2738945"/>
                  </a:moveTo>
                  <a:lnTo>
                    <a:pt x="1181989" y="2738945"/>
                  </a:lnTo>
                  <a:lnTo>
                    <a:pt x="1201039" y="2757995"/>
                  </a:lnTo>
                  <a:lnTo>
                    <a:pt x="1201039" y="2738945"/>
                  </a:lnTo>
                  <a:close/>
                </a:path>
                <a:path w="2550159" h="2777490">
                  <a:moveTo>
                    <a:pt x="2419656" y="2738945"/>
                  </a:moveTo>
                  <a:lnTo>
                    <a:pt x="1201039" y="2738945"/>
                  </a:lnTo>
                  <a:lnTo>
                    <a:pt x="1201039" y="2757995"/>
                  </a:lnTo>
                  <a:lnTo>
                    <a:pt x="2457095" y="2757995"/>
                  </a:lnTo>
                  <a:lnTo>
                    <a:pt x="2457122" y="2757284"/>
                  </a:lnTo>
                  <a:lnTo>
                    <a:pt x="2418969" y="2757284"/>
                  </a:lnTo>
                  <a:lnTo>
                    <a:pt x="2419656" y="2738945"/>
                  </a:lnTo>
                  <a:close/>
                </a:path>
                <a:path w="2550159" h="2777490">
                  <a:moveTo>
                    <a:pt x="2549816" y="276606"/>
                  </a:moveTo>
                  <a:lnTo>
                    <a:pt x="2511933" y="276606"/>
                  </a:lnTo>
                  <a:lnTo>
                    <a:pt x="2529078" y="296291"/>
                  </a:lnTo>
                  <a:lnTo>
                    <a:pt x="2511195" y="296291"/>
                  </a:lnTo>
                  <a:lnTo>
                    <a:pt x="2418969" y="2757284"/>
                  </a:lnTo>
                  <a:lnTo>
                    <a:pt x="2438019" y="2738945"/>
                  </a:lnTo>
                  <a:lnTo>
                    <a:pt x="2457809" y="2738945"/>
                  </a:lnTo>
                  <a:lnTo>
                    <a:pt x="2549347" y="296291"/>
                  </a:lnTo>
                  <a:lnTo>
                    <a:pt x="2529078" y="296291"/>
                  </a:lnTo>
                  <a:lnTo>
                    <a:pt x="2511263" y="294458"/>
                  </a:lnTo>
                  <a:lnTo>
                    <a:pt x="2549416" y="294458"/>
                  </a:lnTo>
                  <a:lnTo>
                    <a:pt x="2550033" y="278002"/>
                  </a:lnTo>
                  <a:lnTo>
                    <a:pt x="2549816" y="276606"/>
                  </a:lnTo>
                  <a:close/>
                </a:path>
                <a:path w="2550159" h="2777490">
                  <a:moveTo>
                    <a:pt x="2457809" y="2738945"/>
                  </a:moveTo>
                  <a:lnTo>
                    <a:pt x="2438019" y="2738945"/>
                  </a:lnTo>
                  <a:lnTo>
                    <a:pt x="2418969" y="2757284"/>
                  </a:lnTo>
                  <a:lnTo>
                    <a:pt x="2457122" y="2757284"/>
                  </a:lnTo>
                  <a:lnTo>
                    <a:pt x="2457809" y="2738945"/>
                  </a:lnTo>
                  <a:close/>
                </a:path>
                <a:path w="2550159" h="2777490">
                  <a:moveTo>
                    <a:pt x="1181989" y="1879473"/>
                  </a:moveTo>
                  <a:lnTo>
                    <a:pt x="1124839" y="1993773"/>
                  </a:lnTo>
                  <a:lnTo>
                    <a:pt x="1162939" y="1993773"/>
                  </a:lnTo>
                  <a:lnTo>
                    <a:pt x="1162939" y="1974723"/>
                  </a:lnTo>
                  <a:lnTo>
                    <a:pt x="1164433" y="1967299"/>
                  </a:lnTo>
                  <a:lnTo>
                    <a:pt x="1168511" y="1961245"/>
                  </a:lnTo>
                  <a:lnTo>
                    <a:pt x="1174565" y="1957167"/>
                  </a:lnTo>
                  <a:lnTo>
                    <a:pt x="1181989" y="1955673"/>
                  </a:lnTo>
                  <a:lnTo>
                    <a:pt x="1220089" y="1955673"/>
                  </a:lnTo>
                  <a:lnTo>
                    <a:pt x="1181989" y="1879473"/>
                  </a:lnTo>
                  <a:close/>
                </a:path>
                <a:path w="2550159" h="2777490">
                  <a:moveTo>
                    <a:pt x="1220089" y="1955673"/>
                  </a:moveTo>
                  <a:lnTo>
                    <a:pt x="1181989" y="1955673"/>
                  </a:lnTo>
                  <a:lnTo>
                    <a:pt x="1189358" y="1957167"/>
                  </a:lnTo>
                  <a:lnTo>
                    <a:pt x="1195419" y="1961245"/>
                  </a:lnTo>
                  <a:lnTo>
                    <a:pt x="1199526" y="1967299"/>
                  </a:lnTo>
                  <a:lnTo>
                    <a:pt x="1201039" y="1974723"/>
                  </a:lnTo>
                  <a:lnTo>
                    <a:pt x="1201039" y="1993773"/>
                  </a:lnTo>
                  <a:lnTo>
                    <a:pt x="1239139" y="1993773"/>
                  </a:lnTo>
                  <a:lnTo>
                    <a:pt x="1220089" y="1955673"/>
                  </a:lnTo>
                  <a:close/>
                </a:path>
                <a:path w="2550159" h="2777490">
                  <a:moveTo>
                    <a:pt x="2511933" y="276606"/>
                  </a:moveTo>
                  <a:lnTo>
                    <a:pt x="2511263" y="294458"/>
                  </a:lnTo>
                  <a:lnTo>
                    <a:pt x="2529078" y="296291"/>
                  </a:lnTo>
                  <a:lnTo>
                    <a:pt x="2511933" y="276606"/>
                  </a:lnTo>
                  <a:close/>
                </a:path>
                <a:path w="2550159" h="2777490">
                  <a:moveTo>
                    <a:pt x="20828" y="0"/>
                  </a:moveTo>
                  <a:lnTo>
                    <a:pt x="13323" y="694"/>
                  </a:lnTo>
                  <a:lnTo>
                    <a:pt x="6889" y="4127"/>
                  </a:lnTo>
                  <a:lnTo>
                    <a:pt x="2218" y="9751"/>
                  </a:lnTo>
                  <a:lnTo>
                    <a:pt x="0" y="17017"/>
                  </a:lnTo>
                  <a:lnTo>
                    <a:pt x="694" y="24522"/>
                  </a:lnTo>
                  <a:lnTo>
                    <a:pt x="4127" y="30956"/>
                  </a:lnTo>
                  <a:lnTo>
                    <a:pt x="9751" y="35627"/>
                  </a:lnTo>
                  <a:lnTo>
                    <a:pt x="17018" y="37846"/>
                  </a:lnTo>
                  <a:lnTo>
                    <a:pt x="2511263" y="294458"/>
                  </a:lnTo>
                  <a:lnTo>
                    <a:pt x="2511933" y="276606"/>
                  </a:lnTo>
                  <a:lnTo>
                    <a:pt x="2549816" y="276606"/>
                  </a:lnTo>
                  <a:lnTo>
                    <a:pt x="2548927" y="270855"/>
                  </a:lnTo>
                  <a:lnTo>
                    <a:pt x="2545381" y="264826"/>
                  </a:lnTo>
                  <a:lnTo>
                    <a:pt x="2539906" y="260465"/>
                  </a:lnTo>
                  <a:lnTo>
                    <a:pt x="2533015" y="258318"/>
                  </a:lnTo>
                  <a:lnTo>
                    <a:pt x="20828" y="0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22">
              <a:extLst>
                <a:ext uri="{FF2B5EF4-FFF2-40B4-BE49-F238E27FC236}">
                  <a16:creationId xmlns:a16="http://schemas.microsoft.com/office/drawing/2014/main" id="{3553EE92-BC0C-977A-F876-63BF5F63E15A}"/>
                </a:ext>
              </a:extLst>
            </p:cNvPr>
            <p:cNvSpPr/>
            <p:nvPr/>
          </p:nvSpPr>
          <p:spPr>
            <a:xfrm>
              <a:off x="6923532" y="3870959"/>
              <a:ext cx="1980564" cy="694690"/>
            </a:xfrm>
            <a:custGeom>
              <a:avLst/>
              <a:gdLst/>
              <a:ahLst/>
              <a:cxnLst/>
              <a:rect l="l" t="t" r="r" b="b"/>
              <a:pathLst>
                <a:path w="1980565" h="694689">
                  <a:moveTo>
                    <a:pt x="38100" y="580389"/>
                  </a:moveTo>
                  <a:lnTo>
                    <a:pt x="0" y="580389"/>
                  </a:lnTo>
                  <a:lnTo>
                    <a:pt x="57150" y="694689"/>
                  </a:lnTo>
                  <a:lnTo>
                    <a:pt x="95250" y="618489"/>
                  </a:lnTo>
                  <a:lnTo>
                    <a:pt x="57150" y="618489"/>
                  </a:lnTo>
                  <a:lnTo>
                    <a:pt x="49726" y="616977"/>
                  </a:lnTo>
                  <a:lnTo>
                    <a:pt x="43672" y="612870"/>
                  </a:lnTo>
                  <a:lnTo>
                    <a:pt x="39594" y="606809"/>
                  </a:lnTo>
                  <a:lnTo>
                    <a:pt x="38100" y="599439"/>
                  </a:lnTo>
                  <a:lnTo>
                    <a:pt x="38100" y="580389"/>
                  </a:lnTo>
                  <a:close/>
                </a:path>
                <a:path w="1980565" h="694689">
                  <a:moveTo>
                    <a:pt x="1961134" y="0"/>
                  </a:moveTo>
                  <a:lnTo>
                    <a:pt x="57150" y="0"/>
                  </a:lnTo>
                  <a:lnTo>
                    <a:pt x="49726" y="1494"/>
                  </a:lnTo>
                  <a:lnTo>
                    <a:pt x="43672" y="5572"/>
                  </a:lnTo>
                  <a:lnTo>
                    <a:pt x="39594" y="11626"/>
                  </a:lnTo>
                  <a:lnTo>
                    <a:pt x="38100" y="19050"/>
                  </a:lnTo>
                  <a:lnTo>
                    <a:pt x="38100" y="599439"/>
                  </a:lnTo>
                  <a:lnTo>
                    <a:pt x="39594" y="606809"/>
                  </a:lnTo>
                  <a:lnTo>
                    <a:pt x="43672" y="612870"/>
                  </a:lnTo>
                  <a:lnTo>
                    <a:pt x="49726" y="616977"/>
                  </a:lnTo>
                  <a:lnTo>
                    <a:pt x="57150" y="618489"/>
                  </a:lnTo>
                  <a:lnTo>
                    <a:pt x="64573" y="616977"/>
                  </a:lnTo>
                  <a:lnTo>
                    <a:pt x="76200" y="38100"/>
                  </a:lnTo>
                  <a:lnTo>
                    <a:pt x="57150" y="38100"/>
                  </a:lnTo>
                  <a:lnTo>
                    <a:pt x="76200" y="19050"/>
                  </a:lnTo>
                  <a:lnTo>
                    <a:pt x="1980184" y="19050"/>
                  </a:lnTo>
                  <a:lnTo>
                    <a:pt x="1978689" y="11626"/>
                  </a:lnTo>
                  <a:lnTo>
                    <a:pt x="1974611" y="5572"/>
                  </a:lnTo>
                  <a:lnTo>
                    <a:pt x="1968557" y="1494"/>
                  </a:lnTo>
                  <a:lnTo>
                    <a:pt x="1961134" y="0"/>
                  </a:lnTo>
                  <a:close/>
                </a:path>
                <a:path w="1980565" h="694689">
                  <a:moveTo>
                    <a:pt x="114300" y="580389"/>
                  </a:moveTo>
                  <a:lnTo>
                    <a:pt x="76200" y="580389"/>
                  </a:lnTo>
                  <a:lnTo>
                    <a:pt x="76200" y="599439"/>
                  </a:lnTo>
                  <a:lnTo>
                    <a:pt x="74705" y="606809"/>
                  </a:lnTo>
                  <a:lnTo>
                    <a:pt x="70627" y="612870"/>
                  </a:lnTo>
                  <a:lnTo>
                    <a:pt x="64573" y="616977"/>
                  </a:lnTo>
                  <a:lnTo>
                    <a:pt x="57150" y="618489"/>
                  </a:lnTo>
                  <a:lnTo>
                    <a:pt x="95250" y="618489"/>
                  </a:lnTo>
                  <a:lnTo>
                    <a:pt x="114300" y="580389"/>
                  </a:lnTo>
                  <a:close/>
                </a:path>
                <a:path w="1980565" h="694689">
                  <a:moveTo>
                    <a:pt x="76200" y="19050"/>
                  </a:moveTo>
                  <a:lnTo>
                    <a:pt x="57150" y="38100"/>
                  </a:lnTo>
                  <a:lnTo>
                    <a:pt x="76200" y="38100"/>
                  </a:lnTo>
                  <a:lnTo>
                    <a:pt x="76200" y="19050"/>
                  </a:lnTo>
                  <a:close/>
                </a:path>
                <a:path w="1980565" h="694689">
                  <a:moveTo>
                    <a:pt x="1980184" y="19050"/>
                  </a:moveTo>
                  <a:lnTo>
                    <a:pt x="76200" y="19050"/>
                  </a:lnTo>
                  <a:lnTo>
                    <a:pt x="76200" y="38100"/>
                  </a:lnTo>
                  <a:lnTo>
                    <a:pt x="1961134" y="38100"/>
                  </a:lnTo>
                  <a:lnTo>
                    <a:pt x="1968557" y="36605"/>
                  </a:lnTo>
                  <a:lnTo>
                    <a:pt x="1974611" y="32527"/>
                  </a:lnTo>
                  <a:lnTo>
                    <a:pt x="1978689" y="26473"/>
                  </a:lnTo>
                  <a:lnTo>
                    <a:pt x="1980184" y="19050"/>
                  </a:lnTo>
                  <a:close/>
                </a:path>
              </a:pathLst>
            </a:custGeom>
            <a:solidFill>
              <a:srgbClr val="F9F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23">
              <a:extLst>
                <a:ext uri="{FF2B5EF4-FFF2-40B4-BE49-F238E27FC236}">
                  <a16:creationId xmlns:a16="http://schemas.microsoft.com/office/drawing/2014/main" id="{34BB49BC-9681-5DC0-10C1-D05E9450C341}"/>
                </a:ext>
              </a:extLst>
            </p:cNvPr>
            <p:cNvSpPr/>
            <p:nvPr/>
          </p:nvSpPr>
          <p:spPr>
            <a:xfrm>
              <a:off x="5708904" y="3200399"/>
              <a:ext cx="131445" cy="60960"/>
            </a:xfrm>
            <a:custGeom>
              <a:avLst/>
              <a:gdLst/>
              <a:ahLst/>
              <a:cxnLst/>
              <a:rect l="l" t="t" r="r" b="b"/>
              <a:pathLst>
                <a:path w="131445" h="60960">
                  <a:moveTo>
                    <a:pt x="0" y="60960"/>
                  </a:moveTo>
                  <a:lnTo>
                    <a:pt x="131063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4">
              <a:extLst>
                <a:ext uri="{FF2B5EF4-FFF2-40B4-BE49-F238E27FC236}">
                  <a16:creationId xmlns:a16="http://schemas.microsoft.com/office/drawing/2014/main" id="{45CED366-2F41-DEC8-5BA0-5A528076EB5B}"/>
                </a:ext>
              </a:extLst>
            </p:cNvPr>
            <p:cNvSpPr/>
            <p:nvPr/>
          </p:nvSpPr>
          <p:spPr>
            <a:xfrm>
              <a:off x="5530342" y="3189731"/>
              <a:ext cx="101600" cy="450850"/>
            </a:xfrm>
            <a:custGeom>
              <a:avLst/>
              <a:gdLst/>
              <a:ahLst/>
              <a:cxnLst/>
              <a:rect l="l" t="t" r="r" b="b"/>
              <a:pathLst>
                <a:path w="101600" h="450850">
                  <a:moveTo>
                    <a:pt x="0" y="0"/>
                  </a:moveTo>
                  <a:lnTo>
                    <a:pt x="31693" y="42388"/>
                  </a:lnTo>
                  <a:lnTo>
                    <a:pt x="57482" y="86587"/>
                  </a:lnTo>
                  <a:lnTo>
                    <a:pt x="77337" y="131899"/>
                  </a:lnTo>
                  <a:lnTo>
                    <a:pt x="91229" y="177627"/>
                  </a:lnTo>
                  <a:lnTo>
                    <a:pt x="99128" y="223074"/>
                  </a:lnTo>
                  <a:lnTo>
                    <a:pt x="101006" y="267544"/>
                  </a:lnTo>
                  <a:lnTo>
                    <a:pt x="96833" y="310340"/>
                  </a:lnTo>
                  <a:lnTo>
                    <a:pt x="86580" y="350765"/>
                  </a:lnTo>
                  <a:lnTo>
                    <a:pt x="70218" y="388123"/>
                  </a:lnTo>
                  <a:lnTo>
                    <a:pt x="47718" y="421717"/>
                  </a:lnTo>
                  <a:lnTo>
                    <a:pt x="19050" y="450849"/>
                  </a:lnTo>
                </a:path>
              </a:pathLst>
            </a:custGeom>
            <a:ln w="12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5">
              <a:extLst>
                <a:ext uri="{FF2B5EF4-FFF2-40B4-BE49-F238E27FC236}">
                  <a16:creationId xmlns:a16="http://schemas.microsoft.com/office/drawing/2014/main" id="{B7AC7381-B7AF-4358-A508-C0A7BD533772}"/>
                </a:ext>
              </a:extLst>
            </p:cNvPr>
            <p:cNvSpPr/>
            <p:nvPr/>
          </p:nvSpPr>
          <p:spPr>
            <a:xfrm>
              <a:off x="5661660" y="3416807"/>
              <a:ext cx="178435" cy="250190"/>
            </a:xfrm>
            <a:custGeom>
              <a:avLst/>
              <a:gdLst/>
              <a:ahLst/>
              <a:cxnLst/>
              <a:rect l="l" t="t" r="r" b="b"/>
              <a:pathLst>
                <a:path w="178435" h="250189">
                  <a:moveTo>
                    <a:pt x="0" y="153924"/>
                  </a:moveTo>
                  <a:lnTo>
                    <a:pt x="85343" y="249935"/>
                  </a:lnTo>
                </a:path>
                <a:path w="178435" h="250189">
                  <a:moveTo>
                    <a:pt x="47243" y="0"/>
                  </a:moveTo>
                  <a:lnTo>
                    <a:pt x="178307" y="42671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6">
              <a:extLst>
                <a:ext uri="{FF2B5EF4-FFF2-40B4-BE49-F238E27FC236}">
                  <a16:creationId xmlns:a16="http://schemas.microsoft.com/office/drawing/2014/main" id="{89CA34A7-A9E0-86BF-0C28-9AB6572E829D}"/>
                </a:ext>
              </a:extLst>
            </p:cNvPr>
            <p:cNvSpPr/>
            <p:nvPr/>
          </p:nvSpPr>
          <p:spPr>
            <a:xfrm>
              <a:off x="5462016" y="3308603"/>
              <a:ext cx="47625" cy="207645"/>
            </a:xfrm>
            <a:custGeom>
              <a:avLst/>
              <a:gdLst/>
              <a:ahLst/>
              <a:cxnLst/>
              <a:rect l="l" t="t" r="r" b="b"/>
              <a:pathLst>
                <a:path w="47625" h="207645">
                  <a:moveTo>
                    <a:pt x="23622" y="0"/>
                  </a:moveTo>
                  <a:lnTo>
                    <a:pt x="14412" y="8137"/>
                  </a:lnTo>
                  <a:lnTo>
                    <a:pt x="6905" y="30337"/>
                  </a:lnTo>
                  <a:lnTo>
                    <a:pt x="1851" y="63275"/>
                  </a:lnTo>
                  <a:lnTo>
                    <a:pt x="0" y="103632"/>
                  </a:lnTo>
                  <a:lnTo>
                    <a:pt x="1851" y="143988"/>
                  </a:lnTo>
                  <a:lnTo>
                    <a:pt x="6905" y="176926"/>
                  </a:lnTo>
                  <a:lnTo>
                    <a:pt x="14412" y="199126"/>
                  </a:lnTo>
                  <a:lnTo>
                    <a:pt x="23622" y="207263"/>
                  </a:lnTo>
                  <a:lnTo>
                    <a:pt x="32831" y="199126"/>
                  </a:lnTo>
                  <a:lnTo>
                    <a:pt x="40338" y="176926"/>
                  </a:lnTo>
                  <a:lnTo>
                    <a:pt x="45392" y="143988"/>
                  </a:lnTo>
                  <a:lnTo>
                    <a:pt x="47244" y="103632"/>
                  </a:lnTo>
                  <a:lnTo>
                    <a:pt x="45392" y="63275"/>
                  </a:lnTo>
                  <a:lnTo>
                    <a:pt x="40338" y="30337"/>
                  </a:lnTo>
                  <a:lnTo>
                    <a:pt x="32831" y="8137"/>
                  </a:lnTo>
                  <a:lnTo>
                    <a:pt x="2362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27">
              <a:extLst>
                <a:ext uri="{FF2B5EF4-FFF2-40B4-BE49-F238E27FC236}">
                  <a16:creationId xmlns:a16="http://schemas.microsoft.com/office/drawing/2014/main" id="{64C27DF3-C708-4B73-4BC9-E8CA50AA1BD1}"/>
                </a:ext>
              </a:extLst>
            </p:cNvPr>
            <p:cNvSpPr/>
            <p:nvPr/>
          </p:nvSpPr>
          <p:spPr>
            <a:xfrm>
              <a:off x="5462016" y="3308603"/>
              <a:ext cx="47625" cy="207645"/>
            </a:xfrm>
            <a:custGeom>
              <a:avLst/>
              <a:gdLst/>
              <a:ahLst/>
              <a:cxnLst/>
              <a:rect l="l" t="t" r="r" b="b"/>
              <a:pathLst>
                <a:path w="47625" h="207645">
                  <a:moveTo>
                    <a:pt x="0" y="103632"/>
                  </a:moveTo>
                  <a:lnTo>
                    <a:pt x="1851" y="63275"/>
                  </a:lnTo>
                  <a:lnTo>
                    <a:pt x="6905" y="30337"/>
                  </a:lnTo>
                  <a:lnTo>
                    <a:pt x="14412" y="8137"/>
                  </a:lnTo>
                  <a:lnTo>
                    <a:pt x="23622" y="0"/>
                  </a:lnTo>
                  <a:lnTo>
                    <a:pt x="32831" y="8137"/>
                  </a:lnTo>
                  <a:lnTo>
                    <a:pt x="40338" y="30337"/>
                  </a:lnTo>
                  <a:lnTo>
                    <a:pt x="45392" y="63275"/>
                  </a:lnTo>
                  <a:lnTo>
                    <a:pt x="47244" y="103632"/>
                  </a:lnTo>
                  <a:lnTo>
                    <a:pt x="45392" y="143988"/>
                  </a:lnTo>
                  <a:lnTo>
                    <a:pt x="40338" y="176926"/>
                  </a:lnTo>
                  <a:lnTo>
                    <a:pt x="32831" y="199126"/>
                  </a:lnTo>
                  <a:lnTo>
                    <a:pt x="23622" y="207263"/>
                  </a:lnTo>
                  <a:lnTo>
                    <a:pt x="14412" y="199126"/>
                  </a:lnTo>
                  <a:lnTo>
                    <a:pt x="6905" y="176926"/>
                  </a:lnTo>
                  <a:lnTo>
                    <a:pt x="1851" y="143988"/>
                  </a:lnTo>
                  <a:lnTo>
                    <a:pt x="0" y="1036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28">
              <a:extLst>
                <a:ext uri="{FF2B5EF4-FFF2-40B4-BE49-F238E27FC236}">
                  <a16:creationId xmlns:a16="http://schemas.microsoft.com/office/drawing/2014/main" id="{8BEF859A-E870-1EE5-A97D-C931CB833FB7}"/>
                </a:ext>
              </a:extLst>
            </p:cNvPr>
            <p:cNvSpPr/>
            <p:nvPr/>
          </p:nvSpPr>
          <p:spPr>
            <a:xfrm>
              <a:off x="8626602" y="3635501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435609" y="0"/>
                  </a:moveTo>
                  <a:lnTo>
                    <a:pt x="87122" y="0"/>
                  </a:lnTo>
                  <a:lnTo>
                    <a:pt x="53203" y="6844"/>
                  </a:lnTo>
                  <a:lnTo>
                    <a:pt x="25511" y="25511"/>
                  </a:lnTo>
                  <a:lnTo>
                    <a:pt x="6844" y="53203"/>
                  </a:lnTo>
                  <a:lnTo>
                    <a:pt x="0" y="87122"/>
                  </a:lnTo>
                  <a:lnTo>
                    <a:pt x="0" y="491998"/>
                  </a:lnTo>
                  <a:lnTo>
                    <a:pt x="6844" y="525916"/>
                  </a:lnTo>
                  <a:lnTo>
                    <a:pt x="25511" y="553608"/>
                  </a:lnTo>
                  <a:lnTo>
                    <a:pt x="53203" y="572275"/>
                  </a:lnTo>
                  <a:lnTo>
                    <a:pt x="87122" y="579120"/>
                  </a:lnTo>
                  <a:lnTo>
                    <a:pt x="435609" y="579120"/>
                  </a:lnTo>
                  <a:lnTo>
                    <a:pt x="469528" y="572275"/>
                  </a:lnTo>
                  <a:lnTo>
                    <a:pt x="497220" y="553608"/>
                  </a:lnTo>
                  <a:lnTo>
                    <a:pt x="515887" y="525916"/>
                  </a:lnTo>
                  <a:lnTo>
                    <a:pt x="522731" y="491998"/>
                  </a:lnTo>
                  <a:lnTo>
                    <a:pt x="522731" y="87122"/>
                  </a:lnTo>
                  <a:lnTo>
                    <a:pt x="515887" y="53203"/>
                  </a:lnTo>
                  <a:lnTo>
                    <a:pt x="497220" y="25511"/>
                  </a:lnTo>
                  <a:lnTo>
                    <a:pt x="469528" y="6844"/>
                  </a:lnTo>
                  <a:lnTo>
                    <a:pt x="435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29">
              <a:extLst>
                <a:ext uri="{FF2B5EF4-FFF2-40B4-BE49-F238E27FC236}">
                  <a16:creationId xmlns:a16="http://schemas.microsoft.com/office/drawing/2014/main" id="{2F45F9FA-C962-FB02-D3B2-4E90BBBEE676}"/>
                </a:ext>
              </a:extLst>
            </p:cNvPr>
            <p:cNvSpPr/>
            <p:nvPr/>
          </p:nvSpPr>
          <p:spPr>
            <a:xfrm>
              <a:off x="8626602" y="3635501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0" y="87122"/>
                  </a:moveTo>
                  <a:lnTo>
                    <a:pt x="6844" y="53203"/>
                  </a:lnTo>
                  <a:lnTo>
                    <a:pt x="25511" y="25511"/>
                  </a:lnTo>
                  <a:lnTo>
                    <a:pt x="53203" y="6844"/>
                  </a:lnTo>
                  <a:lnTo>
                    <a:pt x="87122" y="0"/>
                  </a:lnTo>
                  <a:lnTo>
                    <a:pt x="435609" y="0"/>
                  </a:lnTo>
                  <a:lnTo>
                    <a:pt x="469528" y="6844"/>
                  </a:lnTo>
                  <a:lnTo>
                    <a:pt x="497220" y="25511"/>
                  </a:lnTo>
                  <a:lnTo>
                    <a:pt x="515887" y="53203"/>
                  </a:lnTo>
                  <a:lnTo>
                    <a:pt x="522731" y="87122"/>
                  </a:lnTo>
                  <a:lnTo>
                    <a:pt x="522731" y="491998"/>
                  </a:lnTo>
                  <a:lnTo>
                    <a:pt x="515887" y="525916"/>
                  </a:lnTo>
                  <a:lnTo>
                    <a:pt x="497220" y="553608"/>
                  </a:lnTo>
                  <a:lnTo>
                    <a:pt x="469528" y="572275"/>
                  </a:lnTo>
                  <a:lnTo>
                    <a:pt x="435609" y="579120"/>
                  </a:lnTo>
                  <a:lnTo>
                    <a:pt x="87122" y="579120"/>
                  </a:lnTo>
                  <a:lnTo>
                    <a:pt x="53203" y="572275"/>
                  </a:lnTo>
                  <a:lnTo>
                    <a:pt x="25511" y="553608"/>
                  </a:lnTo>
                  <a:lnTo>
                    <a:pt x="6844" y="525916"/>
                  </a:lnTo>
                  <a:lnTo>
                    <a:pt x="0" y="491998"/>
                  </a:lnTo>
                  <a:lnTo>
                    <a:pt x="0" y="8712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30">
              <a:extLst>
                <a:ext uri="{FF2B5EF4-FFF2-40B4-BE49-F238E27FC236}">
                  <a16:creationId xmlns:a16="http://schemas.microsoft.com/office/drawing/2014/main" id="{D550BC3F-FA1F-C70D-405E-403B4B97B951}"/>
                </a:ext>
              </a:extLst>
            </p:cNvPr>
            <p:cNvSpPr/>
            <p:nvPr/>
          </p:nvSpPr>
          <p:spPr>
            <a:xfrm>
              <a:off x="8695182" y="3746753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09" h="372110">
                  <a:moveTo>
                    <a:pt x="0" y="0"/>
                  </a:moveTo>
                  <a:lnTo>
                    <a:pt x="371856" y="0"/>
                  </a:lnTo>
                </a:path>
                <a:path w="372109" h="372110">
                  <a:moveTo>
                    <a:pt x="0" y="92964"/>
                  </a:moveTo>
                  <a:lnTo>
                    <a:pt x="371856" y="92964"/>
                  </a:lnTo>
                </a:path>
                <a:path w="372109" h="372110">
                  <a:moveTo>
                    <a:pt x="0" y="185928"/>
                  </a:moveTo>
                  <a:lnTo>
                    <a:pt x="371856" y="185928"/>
                  </a:lnTo>
                </a:path>
                <a:path w="372109" h="372110">
                  <a:moveTo>
                    <a:pt x="0" y="278892"/>
                  </a:moveTo>
                  <a:lnTo>
                    <a:pt x="371856" y="278892"/>
                  </a:lnTo>
                </a:path>
                <a:path w="372109" h="372110">
                  <a:moveTo>
                    <a:pt x="0" y="371856"/>
                  </a:moveTo>
                  <a:lnTo>
                    <a:pt x="371856" y="37185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31">
              <a:extLst>
                <a:ext uri="{FF2B5EF4-FFF2-40B4-BE49-F238E27FC236}">
                  <a16:creationId xmlns:a16="http://schemas.microsoft.com/office/drawing/2014/main" id="{E1323A74-8B6C-59FA-9FD1-84DEF338D21C}"/>
                </a:ext>
              </a:extLst>
            </p:cNvPr>
            <p:cNvSpPr/>
            <p:nvPr/>
          </p:nvSpPr>
          <p:spPr>
            <a:xfrm>
              <a:off x="8583930" y="5586222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435610" y="0"/>
                  </a:moveTo>
                  <a:lnTo>
                    <a:pt x="87122" y="0"/>
                  </a:lnTo>
                  <a:lnTo>
                    <a:pt x="53203" y="6845"/>
                  </a:lnTo>
                  <a:lnTo>
                    <a:pt x="25511" y="25515"/>
                  </a:lnTo>
                  <a:lnTo>
                    <a:pt x="6844" y="53208"/>
                  </a:lnTo>
                  <a:lnTo>
                    <a:pt x="0" y="87121"/>
                  </a:lnTo>
                  <a:lnTo>
                    <a:pt x="0" y="491997"/>
                  </a:lnTo>
                  <a:lnTo>
                    <a:pt x="6844" y="525911"/>
                  </a:lnTo>
                  <a:lnTo>
                    <a:pt x="25511" y="553604"/>
                  </a:lnTo>
                  <a:lnTo>
                    <a:pt x="53203" y="572274"/>
                  </a:lnTo>
                  <a:lnTo>
                    <a:pt x="87122" y="579119"/>
                  </a:lnTo>
                  <a:lnTo>
                    <a:pt x="435610" y="579119"/>
                  </a:lnTo>
                  <a:lnTo>
                    <a:pt x="469528" y="572274"/>
                  </a:lnTo>
                  <a:lnTo>
                    <a:pt x="497220" y="553604"/>
                  </a:lnTo>
                  <a:lnTo>
                    <a:pt x="515887" y="525911"/>
                  </a:lnTo>
                  <a:lnTo>
                    <a:pt x="522731" y="491997"/>
                  </a:lnTo>
                  <a:lnTo>
                    <a:pt x="522731" y="87121"/>
                  </a:lnTo>
                  <a:lnTo>
                    <a:pt x="515887" y="53208"/>
                  </a:lnTo>
                  <a:lnTo>
                    <a:pt x="497220" y="25515"/>
                  </a:lnTo>
                  <a:lnTo>
                    <a:pt x="469528" y="6845"/>
                  </a:lnTo>
                  <a:lnTo>
                    <a:pt x="435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32">
              <a:extLst>
                <a:ext uri="{FF2B5EF4-FFF2-40B4-BE49-F238E27FC236}">
                  <a16:creationId xmlns:a16="http://schemas.microsoft.com/office/drawing/2014/main" id="{7BC1AF97-788F-A7D1-CF8F-121AEC802DCE}"/>
                </a:ext>
              </a:extLst>
            </p:cNvPr>
            <p:cNvSpPr/>
            <p:nvPr/>
          </p:nvSpPr>
          <p:spPr>
            <a:xfrm>
              <a:off x="8583930" y="5586222"/>
              <a:ext cx="523240" cy="579120"/>
            </a:xfrm>
            <a:custGeom>
              <a:avLst/>
              <a:gdLst/>
              <a:ahLst/>
              <a:cxnLst/>
              <a:rect l="l" t="t" r="r" b="b"/>
              <a:pathLst>
                <a:path w="523240" h="579120">
                  <a:moveTo>
                    <a:pt x="0" y="87121"/>
                  </a:moveTo>
                  <a:lnTo>
                    <a:pt x="6844" y="53208"/>
                  </a:lnTo>
                  <a:lnTo>
                    <a:pt x="25511" y="25515"/>
                  </a:lnTo>
                  <a:lnTo>
                    <a:pt x="53203" y="6845"/>
                  </a:lnTo>
                  <a:lnTo>
                    <a:pt x="87122" y="0"/>
                  </a:lnTo>
                  <a:lnTo>
                    <a:pt x="435610" y="0"/>
                  </a:lnTo>
                  <a:lnTo>
                    <a:pt x="469528" y="6845"/>
                  </a:lnTo>
                  <a:lnTo>
                    <a:pt x="497220" y="25515"/>
                  </a:lnTo>
                  <a:lnTo>
                    <a:pt x="515887" y="53208"/>
                  </a:lnTo>
                  <a:lnTo>
                    <a:pt x="522731" y="87121"/>
                  </a:lnTo>
                  <a:lnTo>
                    <a:pt x="522731" y="491997"/>
                  </a:lnTo>
                  <a:lnTo>
                    <a:pt x="515887" y="525911"/>
                  </a:lnTo>
                  <a:lnTo>
                    <a:pt x="497220" y="553604"/>
                  </a:lnTo>
                  <a:lnTo>
                    <a:pt x="469528" y="572274"/>
                  </a:lnTo>
                  <a:lnTo>
                    <a:pt x="435610" y="579119"/>
                  </a:lnTo>
                  <a:lnTo>
                    <a:pt x="87122" y="579119"/>
                  </a:lnTo>
                  <a:lnTo>
                    <a:pt x="53203" y="572274"/>
                  </a:lnTo>
                  <a:lnTo>
                    <a:pt x="25511" y="553604"/>
                  </a:lnTo>
                  <a:lnTo>
                    <a:pt x="6844" y="525911"/>
                  </a:lnTo>
                  <a:lnTo>
                    <a:pt x="0" y="491997"/>
                  </a:lnTo>
                  <a:lnTo>
                    <a:pt x="0" y="8712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33">
              <a:extLst>
                <a:ext uri="{FF2B5EF4-FFF2-40B4-BE49-F238E27FC236}">
                  <a16:creationId xmlns:a16="http://schemas.microsoft.com/office/drawing/2014/main" id="{94A7B0BC-FFD4-B070-74D4-C0B1366EE028}"/>
                </a:ext>
              </a:extLst>
            </p:cNvPr>
            <p:cNvSpPr/>
            <p:nvPr/>
          </p:nvSpPr>
          <p:spPr>
            <a:xfrm>
              <a:off x="8652510" y="5697473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09" h="372110">
                  <a:moveTo>
                    <a:pt x="0" y="0"/>
                  </a:moveTo>
                  <a:lnTo>
                    <a:pt x="371856" y="0"/>
                  </a:lnTo>
                </a:path>
                <a:path w="372109" h="372110">
                  <a:moveTo>
                    <a:pt x="0" y="92963"/>
                  </a:moveTo>
                  <a:lnTo>
                    <a:pt x="371856" y="92963"/>
                  </a:lnTo>
                </a:path>
                <a:path w="372109" h="372110">
                  <a:moveTo>
                    <a:pt x="0" y="185928"/>
                  </a:moveTo>
                  <a:lnTo>
                    <a:pt x="371856" y="185928"/>
                  </a:lnTo>
                </a:path>
                <a:path w="372109" h="372110">
                  <a:moveTo>
                    <a:pt x="0" y="278891"/>
                  </a:moveTo>
                  <a:lnTo>
                    <a:pt x="371856" y="278891"/>
                  </a:lnTo>
                </a:path>
                <a:path w="372109" h="372110">
                  <a:moveTo>
                    <a:pt x="0" y="371855"/>
                  </a:moveTo>
                  <a:lnTo>
                    <a:pt x="371856" y="371855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34">
            <a:extLst>
              <a:ext uri="{FF2B5EF4-FFF2-40B4-BE49-F238E27FC236}">
                <a16:creationId xmlns:a16="http://schemas.microsoft.com/office/drawing/2014/main" id="{6847FED5-BBA9-5A56-826B-A3588EF55B6A}"/>
              </a:ext>
            </a:extLst>
          </p:cNvPr>
          <p:cNvSpPr txBox="1"/>
          <p:nvPr/>
        </p:nvSpPr>
        <p:spPr>
          <a:xfrm>
            <a:off x="8647075" y="3643401"/>
            <a:ext cx="574675" cy="339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000" i="1" spc="-10" dirty="0">
                <a:latin typeface="Times New Roman"/>
                <a:cs typeface="Times New Roman"/>
              </a:rPr>
              <a:t>Brightfield Source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1" name="object 35">
            <a:extLst>
              <a:ext uri="{FF2B5EF4-FFF2-40B4-BE49-F238E27FC236}">
                <a16:creationId xmlns:a16="http://schemas.microsoft.com/office/drawing/2014/main" id="{39B11191-1BE8-3554-6999-C2718C79B9B4}"/>
              </a:ext>
            </a:extLst>
          </p:cNvPr>
          <p:cNvSpPr txBox="1"/>
          <p:nvPr/>
        </p:nvSpPr>
        <p:spPr>
          <a:xfrm>
            <a:off x="8627517" y="5485282"/>
            <a:ext cx="778510" cy="50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7160">
              <a:lnSpc>
                <a:spcPct val="110000"/>
              </a:lnSpc>
              <a:spcBef>
                <a:spcPts val="100"/>
              </a:spcBef>
            </a:pPr>
            <a:r>
              <a:rPr sz="1000" i="1" spc="-20" dirty="0">
                <a:latin typeface="Times New Roman"/>
                <a:cs typeface="Times New Roman"/>
              </a:rPr>
              <a:t>Epi- </a:t>
            </a:r>
            <a:r>
              <a:rPr sz="1000" i="1" spc="-10" dirty="0">
                <a:latin typeface="Times New Roman"/>
                <a:cs typeface="Times New Roman"/>
              </a:rPr>
              <a:t>illumination </a:t>
            </a:r>
            <a:r>
              <a:rPr sz="1000" i="1" spc="-10" dirty="0" err="1">
                <a:latin typeface="Times New Roman"/>
                <a:cs typeface="Times New Roman"/>
              </a:rPr>
              <a:t>Sourc</a:t>
            </a:r>
            <a:r>
              <a:rPr lang="it-IT" sz="1000" i="1" spc="-10" dirty="0">
                <a:latin typeface="Times New Roman"/>
                <a:cs typeface="Times New Roman"/>
              </a:rPr>
              <a:t>e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22" name="object 36">
            <a:extLst>
              <a:ext uri="{FF2B5EF4-FFF2-40B4-BE49-F238E27FC236}">
                <a16:creationId xmlns:a16="http://schemas.microsoft.com/office/drawing/2014/main" id="{F044C384-C859-F52F-8B29-09C781B876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8383" y="798576"/>
            <a:ext cx="3435096" cy="44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5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09BFAC8F-3AB4-E49D-68B3-6EE1DC57EE1F}"/>
              </a:ext>
            </a:extLst>
          </p:cNvPr>
          <p:cNvSpPr txBox="1">
            <a:spLocks/>
          </p:cNvSpPr>
          <p:nvPr/>
        </p:nvSpPr>
        <p:spPr>
          <a:xfrm>
            <a:off x="372465" y="153416"/>
            <a:ext cx="824448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000" dirty="0"/>
              <a:t>Fluorophore-conjugated ANTIBODIES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D76C9-8AC8-3B67-76C7-46504C85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2" name="Picture 11" descr="A picture containing website&#10;&#10;Description automatically generated">
            <a:extLst>
              <a:ext uri="{FF2B5EF4-FFF2-40B4-BE49-F238E27FC236}">
                <a16:creationId xmlns:a16="http://schemas.microsoft.com/office/drawing/2014/main" id="{943487EE-F37C-4DCF-24BB-03019FDA6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5" t="2573" r="2514" b="659"/>
          <a:stretch/>
        </p:blipFill>
        <p:spPr>
          <a:xfrm>
            <a:off x="7946797" y="110765"/>
            <a:ext cx="4245204" cy="6761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637CB7-51E5-31A5-6B18-A77CAF5F1FBE}"/>
              </a:ext>
            </a:extLst>
          </p:cNvPr>
          <p:cNvSpPr txBox="1"/>
          <p:nvPr/>
        </p:nvSpPr>
        <p:spPr>
          <a:xfrm>
            <a:off x="584462" y="1634375"/>
            <a:ext cx="650511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/>
              <a:t>W</a:t>
            </a:r>
            <a:r>
              <a:rPr lang="en-IT" sz="2400" dirty="0"/>
              <a:t>hich target protein? -&gt; </a:t>
            </a:r>
            <a:r>
              <a:rPr lang="en-GB" sz="2400" dirty="0"/>
              <a:t>S</a:t>
            </a:r>
            <a:r>
              <a:rPr lang="en-IT" sz="2400" dirty="0"/>
              <a:t>election for specificity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A</a:t>
            </a:r>
            <a:r>
              <a:rPr lang="en-IT" sz="2400" dirty="0"/>
              <a:t>ccessability of target (cell surface, intracellular)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1200150" lvl="2" indent="-285750">
              <a:buFontTx/>
              <a:buChar char="-"/>
            </a:pPr>
            <a:r>
              <a:rPr lang="en-GB" sz="2400" dirty="0"/>
              <a:t>P</a:t>
            </a:r>
            <a:r>
              <a:rPr lang="en-IT" sz="2400" dirty="0"/>
              <a:t>ermeabilisation after fixation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B</a:t>
            </a:r>
            <a:r>
              <a:rPr lang="en-IT" sz="2400" dirty="0"/>
              <a:t>locking of unspecific sites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C</a:t>
            </a:r>
            <a:r>
              <a:rPr lang="en-IT" sz="2400" dirty="0"/>
              <a:t>ontrols for specificity of antibody</a:t>
            </a:r>
          </a:p>
          <a:p>
            <a:pPr marL="285750" indent="-285750">
              <a:buFontTx/>
              <a:buChar char="-"/>
            </a:pPr>
            <a:endParaRPr lang="en-IT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M</a:t>
            </a:r>
            <a:r>
              <a:rPr lang="en-IT" sz="2400" dirty="0"/>
              <a:t>ounting</a:t>
            </a:r>
          </a:p>
        </p:txBody>
      </p:sp>
    </p:spTree>
    <p:extLst>
      <p:ext uri="{BB962C8B-B14F-4D97-AF65-F5344CB8AC3E}">
        <p14:creationId xmlns:p14="http://schemas.microsoft.com/office/powerpoint/2010/main" val="1803810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6176F-2099-DD74-4628-791930252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56" y="666243"/>
            <a:ext cx="7772400" cy="34851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8E8080-5D26-7092-5763-7CD39282B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822" y="3971757"/>
            <a:ext cx="5961094" cy="2787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</p:spTree>
    <p:extLst>
      <p:ext uri="{BB962C8B-B14F-4D97-AF65-F5344CB8AC3E}">
        <p14:creationId xmlns:p14="http://schemas.microsoft.com/office/powerpoint/2010/main" val="2625129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8E8080-5D26-7092-5763-7CD39282B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90" y="788789"/>
            <a:ext cx="5961094" cy="2787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6F20E-0791-897C-5B1B-4F8180BC2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107" y="3886004"/>
            <a:ext cx="5973677" cy="27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97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BF50B-DED7-CF49-4BE6-66E985659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10" y="916451"/>
            <a:ext cx="7772400" cy="2708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37282-1840-3D52-8454-F1CE0B8CE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25" y="3614663"/>
            <a:ext cx="6055884" cy="31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40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light source!!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D1DFB-DBFA-DCB2-ECA3-826852680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987" r="25089" b="4671"/>
          <a:stretch/>
        </p:blipFill>
        <p:spPr>
          <a:xfrm>
            <a:off x="273659" y="699323"/>
            <a:ext cx="6023445" cy="2824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EE5725-3AF8-D616-A49A-936A424EB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60" y="3557370"/>
            <a:ext cx="6096000" cy="27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34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142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Check for crosstalk!!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D1DFB-DBFA-DCB2-ECA3-826852680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987" r="25089" b="4671"/>
          <a:stretch/>
        </p:blipFill>
        <p:spPr>
          <a:xfrm>
            <a:off x="273659" y="699323"/>
            <a:ext cx="6023445" cy="2824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3F423-BE52-12AB-33DA-08F51E03E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56" y="3808429"/>
            <a:ext cx="6297874" cy="31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257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Check for cross-talk!!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F1A04-3494-7597-4B12-DAA9394F6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43" y="788789"/>
            <a:ext cx="6096000" cy="2785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4276B-72C3-062F-19D0-49B1C353B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43" y="3692037"/>
            <a:ext cx="6058668" cy="306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81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266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filter!!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19802-A8C0-C6D6-BB97-A630BD989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09" y="788789"/>
            <a:ext cx="7772400" cy="3317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26FEC-E035-1548-E956-41B16A6EA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56" y="4213944"/>
            <a:ext cx="6067528" cy="28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62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24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crosstalk!!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E26FEC-E035-1548-E956-41B16A6EA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43" y="788789"/>
            <a:ext cx="6067528" cy="2849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B00CEB-E33B-EBA3-19A7-BA226FB03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43" y="3638152"/>
            <a:ext cx="6067528" cy="32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5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717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fluorophore!!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DC5F8-48DC-0447-ED9D-C6C3AC0FF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9" y="749743"/>
            <a:ext cx="7772400" cy="3140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EE4E41-AF0E-7966-0FA3-5BDA922C4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9" y="3933758"/>
            <a:ext cx="6205478" cy="28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1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2">
            <a:extLst>
              <a:ext uri="{FF2B5EF4-FFF2-40B4-BE49-F238E27FC236}">
                <a16:creationId xmlns:a16="http://schemas.microsoft.com/office/drawing/2014/main" id="{D9D396FC-5C76-B2D7-BBD1-DDE07A8A38BB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WHY</a:t>
            </a:r>
            <a:r>
              <a:rPr lang="en-GB" sz="3600" spc="-3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FLUORESCENCE</a:t>
            </a:r>
            <a:r>
              <a:rPr lang="en-GB" sz="3600" spc="-30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MICROSCOPY?</a:t>
            </a:r>
            <a:endParaRPr lang="en-GB" sz="3600" dirty="0">
              <a:latin typeface="+mn-lt"/>
              <a:cs typeface="Tw Cen MT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9B4E0AB-8646-5A10-B4C8-BF01C45B35EA}"/>
              </a:ext>
            </a:extLst>
          </p:cNvPr>
          <p:cNvSpPr txBox="1"/>
          <p:nvPr/>
        </p:nvSpPr>
        <p:spPr>
          <a:xfrm>
            <a:off x="1170939" y="1745750"/>
            <a:ext cx="9497060" cy="3639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89535" indent="-241200" algn="just">
              <a:spcBef>
                <a:spcPts val="100"/>
              </a:spcBef>
              <a:spcAft>
                <a:spcPts val="600"/>
              </a:spcAft>
              <a:buSzPct val="125000"/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cs typeface="Tw Cen MT"/>
              </a:rPr>
              <a:t>In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all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types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50" dirty="0">
                <a:cs typeface="Tw Cen MT"/>
              </a:rPr>
              <a:t> </a:t>
            </a:r>
            <a:r>
              <a:rPr sz="2800" dirty="0">
                <a:cs typeface="Tw Cen MT"/>
              </a:rPr>
              <a:t>microscopes,</a:t>
            </a:r>
            <a:r>
              <a:rPr sz="2800" spc="-25" dirty="0">
                <a:cs typeface="Tw Cen MT"/>
              </a:rPr>
              <a:t> </a:t>
            </a:r>
            <a:r>
              <a:rPr lang="it-IT" sz="2800" spc="-25" dirty="0">
                <a:cs typeface="Tw Cen MT"/>
              </a:rPr>
              <a:t>c</a:t>
            </a:r>
            <a:r>
              <a:rPr sz="2800" dirty="0">
                <a:cs typeface="Tw Cen MT"/>
              </a:rPr>
              <a:t>ell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constituents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are</a:t>
            </a:r>
            <a:r>
              <a:rPr sz="2800" spc="-20" dirty="0">
                <a:cs typeface="Tw Cen MT"/>
              </a:rPr>
              <a:t> </a:t>
            </a:r>
            <a:r>
              <a:rPr lang="it-IT" sz="2800" spc="-20" dirty="0" err="1">
                <a:cs typeface="Tw Cen MT"/>
              </a:rPr>
              <a:t>generally</a:t>
            </a:r>
            <a:r>
              <a:rPr lang="it-IT"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not</a:t>
            </a:r>
            <a:r>
              <a:rPr lang="it-IT"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distinguishable</a:t>
            </a:r>
            <a:r>
              <a:rPr lang="it-IT" sz="2800" dirty="0">
                <a:cs typeface="Tw Cen MT"/>
              </a:rPr>
              <a:t>.</a:t>
            </a:r>
          </a:p>
          <a:p>
            <a:pPr marL="241300" marR="89535" indent="-241200" algn="just">
              <a:spcBef>
                <a:spcPts val="100"/>
              </a:spcBef>
              <a:spcAft>
                <a:spcPts val="600"/>
              </a:spcAft>
              <a:buSzPct val="125000"/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cs typeface="Tw Cen MT"/>
              </a:rPr>
              <a:t>In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fluorescent</a:t>
            </a:r>
            <a:r>
              <a:rPr sz="2800" spc="-3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microscopy,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various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fluorescent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dyes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are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used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which</a:t>
            </a:r>
            <a:r>
              <a:rPr sz="2800" spc="-3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gives </a:t>
            </a:r>
            <a:r>
              <a:rPr sz="2800" dirty="0">
                <a:cs typeface="Tw Cen MT"/>
              </a:rPr>
              <a:t>property of</a:t>
            </a:r>
            <a:r>
              <a:rPr sz="2800" spc="65" dirty="0">
                <a:cs typeface="Tw Cen MT"/>
              </a:rPr>
              <a:t> </a:t>
            </a:r>
            <a:r>
              <a:rPr sz="2800" dirty="0">
                <a:cs typeface="Tw Cen MT"/>
              </a:rPr>
              <a:t>fluorescence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to only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specific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part</a:t>
            </a:r>
            <a:r>
              <a:rPr sz="2800" spc="1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70" dirty="0">
                <a:cs typeface="Tw Cen MT"/>
              </a:rPr>
              <a:t> </a:t>
            </a:r>
            <a:r>
              <a:rPr sz="2800" dirty="0">
                <a:cs typeface="Tw Cen MT"/>
              </a:rPr>
              <a:t>the cell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and hence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it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can</a:t>
            </a:r>
            <a:r>
              <a:rPr sz="2800" spc="1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be </a:t>
            </a:r>
            <a:r>
              <a:rPr sz="2800" spc="-10" dirty="0">
                <a:cs typeface="Tw Cen MT"/>
              </a:rPr>
              <a:t>focused.</a:t>
            </a:r>
            <a:endParaRPr lang="it-IT" sz="2800" spc="-10" dirty="0">
              <a:cs typeface="Tw Cen MT"/>
            </a:endParaRPr>
          </a:p>
          <a:p>
            <a:pPr marL="241300" marR="89535" indent="-241200" algn="just">
              <a:spcBef>
                <a:spcPts val="100"/>
              </a:spcBef>
              <a:spcAft>
                <a:spcPts val="600"/>
              </a:spcAft>
              <a:buSzPct val="125000"/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cs typeface="Tw Cen MT"/>
              </a:rPr>
              <a:t>Fluorescent</a:t>
            </a:r>
            <a:r>
              <a:rPr sz="2800" spc="-75" dirty="0">
                <a:cs typeface="Tw Cen MT"/>
              </a:rPr>
              <a:t> </a:t>
            </a:r>
            <a:r>
              <a:rPr sz="2800" dirty="0">
                <a:cs typeface="Tw Cen MT"/>
              </a:rPr>
              <a:t>microscopy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depends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upon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illumination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40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substance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with</a:t>
            </a:r>
            <a:r>
              <a:rPr sz="2800" spc="-25" dirty="0">
                <a:cs typeface="Tw Cen MT"/>
              </a:rPr>
              <a:t> </a:t>
            </a:r>
            <a:r>
              <a:rPr sz="2800" spc="-50" dirty="0">
                <a:cs typeface="Tw Cen MT"/>
              </a:rPr>
              <a:t>a</a:t>
            </a:r>
            <a:r>
              <a:rPr lang="it-IT"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specific</a:t>
            </a:r>
            <a:r>
              <a:rPr sz="2800" spc="-3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wavelength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which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then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emits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light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at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longer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wavelength</a:t>
            </a:r>
            <a:r>
              <a:rPr sz="2800" spc="-50" dirty="0">
                <a:cs typeface="Tw Cen MT"/>
              </a:rPr>
              <a:t>.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738016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717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fluorophore!!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5B42EF-C017-4E21-4A1F-EB3726FED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7762"/>
            <a:ext cx="77724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A56FC-A84A-3C02-80B1-CB503A43F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48725"/>
            <a:ext cx="627294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9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739406" y="5365450"/>
            <a:ext cx="3456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Beware of filter cube!!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9E36C-163F-C44C-F674-C1C48AA60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4887"/>
            <a:ext cx="6154335" cy="279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6F366-9268-D284-B540-581CE1280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9" y="888817"/>
            <a:ext cx="7772400" cy="28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628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95CFED5-3892-B0B5-0FC4-3837878E6FD4}"/>
              </a:ext>
            </a:extLst>
          </p:cNvPr>
          <p:cNvSpPr txBox="1">
            <a:spLocks/>
          </p:cNvSpPr>
          <p:nvPr/>
        </p:nvSpPr>
        <p:spPr>
          <a:xfrm>
            <a:off x="334643" y="98857"/>
            <a:ext cx="64537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FILTER</a:t>
            </a:r>
            <a:r>
              <a:rPr lang="en-GB" spc="-145" dirty="0"/>
              <a:t> </a:t>
            </a:r>
            <a:r>
              <a:rPr lang="en-GB" spc="-20" dirty="0"/>
              <a:t>COMBINATIONS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E9E9C9-A4CA-D708-5B36-86F049D2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AF00-0342-191A-B9E1-E4BFD832E9CF}"/>
              </a:ext>
            </a:extLst>
          </p:cNvPr>
          <p:cNvSpPr txBox="1"/>
          <p:nvPr/>
        </p:nvSpPr>
        <p:spPr>
          <a:xfrm>
            <a:off x="7280682" y="4182126"/>
            <a:ext cx="45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www.thermofisher.com</a:t>
            </a:r>
            <a:r>
              <a:rPr lang="en-GB" dirty="0"/>
              <a:t>/order/fluorescence-</a:t>
            </a:r>
            <a:r>
              <a:rPr lang="en-GB" dirty="0" err="1"/>
              <a:t>spectraviewer</a:t>
            </a:r>
            <a:r>
              <a:rPr lang="en-GB" dirty="0"/>
              <a:t>#!/</a:t>
            </a:r>
            <a:endParaRPr lang="en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27EC4-11A8-D443-F2BE-DA9F470C077F}"/>
              </a:ext>
            </a:extLst>
          </p:cNvPr>
          <p:cNvSpPr txBox="1"/>
          <p:nvPr/>
        </p:nvSpPr>
        <p:spPr>
          <a:xfrm>
            <a:off x="7619309" y="5062488"/>
            <a:ext cx="4220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Farred is not visible to eye!!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50E23-C720-44F6-0290-731C7834C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49" y="764728"/>
            <a:ext cx="7772400" cy="3113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4DAE0-4D6F-C564-8BCD-42160CF0F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49" y="3877824"/>
            <a:ext cx="6200292" cy="31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86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42DAFAC-1FC6-51C0-1611-B5C204D7D634}"/>
              </a:ext>
            </a:extLst>
          </p:cNvPr>
          <p:cNvSpPr txBox="1">
            <a:spLocks/>
          </p:cNvSpPr>
          <p:nvPr/>
        </p:nvSpPr>
        <p:spPr>
          <a:xfrm>
            <a:off x="98592" y="166801"/>
            <a:ext cx="57971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FLUORESCENCE</a:t>
            </a:r>
            <a:r>
              <a:rPr lang="en-GB" spc="-70" dirty="0"/>
              <a:t> </a:t>
            </a:r>
            <a:r>
              <a:rPr lang="en-GB" spc="-10" dirty="0"/>
              <a:t>OVERLAP</a:t>
            </a: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815F0220-9D3E-2EA2-3D2C-BAE5C6B8C27D}"/>
              </a:ext>
            </a:extLst>
          </p:cNvPr>
          <p:cNvGrpSpPr/>
          <p:nvPr/>
        </p:nvGrpSpPr>
        <p:grpSpPr>
          <a:xfrm>
            <a:off x="3523490" y="5594145"/>
            <a:ext cx="390525" cy="238125"/>
            <a:chOff x="3752088" y="5961888"/>
            <a:chExt cx="390525" cy="23812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F6124AFB-C318-FA12-8A32-E7D0271945A5}"/>
                </a:ext>
              </a:extLst>
            </p:cNvPr>
            <p:cNvSpPr/>
            <p:nvPr/>
          </p:nvSpPr>
          <p:spPr>
            <a:xfrm>
              <a:off x="3756660" y="59664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381000" y="0"/>
                  </a:moveTo>
                  <a:lnTo>
                    <a:pt x="0" y="0"/>
                  </a:lnTo>
                  <a:lnTo>
                    <a:pt x="0" y="228599"/>
                  </a:lnTo>
                  <a:lnTo>
                    <a:pt x="381000" y="22859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9E710B93-7811-F8A1-7F1D-BD102B08FAA7}"/>
                </a:ext>
              </a:extLst>
            </p:cNvPr>
            <p:cNvSpPr/>
            <p:nvPr/>
          </p:nvSpPr>
          <p:spPr>
            <a:xfrm>
              <a:off x="3756660" y="59664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0" y="228599"/>
                  </a:moveTo>
                  <a:lnTo>
                    <a:pt x="381000" y="22859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6">
            <a:extLst>
              <a:ext uri="{FF2B5EF4-FFF2-40B4-BE49-F238E27FC236}">
                <a16:creationId xmlns:a16="http://schemas.microsoft.com/office/drawing/2014/main" id="{3513DBD1-FD47-FAEB-712A-3CBE2D8C0AC6}"/>
              </a:ext>
            </a:extLst>
          </p:cNvPr>
          <p:cNvGrpSpPr/>
          <p:nvPr/>
        </p:nvGrpSpPr>
        <p:grpSpPr>
          <a:xfrm>
            <a:off x="3523490" y="5898945"/>
            <a:ext cx="390525" cy="238125"/>
            <a:chOff x="3752088" y="6266688"/>
            <a:chExt cx="390525" cy="238125"/>
          </a:xfrm>
        </p:grpSpPr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E82632E7-724D-71CD-60C4-D0FC9B840E0A}"/>
                </a:ext>
              </a:extLst>
            </p:cNvPr>
            <p:cNvSpPr/>
            <p:nvPr/>
          </p:nvSpPr>
          <p:spPr>
            <a:xfrm>
              <a:off x="3756660" y="62712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381000" y="0"/>
                  </a:moveTo>
                  <a:lnTo>
                    <a:pt x="0" y="0"/>
                  </a:lnTo>
                  <a:lnTo>
                    <a:pt x="0" y="228599"/>
                  </a:lnTo>
                  <a:lnTo>
                    <a:pt x="381000" y="22859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1207A7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A96E05A1-6796-A674-95B5-7A57F7E008B7}"/>
                </a:ext>
              </a:extLst>
            </p:cNvPr>
            <p:cNvSpPr/>
            <p:nvPr/>
          </p:nvSpPr>
          <p:spPr>
            <a:xfrm>
              <a:off x="3756660" y="6271260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0" y="228599"/>
                  </a:moveTo>
                  <a:lnTo>
                    <a:pt x="381000" y="22859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8599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9">
            <a:extLst>
              <a:ext uri="{FF2B5EF4-FFF2-40B4-BE49-F238E27FC236}">
                <a16:creationId xmlns:a16="http://schemas.microsoft.com/office/drawing/2014/main" id="{7515B495-6369-21E9-8970-2E0EE1673B85}"/>
              </a:ext>
            </a:extLst>
          </p:cNvPr>
          <p:cNvSpPr txBox="1"/>
          <p:nvPr/>
        </p:nvSpPr>
        <p:spPr>
          <a:xfrm>
            <a:off x="4140202" y="5540906"/>
            <a:ext cx="4013835" cy="63563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w Cen MT"/>
                <a:cs typeface="Tw Cen MT"/>
              </a:rPr>
              <a:t>Overlap</a:t>
            </a:r>
            <a:r>
              <a:rPr sz="2000" spc="-7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of</a:t>
            </a:r>
            <a:r>
              <a:rPr sz="2000" spc="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FITC</a:t>
            </a:r>
            <a:r>
              <a:rPr sz="2000" spc="-2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fluorescence</a:t>
            </a:r>
            <a:r>
              <a:rPr sz="2000" spc="-4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in</a:t>
            </a:r>
            <a:r>
              <a:rPr sz="2000" spc="-2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PE</a:t>
            </a:r>
            <a:r>
              <a:rPr sz="2000" spc="-20" dirty="0">
                <a:latin typeface="Tw Cen MT"/>
                <a:cs typeface="Tw Cen MT"/>
              </a:rPr>
              <a:t> </a:t>
            </a:r>
            <a:r>
              <a:rPr sz="2000" spc="-25" dirty="0">
                <a:latin typeface="Tw Cen MT"/>
                <a:cs typeface="Tw Cen MT"/>
              </a:rPr>
              <a:t>PMT </a:t>
            </a:r>
            <a:r>
              <a:rPr sz="2000" dirty="0">
                <a:latin typeface="Tw Cen MT"/>
                <a:cs typeface="Tw Cen MT"/>
              </a:rPr>
              <a:t>Overlap</a:t>
            </a:r>
            <a:r>
              <a:rPr sz="2000" spc="-6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of</a:t>
            </a:r>
            <a:r>
              <a:rPr sz="2000" spc="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PE</a:t>
            </a:r>
            <a:r>
              <a:rPr sz="2000" spc="-2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fluorescence</a:t>
            </a:r>
            <a:r>
              <a:rPr sz="2000" spc="-5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in</a:t>
            </a:r>
            <a:r>
              <a:rPr sz="2000" spc="-2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FITC</a:t>
            </a:r>
            <a:r>
              <a:rPr sz="2000" spc="-25" dirty="0">
                <a:latin typeface="Tw Cen MT"/>
                <a:cs typeface="Tw Cen MT"/>
              </a:rPr>
              <a:t> PMT</a:t>
            </a:r>
            <a:endParaRPr sz="2000" dirty="0">
              <a:latin typeface="Tw Cen MT"/>
              <a:cs typeface="Tw Cen MT"/>
            </a:endParaRPr>
          </a:p>
        </p:txBody>
      </p:sp>
      <p:grpSp>
        <p:nvGrpSpPr>
          <p:cNvPr id="18" name="object 10">
            <a:extLst>
              <a:ext uri="{FF2B5EF4-FFF2-40B4-BE49-F238E27FC236}">
                <a16:creationId xmlns:a16="http://schemas.microsoft.com/office/drawing/2014/main" id="{8B44E314-148D-BBBA-1F8E-3C78294BA607}"/>
              </a:ext>
            </a:extLst>
          </p:cNvPr>
          <p:cNvGrpSpPr/>
          <p:nvPr/>
        </p:nvGrpSpPr>
        <p:grpSpPr>
          <a:xfrm>
            <a:off x="2232407" y="895398"/>
            <a:ext cx="7586980" cy="4001135"/>
            <a:chOff x="2461005" y="1263141"/>
            <a:chExt cx="7586980" cy="4001135"/>
          </a:xfrm>
        </p:grpSpPr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000D2FE6-A6C8-12CD-BE71-662374BA121D}"/>
                </a:ext>
              </a:extLst>
            </p:cNvPr>
            <p:cNvSpPr/>
            <p:nvPr/>
          </p:nvSpPr>
          <p:spPr>
            <a:xfrm>
              <a:off x="2467355" y="1269491"/>
              <a:ext cx="7574280" cy="3988435"/>
            </a:xfrm>
            <a:custGeom>
              <a:avLst/>
              <a:gdLst/>
              <a:ahLst/>
              <a:cxnLst/>
              <a:rect l="l" t="t" r="r" b="b"/>
              <a:pathLst>
                <a:path w="7574280" h="3988435">
                  <a:moveTo>
                    <a:pt x="0" y="3988308"/>
                  </a:moveTo>
                  <a:lnTo>
                    <a:pt x="7574280" y="3988308"/>
                  </a:lnTo>
                  <a:lnTo>
                    <a:pt x="7574280" y="0"/>
                  </a:lnTo>
                  <a:lnTo>
                    <a:pt x="0" y="0"/>
                  </a:lnTo>
                  <a:lnTo>
                    <a:pt x="0" y="3988308"/>
                  </a:lnTo>
                  <a:close/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F2857E5B-19BA-AEE0-1F88-79887CF132B0}"/>
                </a:ext>
              </a:extLst>
            </p:cNvPr>
            <p:cNvSpPr/>
            <p:nvPr/>
          </p:nvSpPr>
          <p:spPr>
            <a:xfrm>
              <a:off x="5524500" y="2478024"/>
              <a:ext cx="3720465" cy="2764790"/>
            </a:xfrm>
            <a:custGeom>
              <a:avLst/>
              <a:gdLst/>
              <a:ahLst/>
              <a:cxnLst/>
              <a:rect l="l" t="t" r="r" b="b"/>
              <a:pathLst>
                <a:path w="3720465" h="2764790">
                  <a:moveTo>
                    <a:pt x="1714753" y="0"/>
                  </a:moveTo>
                  <a:lnTo>
                    <a:pt x="1667128" y="15875"/>
                  </a:lnTo>
                  <a:lnTo>
                    <a:pt x="1619503" y="15875"/>
                  </a:lnTo>
                  <a:lnTo>
                    <a:pt x="1571878" y="46100"/>
                  </a:lnTo>
                  <a:lnTo>
                    <a:pt x="1476628" y="77850"/>
                  </a:lnTo>
                  <a:lnTo>
                    <a:pt x="1351152" y="138175"/>
                  </a:lnTo>
                  <a:lnTo>
                    <a:pt x="1303527" y="169925"/>
                  </a:lnTo>
                  <a:lnTo>
                    <a:pt x="1255902" y="215900"/>
                  </a:lnTo>
                  <a:lnTo>
                    <a:pt x="1238377" y="262000"/>
                  </a:lnTo>
                  <a:lnTo>
                    <a:pt x="1174877" y="385825"/>
                  </a:lnTo>
                  <a:lnTo>
                    <a:pt x="1159002" y="447801"/>
                  </a:lnTo>
                  <a:lnTo>
                    <a:pt x="1159002" y="493775"/>
                  </a:lnTo>
                  <a:lnTo>
                    <a:pt x="1127252" y="585977"/>
                  </a:lnTo>
                  <a:lnTo>
                    <a:pt x="1111377" y="709802"/>
                  </a:lnTo>
                  <a:lnTo>
                    <a:pt x="1097152" y="770127"/>
                  </a:lnTo>
                  <a:lnTo>
                    <a:pt x="1079627" y="832103"/>
                  </a:lnTo>
                  <a:lnTo>
                    <a:pt x="1063752" y="893952"/>
                  </a:lnTo>
                  <a:lnTo>
                    <a:pt x="1049527" y="986027"/>
                  </a:lnTo>
                  <a:lnTo>
                    <a:pt x="1032001" y="1109979"/>
                  </a:lnTo>
                  <a:lnTo>
                    <a:pt x="1001902" y="1233805"/>
                  </a:lnTo>
                  <a:lnTo>
                    <a:pt x="984376" y="1325880"/>
                  </a:lnTo>
                  <a:lnTo>
                    <a:pt x="968501" y="1417955"/>
                  </a:lnTo>
                  <a:lnTo>
                    <a:pt x="968501" y="1510157"/>
                  </a:lnTo>
                  <a:lnTo>
                    <a:pt x="936751" y="1603756"/>
                  </a:lnTo>
                  <a:lnTo>
                    <a:pt x="920876" y="1695831"/>
                  </a:lnTo>
                  <a:lnTo>
                    <a:pt x="906652" y="1818132"/>
                  </a:lnTo>
                  <a:lnTo>
                    <a:pt x="873251" y="1911858"/>
                  </a:lnTo>
                  <a:lnTo>
                    <a:pt x="859027" y="2003933"/>
                  </a:lnTo>
                  <a:lnTo>
                    <a:pt x="841501" y="2096008"/>
                  </a:lnTo>
                  <a:lnTo>
                    <a:pt x="803401" y="2154809"/>
                  </a:lnTo>
                  <a:lnTo>
                    <a:pt x="793876" y="2250059"/>
                  </a:lnTo>
                  <a:lnTo>
                    <a:pt x="778001" y="2342134"/>
                  </a:lnTo>
                  <a:lnTo>
                    <a:pt x="730376" y="2389759"/>
                  </a:lnTo>
                  <a:lnTo>
                    <a:pt x="716026" y="2450084"/>
                  </a:lnTo>
                  <a:lnTo>
                    <a:pt x="668401" y="2497709"/>
                  </a:lnTo>
                  <a:lnTo>
                    <a:pt x="652526" y="2543810"/>
                  </a:lnTo>
                  <a:lnTo>
                    <a:pt x="620776" y="2589911"/>
                  </a:lnTo>
                  <a:lnTo>
                    <a:pt x="604901" y="2635885"/>
                  </a:lnTo>
                  <a:lnTo>
                    <a:pt x="557276" y="2681986"/>
                  </a:lnTo>
                  <a:lnTo>
                    <a:pt x="528701" y="2704211"/>
                  </a:lnTo>
                  <a:lnTo>
                    <a:pt x="477900" y="2713736"/>
                  </a:lnTo>
                  <a:lnTo>
                    <a:pt x="438276" y="2734310"/>
                  </a:lnTo>
                  <a:lnTo>
                    <a:pt x="376300" y="2745486"/>
                  </a:lnTo>
                  <a:lnTo>
                    <a:pt x="304800" y="2734310"/>
                  </a:lnTo>
                  <a:lnTo>
                    <a:pt x="0" y="2764536"/>
                  </a:lnTo>
                  <a:lnTo>
                    <a:pt x="3720083" y="2764536"/>
                  </a:lnTo>
                  <a:lnTo>
                    <a:pt x="3516883" y="2673985"/>
                  </a:lnTo>
                  <a:lnTo>
                    <a:pt x="3424808" y="2581910"/>
                  </a:lnTo>
                  <a:lnTo>
                    <a:pt x="3292982" y="2429510"/>
                  </a:lnTo>
                  <a:lnTo>
                    <a:pt x="3140582" y="2246884"/>
                  </a:lnTo>
                  <a:lnTo>
                    <a:pt x="3077082" y="2111883"/>
                  </a:lnTo>
                  <a:lnTo>
                    <a:pt x="2999231" y="2019808"/>
                  </a:lnTo>
                  <a:lnTo>
                    <a:pt x="2981832" y="1973707"/>
                  </a:lnTo>
                  <a:lnTo>
                    <a:pt x="2951606" y="1911858"/>
                  </a:lnTo>
                  <a:lnTo>
                    <a:pt x="2934207" y="1865757"/>
                  </a:lnTo>
                  <a:lnTo>
                    <a:pt x="2886455" y="1803908"/>
                  </a:lnTo>
                  <a:lnTo>
                    <a:pt x="2872231" y="1741932"/>
                  </a:lnTo>
                  <a:lnTo>
                    <a:pt x="2824606" y="1695831"/>
                  </a:lnTo>
                  <a:lnTo>
                    <a:pt x="2808731" y="1649857"/>
                  </a:lnTo>
                  <a:lnTo>
                    <a:pt x="2791205" y="1587881"/>
                  </a:lnTo>
                  <a:lnTo>
                    <a:pt x="2761106" y="1526032"/>
                  </a:lnTo>
                  <a:lnTo>
                    <a:pt x="2743580" y="1464056"/>
                  </a:lnTo>
                  <a:lnTo>
                    <a:pt x="2713481" y="1402080"/>
                  </a:lnTo>
                  <a:lnTo>
                    <a:pt x="2680080" y="1341755"/>
                  </a:lnTo>
                  <a:lnTo>
                    <a:pt x="2665856" y="1294130"/>
                  </a:lnTo>
                  <a:lnTo>
                    <a:pt x="2632455" y="1248028"/>
                  </a:lnTo>
                  <a:lnTo>
                    <a:pt x="2618231" y="1202055"/>
                  </a:lnTo>
                  <a:lnTo>
                    <a:pt x="2602356" y="1155953"/>
                  </a:lnTo>
                  <a:lnTo>
                    <a:pt x="2570606" y="1109979"/>
                  </a:lnTo>
                  <a:lnTo>
                    <a:pt x="2554731" y="1048003"/>
                  </a:lnTo>
                  <a:lnTo>
                    <a:pt x="2522981" y="1001902"/>
                  </a:lnTo>
                  <a:lnTo>
                    <a:pt x="2489580" y="955928"/>
                  </a:lnTo>
                  <a:lnTo>
                    <a:pt x="2475229" y="909827"/>
                  </a:lnTo>
                  <a:lnTo>
                    <a:pt x="2441955" y="863853"/>
                  </a:lnTo>
                  <a:lnTo>
                    <a:pt x="2427604" y="816228"/>
                  </a:lnTo>
                  <a:lnTo>
                    <a:pt x="2411729" y="770127"/>
                  </a:lnTo>
                  <a:lnTo>
                    <a:pt x="2364104" y="724026"/>
                  </a:lnTo>
                  <a:lnTo>
                    <a:pt x="2349880" y="678052"/>
                  </a:lnTo>
                  <a:lnTo>
                    <a:pt x="2302255" y="616076"/>
                  </a:lnTo>
                  <a:lnTo>
                    <a:pt x="2284729" y="570102"/>
                  </a:lnTo>
                  <a:lnTo>
                    <a:pt x="2237104" y="524001"/>
                  </a:lnTo>
                  <a:lnTo>
                    <a:pt x="2221229" y="477900"/>
                  </a:lnTo>
                  <a:lnTo>
                    <a:pt x="2189479" y="431926"/>
                  </a:lnTo>
                  <a:lnTo>
                    <a:pt x="2173604" y="385825"/>
                  </a:lnTo>
                  <a:lnTo>
                    <a:pt x="2125979" y="354075"/>
                  </a:lnTo>
                  <a:lnTo>
                    <a:pt x="2111755" y="308101"/>
                  </a:lnTo>
                  <a:lnTo>
                    <a:pt x="2064003" y="277875"/>
                  </a:lnTo>
                  <a:lnTo>
                    <a:pt x="2030729" y="231775"/>
                  </a:lnTo>
                  <a:lnTo>
                    <a:pt x="2000503" y="184150"/>
                  </a:lnTo>
                  <a:lnTo>
                    <a:pt x="1952878" y="154050"/>
                  </a:lnTo>
                  <a:lnTo>
                    <a:pt x="1857628" y="61975"/>
                  </a:lnTo>
                  <a:lnTo>
                    <a:pt x="1810003" y="46100"/>
                  </a:lnTo>
                  <a:lnTo>
                    <a:pt x="1762378" y="15875"/>
                  </a:lnTo>
                  <a:lnTo>
                    <a:pt x="1714753" y="0"/>
                  </a:lnTo>
                  <a:close/>
                </a:path>
              </a:pathLst>
            </a:custGeom>
            <a:solidFill>
              <a:srgbClr val="FF3300">
                <a:alpha val="25881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F87BED78-DA4A-D3C5-D173-B230EE6C3FEA}"/>
                </a:ext>
              </a:extLst>
            </p:cNvPr>
            <p:cNvSpPr/>
            <p:nvPr/>
          </p:nvSpPr>
          <p:spPr>
            <a:xfrm>
              <a:off x="5524500" y="2478024"/>
              <a:ext cx="3720465" cy="2764790"/>
            </a:xfrm>
            <a:custGeom>
              <a:avLst/>
              <a:gdLst/>
              <a:ahLst/>
              <a:cxnLst/>
              <a:rect l="l" t="t" r="r" b="b"/>
              <a:pathLst>
                <a:path w="3720465" h="2764790">
                  <a:moveTo>
                    <a:pt x="0" y="2764536"/>
                  </a:moveTo>
                  <a:lnTo>
                    <a:pt x="304800" y="2734310"/>
                  </a:lnTo>
                  <a:lnTo>
                    <a:pt x="376300" y="2745486"/>
                  </a:lnTo>
                  <a:lnTo>
                    <a:pt x="438276" y="2734310"/>
                  </a:lnTo>
                  <a:lnTo>
                    <a:pt x="477900" y="2713736"/>
                  </a:lnTo>
                  <a:lnTo>
                    <a:pt x="528701" y="2704211"/>
                  </a:lnTo>
                  <a:lnTo>
                    <a:pt x="557276" y="2681986"/>
                  </a:lnTo>
                  <a:lnTo>
                    <a:pt x="604901" y="2635885"/>
                  </a:lnTo>
                  <a:lnTo>
                    <a:pt x="620776" y="2589911"/>
                  </a:lnTo>
                  <a:lnTo>
                    <a:pt x="652526" y="2543810"/>
                  </a:lnTo>
                  <a:lnTo>
                    <a:pt x="668401" y="2497709"/>
                  </a:lnTo>
                  <a:lnTo>
                    <a:pt x="716026" y="2450084"/>
                  </a:lnTo>
                  <a:lnTo>
                    <a:pt x="730376" y="2389759"/>
                  </a:lnTo>
                  <a:lnTo>
                    <a:pt x="778001" y="2342134"/>
                  </a:lnTo>
                  <a:lnTo>
                    <a:pt x="793876" y="2250059"/>
                  </a:lnTo>
                  <a:lnTo>
                    <a:pt x="803401" y="2154809"/>
                  </a:lnTo>
                  <a:lnTo>
                    <a:pt x="841501" y="2096008"/>
                  </a:lnTo>
                  <a:lnTo>
                    <a:pt x="859027" y="2003933"/>
                  </a:lnTo>
                  <a:lnTo>
                    <a:pt x="873251" y="1911858"/>
                  </a:lnTo>
                  <a:lnTo>
                    <a:pt x="906652" y="1818132"/>
                  </a:lnTo>
                  <a:lnTo>
                    <a:pt x="920876" y="1695831"/>
                  </a:lnTo>
                  <a:lnTo>
                    <a:pt x="936751" y="1603756"/>
                  </a:lnTo>
                  <a:lnTo>
                    <a:pt x="968501" y="1510157"/>
                  </a:lnTo>
                  <a:lnTo>
                    <a:pt x="968501" y="1417955"/>
                  </a:lnTo>
                  <a:lnTo>
                    <a:pt x="984376" y="1325880"/>
                  </a:lnTo>
                  <a:lnTo>
                    <a:pt x="1001902" y="1233805"/>
                  </a:lnTo>
                  <a:lnTo>
                    <a:pt x="1032001" y="1109979"/>
                  </a:lnTo>
                  <a:lnTo>
                    <a:pt x="1049527" y="986027"/>
                  </a:lnTo>
                  <a:lnTo>
                    <a:pt x="1063752" y="893952"/>
                  </a:lnTo>
                  <a:lnTo>
                    <a:pt x="1079627" y="832103"/>
                  </a:lnTo>
                  <a:lnTo>
                    <a:pt x="1097152" y="770127"/>
                  </a:lnTo>
                  <a:lnTo>
                    <a:pt x="1111377" y="709802"/>
                  </a:lnTo>
                  <a:lnTo>
                    <a:pt x="1127252" y="585977"/>
                  </a:lnTo>
                  <a:lnTo>
                    <a:pt x="1159002" y="493775"/>
                  </a:lnTo>
                  <a:lnTo>
                    <a:pt x="1159002" y="447801"/>
                  </a:lnTo>
                  <a:lnTo>
                    <a:pt x="1174877" y="385825"/>
                  </a:lnTo>
                  <a:lnTo>
                    <a:pt x="1206627" y="323976"/>
                  </a:lnTo>
                  <a:lnTo>
                    <a:pt x="1238377" y="262000"/>
                  </a:lnTo>
                  <a:lnTo>
                    <a:pt x="1255902" y="215900"/>
                  </a:lnTo>
                  <a:lnTo>
                    <a:pt x="1303527" y="169925"/>
                  </a:lnTo>
                  <a:lnTo>
                    <a:pt x="1351152" y="138175"/>
                  </a:lnTo>
                  <a:lnTo>
                    <a:pt x="1476628" y="77850"/>
                  </a:lnTo>
                  <a:lnTo>
                    <a:pt x="1524253" y="61975"/>
                  </a:lnTo>
                  <a:lnTo>
                    <a:pt x="1571878" y="46100"/>
                  </a:lnTo>
                  <a:lnTo>
                    <a:pt x="1619503" y="15875"/>
                  </a:lnTo>
                  <a:lnTo>
                    <a:pt x="1667128" y="15875"/>
                  </a:lnTo>
                  <a:lnTo>
                    <a:pt x="1714753" y="0"/>
                  </a:lnTo>
                  <a:lnTo>
                    <a:pt x="1762378" y="15875"/>
                  </a:lnTo>
                  <a:lnTo>
                    <a:pt x="1810003" y="46100"/>
                  </a:lnTo>
                  <a:lnTo>
                    <a:pt x="1857628" y="61975"/>
                  </a:lnTo>
                  <a:lnTo>
                    <a:pt x="1905253" y="107950"/>
                  </a:lnTo>
                  <a:lnTo>
                    <a:pt x="1952878" y="154050"/>
                  </a:lnTo>
                  <a:lnTo>
                    <a:pt x="2000503" y="184150"/>
                  </a:lnTo>
                  <a:lnTo>
                    <a:pt x="2030729" y="231775"/>
                  </a:lnTo>
                  <a:lnTo>
                    <a:pt x="2064003" y="277875"/>
                  </a:lnTo>
                  <a:lnTo>
                    <a:pt x="2111755" y="308101"/>
                  </a:lnTo>
                  <a:lnTo>
                    <a:pt x="2125979" y="354075"/>
                  </a:lnTo>
                  <a:lnTo>
                    <a:pt x="2173604" y="385825"/>
                  </a:lnTo>
                  <a:lnTo>
                    <a:pt x="2189479" y="431926"/>
                  </a:lnTo>
                  <a:lnTo>
                    <a:pt x="2221229" y="477900"/>
                  </a:lnTo>
                  <a:lnTo>
                    <a:pt x="2237104" y="524001"/>
                  </a:lnTo>
                  <a:lnTo>
                    <a:pt x="2284729" y="570102"/>
                  </a:lnTo>
                  <a:lnTo>
                    <a:pt x="2302255" y="616076"/>
                  </a:lnTo>
                  <a:lnTo>
                    <a:pt x="2349880" y="678052"/>
                  </a:lnTo>
                  <a:lnTo>
                    <a:pt x="2364104" y="724026"/>
                  </a:lnTo>
                  <a:lnTo>
                    <a:pt x="2411729" y="770127"/>
                  </a:lnTo>
                  <a:lnTo>
                    <a:pt x="2427604" y="816228"/>
                  </a:lnTo>
                  <a:lnTo>
                    <a:pt x="2441955" y="863853"/>
                  </a:lnTo>
                  <a:lnTo>
                    <a:pt x="2475229" y="909827"/>
                  </a:lnTo>
                  <a:lnTo>
                    <a:pt x="2489580" y="955928"/>
                  </a:lnTo>
                  <a:lnTo>
                    <a:pt x="2522981" y="1001902"/>
                  </a:lnTo>
                  <a:lnTo>
                    <a:pt x="2554731" y="1048003"/>
                  </a:lnTo>
                  <a:lnTo>
                    <a:pt x="2570606" y="1109979"/>
                  </a:lnTo>
                  <a:lnTo>
                    <a:pt x="2602356" y="1155953"/>
                  </a:lnTo>
                  <a:lnTo>
                    <a:pt x="2618231" y="1202055"/>
                  </a:lnTo>
                  <a:lnTo>
                    <a:pt x="2632455" y="1248028"/>
                  </a:lnTo>
                  <a:lnTo>
                    <a:pt x="2665856" y="1294130"/>
                  </a:lnTo>
                  <a:lnTo>
                    <a:pt x="2680080" y="1341755"/>
                  </a:lnTo>
                  <a:lnTo>
                    <a:pt x="2713481" y="1402080"/>
                  </a:lnTo>
                  <a:lnTo>
                    <a:pt x="2743580" y="1464056"/>
                  </a:lnTo>
                  <a:lnTo>
                    <a:pt x="2761106" y="1526032"/>
                  </a:lnTo>
                  <a:lnTo>
                    <a:pt x="2791205" y="1587881"/>
                  </a:lnTo>
                  <a:lnTo>
                    <a:pt x="2808731" y="1649857"/>
                  </a:lnTo>
                  <a:lnTo>
                    <a:pt x="2824606" y="1695831"/>
                  </a:lnTo>
                  <a:lnTo>
                    <a:pt x="2872231" y="1741932"/>
                  </a:lnTo>
                  <a:lnTo>
                    <a:pt x="2886455" y="1803908"/>
                  </a:lnTo>
                  <a:lnTo>
                    <a:pt x="2934207" y="1865757"/>
                  </a:lnTo>
                  <a:lnTo>
                    <a:pt x="2951606" y="1911858"/>
                  </a:lnTo>
                  <a:lnTo>
                    <a:pt x="2981832" y="1973707"/>
                  </a:lnTo>
                  <a:lnTo>
                    <a:pt x="2999231" y="2019808"/>
                  </a:lnTo>
                  <a:lnTo>
                    <a:pt x="3077082" y="2111883"/>
                  </a:lnTo>
                  <a:lnTo>
                    <a:pt x="3140582" y="2246884"/>
                  </a:lnTo>
                  <a:lnTo>
                    <a:pt x="3292982" y="2429510"/>
                  </a:lnTo>
                  <a:lnTo>
                    <a:pt x="3424808" y="2581910"/>
                  </a:lnTo>
                  <a:lnTo>
                    <a:pt x="3516883" y="2673985"/>
                  </a:lnTo>
                  <a:lnTo>
                    <a:pt x="3720083" y="2764536"/>
                  </a:lnTo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4">
              <a:extLst>
                <a:ext uri="{FF2B5EF4-FFF2-40B4-BE49-F238E27FC236}">
                  <a16:creationId xmlns:a16="http://schemas.microsoft.com/office/drawing/2014/main" id="{840D710F-B428-90A3-9EFA-C5D711FFEA97}"/>
                </a:ext>
              </a:extLst>
            </p:cNvPr>
            <p:cNvSpPr/>
            <p:nvPr/>
          </p:nvSpPr>
          <p:spPr>
            <a:xfrm>
              <a:off x="5035295" y="2351531"/>
              <a:ext cx="2059305" cy="2906395"/>
            </a:xfrm>
            <a:custGeom>
              <a:avLst/>
              <a:gdLst/>
              <a:ahLst/>
              <a:cxnLst/>
              <a:rect l="l" t="t" r="r" b="b"/>
              <a:pathLst>
                <a:path w="2059304" h="2906395">
                  <a:moveTo>
                    <a:pt x="0" y="0"/>
                  </a:moveTo>
                  <a:lnTo>
                    <a:pt x="10667" y="2900171"/>
                  </a:lnTo>
                </a:path>
                <a:path w="2059304" h="2906395">
                  <a:moveTo>
                    <a:pt x="2058924" y="0"/>
                  </a:moveTo>
                  <a:lnTo>
                    <a:pt x="2058924" y="2906267"/>
                  </a:lnTo>
                </a:path>
              </a:pathLst>
            </a:custGeom>
            <a:ln w="12192">
              <a:solidFill>
                <a:schemeClr val="tx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5">
            <a:extLst>
              <a:ext uri="{FF2B5EF4-FFF2-40B4-BE49-F238E27FC236}">
                <a16:creationId xmlns:a16="http://schemas.microsoft.com/office/drawing/2014/main" id="{0790FD8C-130C-3B0E-E26D-35302DF41490}"/>
              </a:ext>
            </a:extLst>
          </p:cNvPr>
          <p:cNvSpPr txBox="1"/>
          <p:nvPr/>
        </p:nvSpPr>
        <p:spPr>
          <a:xfrm>
            <a:off x="4586987" y="1666924"/>
            <a:ext cx="821690" cy="330835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w Cen MT"/>
                <a:cs typeface="Tw Cen MT"/>
              </a:rPr>
              <a:t>488</a:t>
            </a:r>
            <a:r>
              <a:rPr sz="2000" b="1" spc="-10" dirty="0">
                <a:latin typeface="Tw Cen MT"/>
                <a:cs typeface="Tw Cen MT"/>
              </a:rPr>
              <a:t> </a:t>
            </a:r>
            <a:r>
              <a:rPr sz="2000" b="1" spc="-25" dirty="0">
                <a:latin typeface="Tw Cen MT"/>
                <a:cs typeface="Tw Cen MT"/>
              </a:rPr>
              <a:t>nm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285B3ED7-5D55-C77D-07CE-729D0FBF7471}"/>
              </a:ext>
            </a:extLst>
          </p:cNvPr>
          <p:cNvSpPr txBox="1"/>
          <p:nvPr/>
        </p:nvSpPr>
        <p:spPr>
          <a:xfrm>
            <a:off x="3132584" y="2231947"/>
            <a:ext cx="1102995" cy="57467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w Cen MT"/>
                <a:cs typeface="Tw Cen MT"/>
              </a:rPr>
              <a:t>Fluorescein</a:t>
            </a:r>
            <a:endParaRPr sz="1800" dirty="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Tw Cen MT"/>
                <a:cs typeface="Tw Cen MT"/>
              </a:rPr>
              <a:t>molecule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DD73185B-5364-E172-7637-D5DD5000E82F}"/>
              </a:ext>
            </a:extLst>
          </p:cNvPr>
          <p:cNvSpPr txBox="1"/>
          <p:nvPr/>
        </p:nvSpPr>
        <p:spPr>
          <a:xfrm>
            <a:off x="1857920" y="2101281"/>
            <a:ext cx="256480" cy="2108835"/>
          </a:xfrm>
          <a:prstGeom prst="rect">
            <a:avLst/>
          </a:prstGeom>
          <a:ln>
            <a:noFill/>
          </a:ln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</a:pPr>
            <a:r>
              <a:rPr sz="1800" b="1" dirty="0">
                <a:latin typeface="Tw Cen MT"/>
                <a:cs typeface="Tw Cen MT"/>
              </a:rPr>
              <a:t>Fluorescence</a:t>
            </a:r>
            <a:r>
              <a:rPr sz="1800" b="1" spc="-25" dirty="0">
                <a:latin typeface="Tw Cen MT"/>
                <a:cs typeface="Tw Cen MT"/>
              </a:rPr>
              <a:t> </a:t>
            </a:r>
            <a:r>
              <a:rPr sz="1800" b="1" spc="-10" dirty="0">
                <a:latin typeface="Tw Cen MT"/>
                <a:cs typeface="Tw Cen MT"/>
              </a:rPr>
              <a:t>Intensity</a:t>
            </a:r>
            <a:endParaRPr sz="1800">
              <a:latin typeface="Tw Cen MT"/>
              <a:cs typeface="Tw Cen MT"/>
            </a:endParaRPr>
          </a:p>
        </p:txBody>
      </p:sp>
      <p:grpSp>
        <p:nvGrpSpPr>
          <p:cNvPr id="26" name="object 18">
            <a:extLst>
              <a:ext uri="{FF2B5EF4-FFF2-40B4-BE49-F238E27FC236}">
                <a16:creationId xmlns:a16="http://schemas.microsoft.com/office/drawing/2014/main" id="{8E3AD2E2-4610-15B3-4D42-9CCADF06B71B}"/>
              </a:ext>
            </a:extLst>
          </p:cNvPr>
          <p:cNvGrpSpPr/>
          <p:nvPr/>
        </p:nvGrpSpPr>
        <p:grpSpPr>
          <a:xfrm>
            <a:off x="3584196" y="2096311"/>
            <a:ext cx="4097020" cy="2801620"/>
            <a:chOff x="3812794" y="2464054"/>
            <a:chExt cx="4097020" cy="2801620"/>
          </a:xfrm>
        </p:grpSpPr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5D95A737-ADCA-D293-8771-F59AAD898FBA}"/>
                </a:ext>
              </a:extLst>
            </p:cNvPr>
            <p:cNvSpPr/>
            <p:nvPr/>
          </p:nvSpPr>
          <p:spPr>
            <a:xfrm>
              <a:off x="3819144" y="2470404"/>
              <a:ext cx="4084320" cy="2788920"/>
            </a:xfrm>
            <a:custGeom>
              <a:avLst/>
              <a:gdLst/>
              <a:ahLst/>
              <a:cxnLst/>
              <a:rect l="l" t="t" r="r" b="b"/>
              <a:pathLst>
                <a:path w="4084320" h="2788920">
                  <a:moveTo>
                    <a:pt x="1393697" y="0"/>
                  </a:moveTo>
                  <a:lnTo>
                    <a:pt x="1346072" y="15875"/>
                  </a:lnTo>
                  <a:lnTo>
                    <a:pt x="1298447" y="15875"/>
                  </a:lnTo>
                  <a:lnTo>
                    <a:pt x="1252473" y="45974"/>
                  </a:lnTo>
                  <a:lnTo>
                    <a:pt x="1157223" y="77724"/>
                  </a:lnTo>
                  <a:lnTo>
                    <a:pt x="1030223" y="138049"/>
                  </a:lnTo>
                  <a:lnTo>
                    <a:pt x="982598" y="169799"/>
                  </a:lnTo>
                  <a:lnTo>
                    <a:pt x="934973" y="215900"/>
                  </a:lnTo>
                  <a:lnTo>
                    <a:pt x="919098" y="261874"/>
                  </a:lnTo>
                  <a:lnTo>
                    <a:pt x="855598" y="385699"/>
                  </a:lnTo>
                  <a:lnTo>
                    <a:pt x="839723" y="447675"/>
                  </a:lnTo>
                  <a:lnTo>
                    <a:pt x="839723" y="493649"/>
                  </a:lnTo>
                  <a:lnTo>
                    <a:pt x="807973" y="585724"/>
                  </a:lnTo>
                  <a:lnTo>
                    <a:pt x="792098" y="709549"/>
                  </a:lnTo>
                  <a:lnTo>
                    <a:pt x="776223" y="769874"/>
                  </a:lnTo>
                  <a:lnTo>
                    <a:pt x="744473" y="893699"/>
                  </a:lnTo>
                  <a:lnTo>
                    <a:pt x="728598" y="985774"/>
                  </a:lnTo>
                  <a:lnTo>
                    <a:pt x="712723" y="1109599"/>
                  </a:lnTo>
                  <a:lnTo>
                    <a:pt x="680973" y="1233297"/>
                  </a:lnTo>
                  <a:lnTo>
                    <a:pt x="649223" y="1417447"/>
                  </a:lnTo>
                  <a:lnTo>
                    <a:pt x="649223" y="1511173"/>
                  </a:lnTo>
                  <a:lnTo>
                    <a:pt x="617473" y="1603248"/>
                  </a:lnTo>
                  <a:lnTo>
                    <a:pt x="601598" y="1695196"/>
                  </a:lnTo>
                  <a:lnTo>
                    <a:pt x="585723" y="1819021"/>
                  </a:lnTo>
                  <a:lnTo>
                    <a:pt x="553973" y="1911096"/>
                  </a:lnTo>
                  <a:lnTo>
                    <a:pt x="522223" y="2095246"/>
                  </a:lnTo>
                  <a:lnTo>
                    <a:pt x="522223" y="2188972"/>
                  </a:lnTo>
                  <a:lnTo>
                    <a:pt x="474598" y="2250821"/>
                  </a:lnTo>
                  <a:lnTo>
                    <a:pt x="458723" y="2342896"/>
                  </a:lnTo>
                  <a:lnTo>
                    <a:pt x="412750" y="2388870"/>
                  </a:lnTo>
                  <a:lnTo>
                    <a:pt x="396875" y="2450846"/>
                  </a:lnTo>
                  <a:lnTo>
                    <a:pt x="349250" y="2496820"/>
                  </a:lnTo>
                  <a:lnTo>
                    <a:pt x="333375" y="2542921"/>
                  </a:lnTo>
                  <a:lnTo>
                    <a:pt x="301625" y="2588895"/>
                  </a:lnTo>
                  <a:lnTo>
                    <a:pt x="285750" y="2634996"/>
                  </a:lnTo>
                  <a:lnTo>
                    <a:pt x="238125" y="2680970"/>
                  </a:lnTo>
                  <a:lnTo>
                    <a:pt x="206375" y="2728595"/>
                  </a:lnTo>
                  <a:lnTo>
                    <a:pt x="158750" y="2758821"/>
                  </a:lnTo>
                  <a:lnTo>
                    <a:pt x="111125" y="2758821"/>
                  </a:lnTo>
                  <a:lnTo>
                    <a:pt x="47625" y="2788920"/>
                  </a:lnTo>
                  <a:lnTo>
                    <a:pt x="0" y="2788920"/>
                  </a:lnTo>
                  <a:lnTo>
                    <a:pt x="0" y="2774696"/>
                  </a:lnTo>
                  <a:lnTo>
                    <a:pt x="4084320" y="2771521"/>
                  </a:lnTo>
                  <a:lnTo>
                    <a:pt x="3992245" y="2728595"/>
                  </a:lnTo>
                  <a:lnTo>
                    <a:pt x="3944620" y="2712720"/>
                  </a:lnTo>
                  <a:lnTo>
                    <a:pt x="3860546" y="2690495"/>
                  </a:lnTo>
                  <a:lnTo>
                    <a:pt x="3809746" y="2669921"/>
                  </a:lnTo>
                  <a:lnTo>
                    <a:pt x="3638296" y="2630170"/>
                  </a:lnTo>
                  <a:lnTo>
                    <a:pt x="3517646" y="2604770"/>
                  </a:lnTo>
                  <a:lnTo>
                    <a:pt x="3470021" y="2588895"/>
                  </a:lnTo>
                  <a:lnTo>
                    <a:pt x="3390646" y="2558796"/>
                  </a:lnTo>
                  <a:lnTo>
                    <a:pt x="3343021" y="2542921"/>
                  </a:lnTo>
                  <a:lnTo>
                    <a:pt x="3295396" y="2512695"/>
                  </a:lnTo>
                  <a:lnTo>
                    <a:pt x="3247771" y="2512695"/>
                  </a:lnTo>
                  <a:lnTo>
                    <a:pt x="3041396" y="2450846"/>
                  </a:lnTo>
                  <a:lnTo>
                    <a:pt x="2995422" y="2434971"/>
                  </a:lnTo>
                  <a:lnTo>
                    <a:pt x="2979547" y="2388870"/>
                  </a:lnTo>
                  <a:lnTo>
                    <a:pt x="2931922" y="2372995"/>
                  </a:lnTo>
                  <a:lnTo>
                    <a:pt x="2836672" y="2234946"/>
                  </a:lnTo>
                  <a:lnTo>
                    <a:pt x="2836672" y="2188972"/>
                  </a:lnTo>
                  <a:lnTo>
                    <a:pt x="2789047" y="2157222"/>
                  </a:lnTo>
                  <a:lnTo>
                    <a:pt x="2757297" y="2111121"/>
                  </a:lnTo>
                  <a:lnTo>
                    <a:pt x="2677921" y="2019046"/>
                  </a:lnTo>
                  <a:lnTo>
                    <a:pt x="2662046" y="1973072"/>
                  </a:lnTo>
                  <a:lnTo>
                    <a:pt x="2630296" y="1911096"/>
                  </a:lnTo>
                  <a:lnTo>
                    <a:pt x="2614421" y="1865122"/>
                  </a:lnTo>
                  <a:lnTo>
                    <a:pt x="2566796" y="1803146"/>
                  </a:lnTo>
                  <a:lnTo>
                    <a:pt x="2550921" y="1741297"/>
                  </a:lnTo>
                  <a:lnTo>
                    <a:pt x="2503296" y="1695196"/>
                  </a:lnTo>
                  <a:lnTo>
                    <a:pt x="2487421" y="1649222"/>
                  </a:lnTo>
                  <a:lnTo>
                    <a:pt x="2471546" y="1587373"/>
                  </a:lnTo>
                  <a:lnTo>
                    <a:pt x="2439796" y="1525397"/>
                  </a:lnTo>
                  <a:lnTo>
                    <a:pt x="2423921" y="1463548"/>
                  </a:lnTo>
                  <a:lnTo>
                    <a:pt x="2392171" y="1403223"/>
                  </a:lnTo>
                  <a:lnTo>
                    <a:pt x="2360421" y="1341247"/>
                  </a:lnTo>
                  <a:lnTo>
                    <a:pt x="2344546" y="1295273"/>
                  </a:lnTo>
                  <a:lnTo>
                    <a:pt x="2312796" y="1247648"/>
                  </a:lnTo>
                  <a:lnTo>
                    <a:pt x="2281046" y="1155573"/>
                  </a:lnTo>
                  <a:lnTo>
                    <a:pt x="2249296" y="1109599"/>
                  </a:lnTo>
                  <a:lnTo>
                    <a:pt x="2233421" y="1047623"/>
                  </a:lnTo>
                  <a:lnTo>
                    <a:pt x="2169921" y="955548"/>
                  </a:lnTo>
                  <a:lnTo>
                    <a:pt x="2154046" y="909574"/>
                  </a:lnTo>
                  <a:lnTo>
                    <a:pt x="2123947" y="863473"/>
                  </a:lnTo>
                  <a:lnTo>
                    <a:pt x="2108072" y="817499"/>
                  </a:lnTo>
                  <a:lnTo>
                    <a:pt x="2092197" y="769874"/>
                  </a:lnTo>
                  <a:lnTo>
                    <a:pt x="2044572" y="723773"/>
                  </a:lnTo>
                  <a:lnTo>
                    <a:pt x="2028697" y="677799"/>
                  </a:lnTo>
                  <a:lnTo>
                    <a:pt x="1981072" y="615823"/>
                  </a:lnTo>
                  <a:lnTo>
                    <a:pt x="1965197" y="569849"/>
                  </a:lnTo>
                  <a:lnTo>
                    <a:pt x="1917572" y="523875"/>
                  </a:lnTo>
                  <a:lnTo>
                    <a:pt x="1901697" y="477774"/>
                  </a:lnTo>
                  <a:lnTo>
                    <a:pt x="1869947" y="431800"/>
                  </a:lnTo>
                  <a:lnTo>
                    <a:pt x="1854072" y="385699"/>
                  </a:lnTo>
                  <a:lnTo>
                    <a:pt x="1806447" y="353949"/>
                  </a:lnTo>
                  <a:lnTo>
                    <a:pt x="1790572" y="307975"/>
                  </a:lnTo>
                  <a:lnTo>
                    <a:pt x="1742947" y="277749"/>
                  </a:lnTo>
                  <a:lnTo>
                    <a:pt x="1679447" y="185674"/>
                  </a:lnTo>
                  <a:lnTo>
                    <a:pt x="1631822" y="153924"/>
                  </a:lnTo>
                  <a:lnTo>
                    <a:pt x="1536572" y="61849"/>
                  </a:lnTo>
                  <a:lnTo>
                    <a:pt x="1488947" y="45974"/>
                  </a:lnTo>
                  <a:lnTo>
                    <a:pt x="1441322" y="15875"/>
                  </a:lnTo>
                  <a:lnTo>
                    <a:pt x="1393697" y="0"/>
                  </a:lnTo>
                  <a:close/>
                </a:path>
              </a:pathLst>
            </a:custGeom>
            <a:solidFill>
              <a:srgbClr val="0066FF">
                <a:alpha val="25881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5A8CD524-77B9-3567-17DE-3791D4B725D8}"/>
                </a:ext>
              </a:extLst>
            </p:cNvPr>
            <p:cNvSpPr/>
            <p:nvPr/>
          </p:nvSpPr>
          <p:spPr>
            <a:xfrm>
              <a:off x="3819144" y="2470404"/>
              <a:ext cx="4084320" cy="2788920"/>
            </a:xfrm>
            <a:custGeom>
              <a:avLst/>
              <a:gdLst/>
              <a:ahLst/>
              <a:cxnLst/>
              <a:rect l="l" t="t" r="r" b="b"/>
              <a:pathLst>
                <a:path w="4084320" h="2788920">
                  <a:moveTo>
                    <a:pt x="0" y="2774696"/>
                  </a:moveTo>
                  <a:lnTo>
                    <a:pt x="0" y="2788920"/>
                  </a:lnTo>
                  <a:lnTo>
                    <a:pt x="47625" y="2788920"/>
                  </a:lnTo>
                  <a:lnTo>
                    <a:pt x="111125" y="2758821"/>
                  </a:lnTo>
                  <a:lnTo>
                    <a:pt x="158750" y="2758821"/>
                  </a:lnTo>
                  <a:lnTo>
                    <a:pt x="206375" y="2728595"/>
                  </a:lnTo>
                  <a:lnTo>
                    <a:pt x="238125" y="2680970"/>
                  </a:lnTo>
                  <a:lnTo>
                    <a:pt x="285750" y="2634996"/>
                  </a:lnTo>
                  <a:lnTo>
                    <a:pt x="301625" y="2588895"/>
                  </a:lnTo>
                  <a:lnTo>
                    <a:pt x="333375" y="2542921"/>
                  </a:lnTo>
                  <a:lnTo>
                    <a:pt x="349250" y="2496820"/>
                  </a:lnTo>
                  <a:lnTo>
                    <a:pt x="396875" y="2450846"/>
                  </a:lnTo>
                  <a:lnTo>
                    <a:pt x="412750" y="2388870"/>
                  </a:lnTo>
                  <a:lnTo>
                    <a:pt x="458723" y="2342896"/>
                  </a:lnTo>
                  <a:lnTo>
                    <a:pt x="474598" y="2250821"/>
                  </a:lnTo>
                  <a:lnTo>
                    <a:pt x="522223" y="2188972"/>
                  </a:lnTo>
                  <a:lnTo>
                    <a:pt x="522223" y="2095246"/>
                  </a:lnTo>
                  <a:lnTo>
                    <a:pt x="538098" y="2003171"/>
                  </a:lnTo>
                  <a:lnTo>
                    <a:pt x="553973" y="1911096"/>
                  </a:lnTo>
                  <a:lnTo>
                    <a:pt x="585723" y="1819021"/>
                  </a:lnTo>
                  <a:lnTo>
                    <a:pt x="601598" y="1695196"/>
                  </a:lnTo>
                  <a:lnTo>
                    <a:pt x="617473" y="1603248"/>
                  </a:lnTo>
                  <a:lnTo>
                    <a:pt x="649223" y="1511173"/>
                  </a:lnTo>
                  <a:lnTo>
                    <a:pt x="649223" y="1417447"/>
                  </a:lnTo>
                  <a:lnTo>
                    <a:pt x="665098" y="1325372"/>
                  </a:lnTo>
                  <a:lnTo>
                    <a:pt x="680973" y="1233297"/>
                  </a:lnTo>
                  <a:lnTo>
                    <a:pt x="712723" y="1109599"/>
                  </a:lnTo>
                  <a:lnTo>
                    <a:pt x="728598" y="985774"/>
                  </a:lnTo>
                  <a:lnTo>
                    <a:pt x="744473" y="893699"/>
                  </a:lnTo>
                  <a:lnTo>
                    <a:pt x="760348" y="831723"/>
                  </a:lnTo>
                  <a:lnTo>
                    <a:pt x="776223" y="769874"/>
                  </a:lnTo>
                  <a:lnTo>
                    <a:pt x="792098" y="709549"/>
                  </a:lnTo>
                  <a:lnTo>
                    <a:pt x="807973" y="585724"/>
                  </a:lnTo>
                  <a:lnTo>
                    <a:pt x="839723" y="493649"/>
                  </a:lnTo>
                  <a:lnTo>
                    <a:pt x="839723" y="447675"/>
                  </a:lnTo>
                  <a:lnTo>
                    <a:pt x="855598" y="385699"/>
                  </a:lnTo>
                  <a:lnTo>
                    <a:pt x="887348" y="323850"/>
                  </a:lnTo>
                  <a:lnTo>
                    <a:pt x="919098" y="261874"/>
                  </a:lnTo>
                  <a:lnTo>
                    <a:pt x="934973" y="215900"/>
                  </a:lnTo>
                  <a:lnTo>
                    <a:pt x="982598" y="169799"/>
                  </a:lnTo>
                  <a:lnTo>
                    <a:pt x="1030223" y="138049"/>
                  </a:lnTo>
                  <a:lnTo>
                    <a:pt x="1157223" y="77724"/>
                  </a:lnTo>
                  <a:lnTo>
                    <a:pt x="1204848" y="61849"/>
                  </a:lnTo>
                  <a:lnTo>
                    <a:pt x="1252473" y="45974"/>
                  </a:lnTo>
                  <a:lnTo>
                    <a:pt x="1298447" y="15875"/>
                  </a:lnTo>
                  <a:lnTo>
                    <a:pt x="1346072" y="15875"/>
                  </a:lnTo>
                  <a:lnTo>
                    <a:pt x="1393697" y="0"/>
                  </a:lnTo>
                  <a:lnTo>
                    <a:pt x="1441322" y="15875"/>
                  </a:lnTo>
                  <a:lnTo>
                    <a:pt x="1488947" y="45974"/>
                  </a:lnTo>
                  <a:lnTo>
                    <a:pt x="1536572" y="61849"/>
                  </a:lnTo>
                  <a:lnTo>
                    <a:pt x="1584197" y="107950"/>
                  </a:lnTo>
                  <a:lnTo>
                    <a:pt x="1631822" y="153924"/>
                  </a:lnTo>
                  <a:lnTo>
                    <a:pt x="1679447" y="185674"/>
                  </a:lnTo>
                  <a:lnTo>
                    <a:pt x="1711197" y="231775"/>
                  </a:lnTo>
                  <a:lnTo>
                    <a:pt x="1742947" y="277749"/>
                  </a:lnTo>
                  <a:lnTo>
                    <a:pt x="1790572" y="307975"/>
                  </a:lnTo>
                  <a:lnTo>
                    <a:pt x="1806447" y="353949"/>
                  </a:lnTo>
                  <a:lnTo>
                    <a:pt x="1854072" y="385699"/>
                  </a:lnTo>
                  <a:lnTo>
                    <a:pt x="1869947" y="431800"/>
                  </a:lnTo>
                  <a:lnTo>
                    <a:pt x="1901697" y="477774"/>
                  </a:lnTo>
                  <a:lnTo>
                    <a:pt x="1917572" y="523875"/>
                  </a:lnTo>
                  <a:lnTo>
                    <a:pt x="1965197" y="569849"/>
                  </a:lnTo>
                  <a:lnTo>
                    <a:pt x="1981072" y="615823"/>
                  </a:lnTo>
                  <a:lnTo>
                    <a:pt x="2028697" y="677799"/>
                  </a:lnTo>
                  <a:lnTo>
                    <a:pt x="2044572" y="723773"/>
                  </a:lnTo>
                  <a:lnTo>
                    <a:pt x="2092197" y="769874"/>
                  </a:lnTo>
                  <a:lnTo>
                    <a:pt x="2108072" y="817499"/>
                  </a:lnTo>
                  <a:lnTo>
                    <a:pt x="2123947" y="863473"/>
                  </a:lnTo>
                  <a:lnTo>
                    <a:pt x="2154046" y="909574"/>
                  </a:lnTo>
                  <a:lnTo>
                    <a:pt x="2169921" y="955548"/>
                  </a:lnTo>
                  <a:lnTo>
                    <a:pt x="2201671" y="1001649"/>
                  </a:lnTo>
                  <a:lnTo>
                    <a:pt x="2233421" y="1047623"/>
                  </a:lnTo>
                  <a:lnTo>
                    <a:pt x="2249296" y="1109599"/>
                  </a:lnTo>
                  <a:lnTo>
                    <a:pt x="2281046" y="1155573"/>
                  </a:lnTo>
                  <a:lnTo>
                    <a:pt x="2296921" y="1201547"/>
                  </a:lnTo>
                  <a:lnTo>
                    <a:pt x="2312796" y="1247648"/>
                  </a:lnTo>
                  <a:lnTo>
                    <a:pt x="2344546" y="1295273"/>
                  </a:lnTo>
                  <a:lnTo>
                    <a:pt x="2360421" y="1341247"/>
                  </a:lnTo>
                  <a:lnTo>
                    <a:pt x="2392171" y="1403223"/>
                  </a:lnTo>
                  <a:lnTo>
                    <a:pt x="2423921" y="1463548"/>
                  </a:lnTo>
                  <a:lnTo>
                    <a:pt x="2439796" y="1525397"/>
                  </a:lnTo>
                  <a:lnTo>
                    <a:pt x="2471546" y="1587373"/>
                  </a:lnTo>
                  <a:lnTo>
                    <a:pt x="2487421" y="1649222"/>
                  </a:lnTo>
                  <a:lnTo>
                    <a:pt x="2503296" y="1695196"/>
                  </a:lnTo>
                  <a:lnTo>
                    <a:pt x="2550921" y="1741297"/>
                  </a:lnTo>
                  <a:lnTo>
                    <a:pt x="2566796" y="1803146"/>
                  </a:lnTo>
                  <a:lnTo>
                    <a:pt x="2614421" y="1865122"/>
                  </a:lnTo>
                  <a:lnTo>
                    <a:pt x="2630296" y="1911096"/>
                  </a:lnTo>
                  <a:lnTo>
                    <a:pt x="2662046" y="1973072"/>
                  </a:lnTo>
                  <a:lnTo>
                    <a:pt x="2677921" y="2019046"/>
                  </a:lnTo>
                  <a:lnTo>
                    <a:pt x="2757297" y="2111121"/>
                  </a:lnTo>
                  <a:lnTo>
                    <a:pt x="2789047" y="2157222"/>
                  </a:lnTo>
                  <a:lnTo>
                    <a:pt x="2836672" y="2188972"/>
                  </a:lnTo>
                  <a:lnTo>
                    <a:pt x="2836672" y="2234946"/>
                  </a:lnTo>
                  <a:lnTo>
                    <a:pt x="2868422" y="2280920"/>
                  </a:lnTo>
                  <a:lnTo>
                    <a:pt x="2900172" y="2327021"/>
                  </a:lnTo>
                  <a:lnTo>
                    <a:pt x="2931922" y="2372995"/>
                  </a:lnTo>
                  <a:lnTo>
                    <a:pt x="2979547" y="2388870"/>
                  </a:lnTo>
                  <a:lnTo>
                    <a:pt x="2995422" y="2434971"/>
                  </a:lnTo>
                  <a:lnTo>
                    <a:pt x="3041396" y="2450846"/>
                  </a:lnTo>
                  <a:lnTo>
                    <a:pt x="3247771" y="2512695"/>
                  </a:lnTo>
                  <a:lnTo>
                    <a:pt x="3295396" y="2512695"/>
                  </a:lnTo>
                  <a:lnTo>
                    <a:pt x="3343021" y="2542921"/>
                  </a:lnTo>
                  <a:lnTo>
                    <a:pt x="3390646" y="2558796"/>
                  </a:lnTo>
                  <a:lnTo>
                    <a:pt x="3470021" y="2588895"/>
                  </a:lnTo>
                  <a:lnTo>
                    <a:pt x="3517646" y="2604770"/>
                  </a:lnTo>
                  <a:lnTo>
                    <a:pt x="3638296" y="2630170"/>
                  </a:lnTo>
                  <a:lnTo>
                    <a:pt x="3809746" y="2669921"/>
                  </a:lnTo>
                  <a:lnTo>
                    <a:pt x="3860546" y="2690495"/>
                  </a:lnTo>
                  <a:lnTo>
                    <a:pt x="3944620" y="2712720"/>
                  </a:lnTo>
                  <a:lnTo>
                    <a:pt x="3992245" y="2728595"/>
                  </a:lnTo>
                  <a:lnTo>
                    <a:pt x="4084320" y="2771521"/>
                  </a:lnTo>
                </a:path>
              </a:pathLst>
            </a:custGeom>
            <a:ln w="12192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1">
            <a:extLst>
              <a:ext uri="{FF2B5EF4-FFF2-40B4-BE49-F238E27FC236}">
                <a16:creationId xmlns:a16="http://schemas.microsoft.com/office/drawing/2014/main" id="{667A6D0F-DC33-FE51-70C8-60F7F71A4F1C}"/>
              </a:ext>
            </a:extLst>
          </p:cNvPr>
          <p:cNvSpPr txBox="1"/>
          <p:nvPr/>
        </p:nvSpPr>
        <p:spPr>
          <a:xfrm>
            <a:off x="2799971" y="4932474"/>
            <a:ext cx="405130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w Cen MT"/>
                <a:cs typeface="Tw Cen MT"/>
              </a:rPr>
              <a:t>450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id="{6008D5A5-154F-5E71-C545-263C9D01AE88}"/>
              </a:ext>
            </a:extLst>
          </p:cNvPr>
          <p:cNvSpPr txBox="1"/>
          <p:nvPr/>
        </p:nvSpPr>
        <p:spPr>
          <a:xfrm>
            <a:off x="3893060" y="4932474"/>
            <a:ext cx="405130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w Cen MT"/>
                <a:cs typeface="Tw Cen MT"/>
              </a:rPr>
              <a:t>500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31" name="object 23">
            <a:extLst>
              <a:ext uri="{FF2B5EF4-FFF2-40B4-BE49-F238E27FC236}">
                <a16:creationId xmlns:a16="http://schemas.microsoft.com/office/drawing/2014/main" id="{BFABAF29-4CC1-70FB-2473-44870B917ABB}"/>
              </a:ext>
            </a:extLst>
          </p:cNvPr>
          <p:cNvSpPr txBox="1"/>
          <p:nvPr/>
        </p:nvSpPr>
        <p:spPr>
          <a:xfrm>
            <a:off x="5264660" y="4932474"/>
            <a:ext cx="3166110" cy="54800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  <a:tabLst>
                <a:tab pos="1129665" algn="l"/>
                <a:tab pos="2774315" algn="l"/>
              </a:tabLst>
            </a:pPr>
            <a:r>
              <a:rPr sz="1800" spc="-25" dirty="0">
                <a:latin typeface="Tw Cen MT"/>
                <a:cs typeface="Tw Cen MT"/>
              </a:rPr>
              <a:t>550</a:t>
            </a:r>
            <a:r>
              <a:rPr sz="1800" dirty="0">
                <a:latin typeface="Tw Cen MT"/>
                <a:cs typeface="Tw Cen MT"/>
              </a:rPr>
              <a:t>	</a:t>
            </a:r>
            <a:r>
              <a:rPr sz="1800" spc="-25" dirty="0">
                <a:latin typeface="Tw Cen MT"/>
                <a:cs typeface="Tw Cen MT"/>
              </a:rPr>
              <a:t>600</a:t>
            </a:r>
            <a:r>
              <a:rPr sz="1800" dirty="0">
                <a:latin typeface="Tw Cen MT"/>
                <a:cs typeface="Tw Cen MT"/>
              </a:rPr>
              <a:t>	</a:t>
            </a:r>
            <a:r>
              <a:rPr sz="1800" spc="-25" dirty="0">
                <a:latin typeface="Tw Cen MT"/>
                <a:cs typeface="Tw Cen MT"/>
              </a:rPr>
              <a:t>650</a:t>
            </a:r>
            <a:endParaRPr sz="1800">
              <a:latin typeface="Tw Cen MT"/>
              <a:cs typeface="Tw Cen MT"/>
            </a:endParaRPr>
          </a:p>
          <a:p>
            <a:pPr marL="23495">
              <a:lnSpc>
                <a:spcPts val="2055"/>
              </a:lnSpc>
            </a:pPr>
            <a:r>
              <a:rPr sz="1800" b="1" dirty="0">
                <a:latin typeface="Tw Cen MT"/>
                <a:cs typeface="Tw Cen MT"/>
              </a:rPr>
              <a:t>Wavelength</a:t>
            </a:r>
            <a:r>
              <a:rPr sz="1800" b="1" spc="-105" dirty="0">
                <a:latin typeface="Tw Cen MT"/>
                <a:cs typeface="Tw Cen MT"/>
              </a:rPr>
              <a:t> </a:t>
            </a:r>
            <a:r>
              <a:rPr sz="1800" b="1" spc="-20" dirty="0">
                <a:latin typeface="Tw Cen MT"/>
                <a:cs typeface="Tw Cen MT"/>
              </a:rPr>
              <a:t>(nm)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id="{2B9734AE-C22E-F43B-2387-2BD54991710C}"/>
              </a:ext>
            </a:extLst>
          </p:cNvPr>
          <p:cNvSpPr txBox="1"/>
          <p:nvPr/>
        </p:nvSpPr>
        <p:spPr>
          <a:xfrm>
            <a:off x="8109968" y="2181401"/>
            <a:ext cx="880110" cy="57404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w Cen MT"/>
                <a:cs typeface="Tw Cen MT"/>
              </a:rPr>
              <a:t>PE</a:t>
            </a:r>
            <a:endParaRPr sz="18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Tw Cen MT"/>
                <a:cs typeface="Tw Cen MT"/>
              </a:rPr>
              <a:t>molecule</a:t>
            </a:r>
            <a:endParaRPr sz="1800">
              <a:latin typeface="Tw Cen MT"/>
              <a:cs typeface="Tw Cen MT"/>
            </a:endParaRPr>
          </a:p>
        </p:txBody>
      </p:sp>
      <p:grpSp>
        <p:nvGrpSpPr>
          <p:cNvPr id="36" name="object 28">
            <a:extLst>
              <a:ext uri="{FF2B5EF4-FFF2-40B4-BE49-F238E27FC236}">
                <a16:creationId xmlns:a16="http://schemas.microsoft.com/office/drawing/2014/main" id="{15BF9C05-407C-7BB2-C24A-965FC634B08B}"/>
              </a:ext>
            </a:extLst>
          </p:cNvPr>
          <p:cNvGrpSpPr/>
          <p:nvPr/>
        </p:nvGrpSpPr>
        <p:grpSpPr>
          <a:xfrm>
            <a:off x="4809746" y="1562657"/>
            <a:ext cx="3176270" cy="3345815"/>
            <a:chOff x="5038344" y="1930400"/>
            <a:chExt cx="3176270" cy="3345815"/>
          </a:xfrm>
        </p:grpSpPr>
        <p:sp>
          <p:nvSpPr>
            <p:cNvPr id="37" name="object 29">
              <a:extLst>
                <a:ext uri="{FF2B5EF4-FFF2-40B4-BE49-F238E27FC236}">
                  <a16:creationId xmlns:a16="http://schemas.microsoft.com/office/drawing/2014/main" id="{FEB64D0E-65B2-9624-7C73-BEA742513AA5}"/>
                </a:ext>
              </a:extLst>
            </p:cNvPr>
            <p:cNvSpPr/>
            <p:nvPr/>
          </p:nvSpPr>
          <p:spPr>
            <a:xfrm>
              <a:off x="6312408" y="2340863"/>
              <a:ext cx="1887220" cy="2929255"/>
            </a:xfrm>
            <a:custGeom>
              <a:avLst/>
              <a:gdLst/>
              <a:ahLst/>
              <a:cxnLst/>
              <a:rect l="l" t="t" r="r" b="b"/>
              <a:pathLst>
                <a:path w="1887220" h="2929254">
                  <a:moveTo>
                    <a:pt x="0" y="28956"/>
                  </a:moveTo>
                  <a:lnTo>
                    <a:pt x="10667" y="2929128"/>
                  </a:lnTo>
                </a:path>
                <a:path w="1887220" h="2929254">
                  <a:moveTo>
                    <a:pt x="1886712" y="0"/>
                  </a:moveTo>
                  <a:lnTo>
                    <a:pt x="1886712" y="2907792"/>
                  </a:lnTo>
                </a:path>
              </a:pathLst>
            </a:custGeom>
            <a:ln w="12192">
              <a:solidFill>
                <a:schemeClr val="tx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0">
              <a:extLst>
                <a:ext uri="{FF2B5EF4-FFF2-40B4-BE49-F238E27FC236}">
                  <a16:creationId xmlns:a16="http://schemas.microsoft.com/office/drawing/2014/main" id="{AA778AD6-44E7-7A41-E88D-1AE1B367A9C2}"/>
                </a:ext>
              </a:extLst>
            </p:cNvPr>
            <p:cNvSpPr/>
            <p:nvPr/>
          </p:nvSpPr>
          <p:spPr>
            <a:xfrm>
              <a:off x="5038344" y="2357627"/>
              <a:ext cx="1271270" cy="2885440"/>
            </a:xfrm>
            <a:custGeom>
              <a:avLst/>
              <a:gdLst/>
              <a:ahLst/>
              <a:cxnLst/>
              <a:rect l="l" t="t" r="r" b="b"/>
              <a:pathLst>
                <a:path w="1271270" h="2885440">
                  <a:moveTo>
                    <a:pt x="1271015" y="0"/>
                  </a:moveTo>
                  <a:lnTo>
                    <a:pt x="0" y="0"/>
                  </a:lnTo>
                  <a:lnTo>
                    <a:pt x="0" y="2884932"/>
                  </a:lnTo>
                  <a:lnTo>
                    <a:pt x="1271015" y="2884932"/>
                  </a:lnTo>
                  <a:lnTo>
                    <a:pt x="1271015" y="0"/>
                  </a:lnTo>
                  <a:close/>
                </a:path>
              </a:pathLst>
            </a:custGeom>
            <a:solidFill>
              <a:srgbClr val="8480DE">
                <a:alpha val="29019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1">
              <a:extLst>
                <a:ext uri="{FF2B5EF4-FFF2-40B4-BE49-F238E27FC236}">
                  <a16:creationId xmlns:a16="http://schemas.microsoft.com/office/drawing/2014/main" id="{9D2EC8D1-D175-8A36-B4BD-57DF553EF834}"/>
                </a:ext>
              </a:extLst>
            </p:cNvPr>
            <p:cNvSpPr/>
            <p:nvPr/>
          </p:nvSpPr>
          <p:spPr>
            <a:xfrm>
              <a:off x="7095744" y="2366772"/>
              <a:ext cx="1118870" cy="2885440"/>
            </a:xfrm>
            <a:custGeom>
              <a:avLst/>
              <a:gdLst/>
              <a:ahLst/>
              <a:cxnLst/>
              <a:rect l="l" t="t" r="r" b="b"/>
              <a:pathLst>
                <a:path w="1118870" h="2885440">
                  <a:moveTo>
                    <a:pt x="1118616" y="0"/>
                  </a:moveTo>
                  <a:lnTo>
                    <a:pt x="0" y="0"/>
                  </a:lnTo>
                  <a:lnTo>
                    <a:pt x="0" y="2884931"/>
                  </a:lnTo>
                  <a:lnTo>
                    <a:pt x="1118616" y="2884931"/>
                  </a:lnTo>
                  <a:lnTo>
                    <a:pt x="1118616" y="0"/>
                  </a:lnTo>
                  <a:close/>
                </a:path>
              </a:pathLst>
            </a:custGeom>
            <a:solidFill>
              <a:srgbClr val="FB6186">
                <a:alpha val="29019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2">
              <a:extLst>
                <a:ext uri="{FF2B5EF4-FFF2-40B4-BE49-F238E27FC236}">
                  <a16:creationId xmlns:a16="http://schemas.microsoft.com/office/drawing/2014/main" id="{04BD3D75-2DDA-76D7-D076-2807C5EC0ACB}"/>
                </a:ext>
              </a:extLst>
            </p:cNvPr>
            <p:cNvSpPr/>
            <p:nvPr/>
          </p:nvSpPr>
          <p:spPr>
            <a:xfrm>
              <a:off x="7083551" y="4985004"/>
              <a:ext cx="890269" cy="268605"/>
            </a:xfrm>
            <a:custGeom>
              <a:avLst/>
              <a:gdLst/>
              <a:ahLst/>
              <a:cxnLst/>
              <a:rect l="l" t="t" r="r" b="b"/>
              <a:pathLst>
                <a:path w="890270" h="268604">
                  <a:moveTo>
                    <a:pt x="4699" y="0"/>
                  </a:moveTo>
                  <a:lnTo>
                    <a:pt x="0" y="265684"/>
                  </a:lnTo>
                  <a:lnTo>
                    <a:pt x="890016" y="268224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9DBD3B18-E5DE-84DA-2129-CA9F27E4CF6E}"/>
                </a:ext>
              </a:extLst>
            </p:cNvPr>
            <p:cNvSpPr/>
            <p:nvPr/>
          </p:nvSpPr>
          <p:spPr>
            <a:xfrm>
              <a:off x="7083551" y="4985004"/>
              <a:ext cx="890269" cy="268605"/>
            </a:xfrm>
            <a:custGeom>
              <a:avLst/>
              <a:gdLst/>
              <a:ahLst/>
              <a:cxnLst/>
              <a:rect l="l" t="t" r="r" b="b"/>
              <a:pathLst>
                <a:path w="890270" h="268604">
                  <a:moveTo>
                    <a:pt x="0" y="265684"/>
                  </a:moveTo>
                  <a:lnTo>
                    <a:pt x="4699" y="0"/>
                  </a:lnTo>
                  <a:lnTo>
                    <a:pt x="890016" y="268224"/>
                  </a:lnTo>
                  <a:lnTo>
                    <a:pt x="0" y="265684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226A4B8B-4600-4482-A50F-7ED5B8BADBB1}"/>
                </a:ext>
              </a:extLst>
            </p:cNvPr>
            <p:cNvSpPr/>
            <p:nvPr/>
          </p:nvSpPr>
          <p:spPr>
            <a:xfrm>
              <a:off x="5878068" y="4651248"/>
              <a:ext cx="449580" cy="599440"/>
            </a:xfrm>
            <a:custGeom>
              <a:avLst/>
              <a:gdLst/>
              <a:ahLst/>
              <a:cxnLst/>
              <a:rect l="l" t="t" r="r" b="b"/>
              <a:pathLst>
                <a:path w="449579" h="599439">
                  <a:moveTo>
                    <a:pt x="440817" y="0"/>
                  </a:moveTo>
                  <a:lnTo>
                    <a:pt x="0" y="596391"/>
                  </a:lnTo>
                  <a:lnTo>
                    <a:pt x="449580" y="598932"/>
                  </a:lnTo>
                  <a:lnTo>
                    <a:pt x="440817" y="0"/>
                  </a:lnTo>
                  <a:close/>
                </a:path>
              </a:pathLst>
            </a:custGeom>
            <a:solidFill>
              <a:srgbClr val="1207A7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id="{A0EFD831-B7A8-6CC4-FA34-1F1488C23AD4}"/>
                </a:ext>
              </a:extLst>
            </p:cNvPr>
            <p:cNvSpPr/>
            <p:nvPr/>
          </p:nvSpPr>
          <p:spPr>
            <a:xfrm>
              <a:off x="5878068" y="4651248"/>
              <a:ext cx="449580" cy="599440"/>
            </a:xfrm>
            <a:custGeom>
              <a:avLst/>
              <a:gdLst/>
              <a:ahLst/>
              <a:cxnLst/>
              <a:rect l="l" t="t" r="r" b="b"/>
              <a:pathLst>
                <a:path w="449579" h="599439">
                  <a:moveTo>
                    <a:pt x="0" y="596391"/>
                  </a:moveTo>
                  <a:lnTo>
                    <a:pt x="440817" y="0"/>
                  </a:lnTo>
                  <a:lnTo>
                    <a:pt x="449580" y="598932"/>
                  </a:lnTo>
                  <a:lnTo>
                    <a:pt x="0" y="596391"/>
                  </a:lnTo>
                  <a:close/>
                </a:path>
              </a:pathLst>
            </a:custGeom>
            <a:ln w="914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A1D1C4AA-172D-B345-649B-50F3255DAF43}"/>
                </a:ext>
              </a:extLst>
            </p:cNvPr>
            <p:cNvSpPr/>
            <p:nvPr/>
          </p:nvSpPr>
          <p:spPr>
            <a:xfrm>
              <a:off x="6110859" y="1930399"/>
              <a:ext cx="1906270" cy="751840"/>
            </a:xfrm>
            <a:custGeom>
              <a:avLst/>
              <a:gdLst/>
              <a:ahLst/>
              <a:cxnLst/>
              <a:rect l="l" t="t" r="r" b="b"/>
              <a:pathLst>
                <a:path w="1906270" h="751839">
                  <a:moveTo>
                    <a:pt x="222885" y="93853"/>
                  </a:moveTo>
                  <a:lnTo>
                    <a:pt x="210693" y="90043"/>
                  </a:lnTo>
                  <a:lnTo>
                    <a:pt x="30378" y="677138"/>
                  </a:lnTo>
                  <a:lnTo>
                    <a:pt x="0" y="667766"/>
                  </a:lnTo>
                  <a:lnTo>
                    <a:pt x="14097" y="751840"/>
                  </a:lnTo>
                  <a:lnTo>
                    <a:pt x="70218" y="693039"/>
                  </a:lnTo>
                  <a:lnTo>
                    <a:pt x="72898" y="690245"/>
                  </a:lnTo>
                  <a:lnTo>
                    <a:pt x="42583" y="680910"/>
                  </a:lnTo>
                  <a:lnTo>
                    <a:pt x="222885" y="93853"/>
                  </a:lnTo>
                  <a:close/>
                </a:path>
                <a:path w="1906270" h="751839">
                  <a:moveTo>
                    <a:pt x="1906016" y="658241"/>
                  </a:moveTo>
                  <a:lnTo>
                    <a:pt x="1875967" y="668566"/>
                  </a:lnTo>
                  <a:lnTo>
                    <a:pt x="1646174" y="0"/>
                  </a:lnTo>
                  <a:lnTo>
                    <a:pt x="1634236" y="4064"/>
                  </a:lnTo>
                  <a:lnTo>
                    <a:pt x="1863928" y="672693"/>
                  </a:lnTo>
                  <a:lnTo>
                    <a:pt x="1833880" y="683006"/>
                  </a:lnTo>
                  <a:lnTo>
                    <a:pt x="1894713" y="742696"/>
                  </a:lnTo>
                  <a:lnTo>
                    <a:pt x="1902472" y="684657"/>
                  </a:lnTo>
                  <a:lnTo>
                    <a:pt x="1906016" y="658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37">
            <a:extLst>
              <a:ext uri="{FF2B5EF4-FFF2-40B4-BE49-F238E27FC236}">
                <a16:creationId xmlns:a16="http://schemas.microsoft.com/office/drawing/2014/main" id="{8EA21097-5D41-B19C-238E-A588841990E2}"/>
              </a:ext>
            </a:extLst>
          </p:cNvPr>
          <p:cNvSpPr txBox="1"/>
          <p:nvPr/>
        </p:nvSpPr>
        <p:spPr>
          <a:xfrm>
            <a:off x="5997830" y="1202298"/>
            <a:ext cx="1556385" cy="805180"/>
          </a:xfrm>
          <a:prstGeom prst="rect">
            <a:avLst/>
          </a:prstGeom>
          <a:ln>
            <a:noFill/>
          </a:ln>
        </p:spPr>
        <p:txBody>
          <a:bodyPr vert="horz" wrap="square" lIns="0" tIns="1066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40"/>
              </a:spcBef>
            </a:pPr>
            <a:r>
              <a:rPr sz="1800" dirty="0">
                <a:latin typeface="Tw Cen MT"/>
                <a:cs typeface="Tw Cen MT"/>
              </a:rPr>
              <a:t>Band</a:t>
            </a:r>
            <a:r>
              <a:rPr sz="1800" spc="-1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pass</a:t>
            </a:r>
            <a:r>
              <a:rPr sz="1800" spc="-20" dirty="0">
                <a:latin typeface="Tw Cen MT"/>
                <a:cs typeface="Tw Cen MT"/>
              </a:rPr>
              <a:t> </a:t>
            </a:r>
            <a:r>
              <a:rPr sz="1800" spc="-10" dirty="0">
                <a:latin typeface="Tw Cen MT"/>
                <a:cs typeface="Tw Cen MT"/>
              </a:rPr>
              <a:t>filter</a:t>
            </a:r>
            <a:endParaRPr sz="1800">
              <a:latin typeface="Tw Cen MT"/>
              <a:cs typeface="Tw Cen MT"/>
            </a:endParaRPr>
          </a:p>
          <a:p>
            <a:pPr marL="733425">
              <a:lnSpc>
                <a:spcPct val="100000"/>
              </a:lnSpc>
              <a:spcBef>
                <a:spcPts val="835"/>
              </a:spcBef>
            </a:pPr>
            <a:r>
              <a:rPr sz="2000" b="1" dirty="0">
                <a:latin typeface="Tw Cen MT"/>
                <a:cs typeface="Tw Cen MT"/>
              </a:rPr>
              <a:t>575</a:t>
            </a:r>
            <a:r>
              <a:rPr sz="2000" b="1" spc="-15" dirty="0">
                <a:latin typeface="Tw Cen MT"/>
                <a:cs typeface="Tw Cen MT"/>
              </a:rPr>
              <a:t> </a:t>
            </a:r>
            <a:r>
              <a:rPr sz="2000" b="1" spc="-25" dirty="0">
                <a:latin typeface="Tw Cen MT"/>
                <a:cs typeface="Tw Cen MT"/>
              </a:rPr>
              <a:t>nm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46" name="object 38">
            <a:extLst>
              <a:ext uri="{FF2B5EF4-FFF2-40B4-BE49-F238E27FC236}">
                <a16:creationId xmlns:a16="http://schemas.microsoft.com/office/drawing/2014/main" id="{288435C6-0863-7011-6D95-AB16B2C21536}"/>
              </a:ext>
            </a:extLst>
          </p:cNvPr>
          <p:cNvSpPr/>
          <p:nvPr/>
        </p:nvSpPr>
        <p:spPr>
          <a:xfrm>
            <a:off x="2080262" y="1177593"/>
            <a:ext cx="76200" cy="3686810"/>
          </a:xfrm>
          <a:custGeom>
            <a:avLst/>
            <a:gdLst/>
            <a:ahLst/>
            <a:cxnLst/>
            <a:rect l="l" t="t" r="r" b="b"/>
            <a:pathLst>
              <a:path w="76200" h="3686810">
                <a:moveTo>
                  <a:pt x="44450" y="63500"/>
                </a:moveTo>
                <a:lnTo>
                  <a:pt x="31750" y="63500"/>
                </a:lnTo>
                <a:lnTo>
                  <a:pt x="31750" y="3686555"/>
                </a:lnTo>
                <a:lnTo>
                  <a:pt x="44450" y="3686555"/>
                </a:lnTo>
                <a:lnTo>
                  <a:pt x="44450" y="63500"/>
                </a:lnTo>
                <a:close/>
              </a:path>
              <a:path w="76200" h="368681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68681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629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42DAFAC-1FC6-51C0-1611-B5C204D7D634}"/>
              </a:ext>
            </a:extLst>
          </p:cNvPr>
          <p:cNvSpPr txBox="1">
            <a:spLocks/>
          </p:cNvSpPr>
          <p:nvPr/>
        </p:nvSpPr>
        <p:spPr>
          <a:xfrm>
            <a:off x="98592" y="166801"/>
            <a:ext cx="57971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FLUORESCENCE</a:t>
            </a:r>
            <a:r>
              <a:rPr lang="en-GB" spc="-70" dirty="0"/>
              <a:t> </a:t>
            </a:r>
            <a:r>
              <a:rPr lang="en-GB" spc="-10" dirty="0"/>
              <a:t>OVERLAP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9AAD1A-85E4-F80C-5822-7C3A7E77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34" y="856733"/>
            <a:ext cx="7772400" cy="29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8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42DAFAC-1FC6-51C0-1611-B5C204D7D634}"/>
              </a:ext>
            </a:extLst>
          </p:cNvPr>
          <p:cNvSpPr txBox="1">
            <a:spLocks/>
          </p:cNvSpPr>
          <p:nvPr/>
        </p:nvSpPr>
        <p:spPr>
          <a:xfrm>
            <a:off x="98592" y="166801"/>
            <a:ext cx="5797169" cy="68993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FLUORESCENCE</a:t>
            </a:r>
            <a:r>
              <a:rPr lang="en-GB" spc="-70" dirty="0"/>
              <a:t> </a:t>
            </a:r>
            <a:r>
              <a:rPr lang="en-GB" spc="-10" dirty="0"/>
              <a:t>OVERLAP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9B1594D-1B0A-5316-3CAE-40BC67540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5559"/>
            <a:ext cx="6296241" cy="3169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9780EB-7CC8-31A8-2C01-1EF18F01A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1408"/>
            <a:ext cx="6486144" cy="3208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BF810-B5A5-5459-6035-50A78DBCD3E8}"/>
              </a:ext>
            </a:extLst>
          </p:cNvPr>
          <p:cNvSpPr txBox="1"/>
          <p:nvPr/>
        </p:nvSpPr>
        <p:spPr>
          <a:xfrm>
            <a:off x="6695735" y="4742230"/>
            <a:ext cx="1559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Overlap</a:t>
            </a:r>
            <a:r>
              <a:rPr lang="en-IT" sz="2800" dirty="0">
                <a:solidFill>
                  <a:srgbClr val="FF000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26679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8">
            <a:extLst>
              <a:ext uri="{FF2B5EF4-FFF2-40B4-BE49-F238E27FC236}">
                <a16:creationId xmlns:a16="http://schemas.microsoft.com/office/drawing/2014/main" id="{1C717BB9-4774-67C6-ABBC-533361094703}"/>
              </a:ext>
            </a:extLst>
          </p:cNvPr>
          <p:cNvSpPr txBox="1"/>
          <p:nvPr/>
        </p:nvSpPr>
        <p:spPr>
          <a:xfrm>
            <a:off x="2011426" y="2328748"/>
            <a:ext cx="3366135" cy="270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High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resolution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latin typeface="Arial"/>
              <a:cs typeface="Arial"/>
            </a:endParaRPr>
          </a:p>
          <a:p>
            <a:pPr marL="12700" marR="343535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High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contrast </a:t>
            </a:r>
            <a:r>
              <a:rPr sz="3200" b="1" dirty="0">
                <a:latin typeface="Arial"/>
                <a:cs typeface="Arial"/>
              </a:rPr>
              <a:t>High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specificity Quantitative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Live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Cell</a:t>
            </a:r>
            <a:r>
              <a:rPr sz="3200" b="1" spc="-1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Imaging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D65FE513-C666-4DBA-EA2E-D6AC91B402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95644" y="1816607"/>
            <a:ext cx="4523232" cy="4523232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4B2C91B1-F94B-1A7F-91D9-80AD13A149AD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WHY</a:t>
            </a:r>
            <a:r>
              <a:rPr lang="en-GB" sz="3600" spc="-3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FLUORESCENCE</a:t>
            </a:r>
            <a:r>
              <a:rPr lang="en-GB" sz="3600" spc="-30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MICROSCOPY?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7900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4" name="object 47">
            <a:extLst>
              <a:ext uri="{FF2B5EF4-FFF2-40B4-BE49-F238E27FC236}">
                <a16:creationId xmlns:a16="http://schemas.microsoft.com/office/drawing/2014/main" id="{1989D8F2-A0F6-2E46-BF3D-4963D10D6DB9}"/>
              </a:ext>
            </a:extLst>
          </p:cNvPr>
          <p:cNvGrpSpPr/>
          <p:nvPr/>
        </p:nvGrpSpPr>
        <p:grpSpPr>
          <a:xfrm>
            <a:off x="1517903" y="679704"/>
            <a:ext cx="9156700" cy="55244"/>
            <a:chOff x="1517903" y="679704"/>
            <a:chExt cx="9156700" cy="55244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07E0AA55-BA67-09EB-F19C-1E12F5A3ED9F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914400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000" y="4267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>
              <a:extLst>
                <a:ext uri="{FF2B5EF4-FFF2-40B4-BE49-F238E27FC236}">
                  <a16:creationId xmlns:a16="http://schemas.microsoft.com/office/drawing/2014/main" id="{7F8CC951-38CA-0D38-F5CF-EBB0E6E42B8A}"/>
                </a:ext>
              </a:extLst>
            </p:cNvPr>
            <p:cNvSpPr/>
            <p:nvPr/>
          </p:nvSpPr>
          <p:spPr>
            <a:xfrm>
              <a:off x="1523999" y="685800"/>
              <a:ext cx="9144000" cy="43180"/>
            </a:xfrm>
            <a:custGeom>
              <a:avLst/>
              <a:gdLst/>
              <a:ahLst/>
              <a:cxnLst/>
              <a:rect l="l" t="t" r="r" b="b"/>
              <a:pathLst>
                <a:path w="9144000" h="43179">
                  <a:moveTo>
                    <a:pt x="0" y="42672"/>
                  </a:moveTo>
                  <a:lnTo>
                    <a:pt x="9144000" y="426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3">
            <a:extLst>
              <a:ext uri="{FF2B5EF4-FFF2-40B4-BE49-F238E27FC236}">
                <a16:creationId xmlns:a16="http://schemas.microsoft.com/office/drawing/2014/main" id="{F0F205E4-2BA4-96D0-CE14-92957D1BE3B2}"/>
              </a:ext>
            </a:extLst>
          </p:cNvPr>
          <p:cNvSpPr txBox="1"/>
          <p:nvPr/>
        </p:nvSpPr>
        <p:spPr>
          <a:xfrm>
            <a:off x="958361" y="1552468"/>
            <a:ext cx="9749155" cy="422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20000"/>
              </a:lnSpc>
              <a:spcBef>
                <a:spcPts val="10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When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certain compounds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are illuminated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with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high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energy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light,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they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then</a:t>
            </a:r>
            <a:r>
              <a:rPr sz="2400" spc="-10" dirty="0">
                <a:cs typeface="Tw Cen MT"/>
              </a:rPr>
              <a:t> </a:t>
            </a:r>
            <a:r>
              <a:rPr sz="2400" spc="-20" dirty="0">
                <a:cs typeface="Tw Cen MT"/>
              </a:rPr>
              <a:t>emit </a:t>
            </a:r>
            <a:r>
              <a:rPr sz="2400" dirty="0">
                <a:cs typeface="Tw Cen MT"/>
              </a:rPr>
              <a:t>light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of</a:t>
            </a:r>
            <a:r>
              <a:rPr sz="2400" spc="5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different,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lower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frequency.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This</a:t>
            </a:r>
            <a:r>
              <a:rPr sz="2400" spc="-45" dirty="0">
                <a:cs typeface="Tw Cen MT"/>
              </a:rPr>
              <a:t> </a:t>
            </a:r>
            <a:r>
              <a:rPr sz="2400" dirty="0">
                <a:cs typeface="Tw Cen MT"/>
              </a:rPr>
              <a:t>effect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known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as</a:t>
            </a:r>
            <a:r>
              <a:rPr sz="2400" spc="-105" dirty="0">
                <a:cs typeface="Tw Cen MT"/>
              </a:rPr>
              <a:t> </a:t>
            </a:r>
            <a:r>
              <a:rPr sz="2400" b="1" spc="-10" dirty="0">
                <a:cs typeface="Tw Cen MT"/>
              </a:rPr>
              <a:t>fluorescence</a:t>
            </a:r>
            <a:r>
              <a:rPr sz="2400" spc="-10" dirty="0">
                <a:cs typeface="Tw Cen MT"/>
              </a:rPr>
              <a:t>.</a:t>
            </a:r>
            <a:endParaRPr sz="2400" dirty="0">
              <a:cs typeface="Tw Cen MT"/>
            </a:endParaRPr>
          </a:p>
          <a:p>
            <a:pPr marL="241300" marR="154940" indent="-228600" algn="just">
              <a:lnSpc>
                <a:spcPct val="120000"/>
              </a:lnSpc>
              <a:spcBef>
                <a:spcPts val="994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Often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specimens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show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their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own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characteristic</a:t>
            </a:r>
            <a:r>
              <a:rPr sz="2400" spc="-85" dirty="0">
                <a:cs typeface="Tw Cen MT"/>
              </a:rPr>
              <a:t> </a:t>
            </a:r>
            <a:r>
              <a:rPr sz="2400" dirty="0">
                <a:cs typeface="Tw Cen MT"/>
              </a:rPr>
              <a:t>autofluorescence</a:t>
            </a:r>
            <a:r>
              <a:rPr sz="2400" spc="-4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image, based </a:t>
            </a:r>
            <a:r>
              <a:rPr sz="2400" dirty="0">
                <a:cs typeface="Tw Cen MT"/>
              </a:rPr>
              <a:t>on</a:t>
            </a:r>
            <a:r>
              <a:rPr sz="2400" spc="35" dirty="0">
                <a:cs typeface="Tw Cen MT"/>
              </a:rPr>
              <a:t> </a:t>
            </a:r>
            <a:r>
              <a:rPr sz="2400" dirty="0">
                <a:cs typeface="Tw Cen MT"/>
              </a:rPr>
              <a:t>their</a:t>
            </a:r>
            <a:r>
              <a:rPr sz="2400" spc="25" dirty="0">
                <a:cs typeface="Tw Cen MT"/>
              </a:rPr>
              <a:t> </a:t>
            </a:r>
            <a:r>
              <a:rPr sz="2400" dirty="0">
                <a:cs typeface="Tw Cen MT"/>
              </a:rPr>
              <a:t>chemical</a:t>
            </a:r>
            <a:r>
              <a:rPr sz="2400" spc="3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makeup.</a:t>
            </a:r>
            <a:endParaRPr sz="2400" dirty="0">
              <a:cs typeface="Tw Cen MT"/>
            </a:endParaRPr>
          </a:p>
          <a:p>
            <a:pPr marL="241300" marR="149225" indent="-228600" algn="just">
              <a:lnSpc>
                <a:spcPct val="120100"/>
              </a:lnSpc>
              <a:spcBef>
                <a:spcPts val="1005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cs typeface="Tw Cen MT"/>
              </a:rPr>
              <a:t>The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key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feature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of</a:t>
            </a:r>
            <a:r>
              <a:rPr sz="2400" spc="35" dirty="0">
                <a:cs typeface="Tw Cen MT"/>
              </a:rPr>
              <a:t> </a:t>
            </a:r>
            <a:r>
              <a:rPr sz="2400" dirty="0">
                <a:cs typeface="Tw Cen MT"/>
              </a:rPr>
              <a:t>fluorescence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microscopy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that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it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employs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reflected</a:t>
            </a:r>
            <a:r>
              <a:rPr sz="2400" spc="-2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rather </a:t>
            </a:r>
            <a:r>
              <a:rPr sz="2400" dirty="0">
                <a:cs typeface="Tw Cen MT"/>
              </a:rPr>
              <a:t>than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transmitted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light,</a:t>
            </a:r>
            <a:r>
              <a:rPr sz="2400" spc="15" dirty="0">
                <a:cs typeface="Tw Cen MT"/>
              </a:rPr>
              <a:t> </a:t>
            </a:r>
            <a:r>
              <a:rPr sz="2400" dirty="0">
                <a:cs typeface="Tw Cen MT"/>
              </a:rPr>
              <a:t>which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means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transmitted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light</a:t>
            </a:r>
            <a:r>
              <a:rPr sz="2400" spc="15" dirty="0">
                <a:cs typeface="Tw Cen MT"/>
              </a:rPr>
              <a:t> </a:t>
            </a:r>
            <a:r>
              <a:rPr sz="2400" dirty="0">
                <a:cs typeface="Tw Cen MT"/>
              </a:rPr>
              <a:t>techniques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such</a:t>
            </a:r>
            <a:r>
              <a:rPr sz="2400" spc="15" dirty="0">
                <a:cs typeface="Tw Cen MT"/>
              </a:rPr>
              <a:t> </a:t>
            </a:r>
            <a:r>
              <a:rPr sz="2400" dirty="0">
                <a:cs typeface="Tw Cen MT"/>
              </a:rPr>
              <a:t>as</a:t>
            </a:r>
            <a:r>
              <a:rPr sz="2400" spc="-70" dirty="0">
                <a:cs typeface="Tw Cen MT"/>
              </a:rPr>
              <a:t> </a:t>
            </a:r>
            <a:r>
              <a:rPr sz="2400" b="1" spc="-10" dirty="0">
                <a:cs typeface="Tw Cen MT"/>
              </a:rPr>
              <a:t>phase </a:t>
            </a:r>
            <a:r>
              <a:rPr sz="2400" b="1" dirty="0">
                <a:cs typeface="Tw Cen MT"/>
              </a:rPr>
              <a:t>contrast </a:t>
            </a:r>
            <a:r>
              <a:rPr sz="2400" dirty="0">
                <a:cs typeface="Tw Cen MT"/>
              </a:rPr>
              <a:t>and </a:t>
            </a:r>
            <a:r>
              <a:rPr sz="2400" b="1" dirty="0">
                <a:cs typeface="Tw Cen MT"/>
              </a:rPr>
              <a:t>DIC</a:t>
            </a:r>
            <a:r>
              <a:rPr sz="2400" b="1" spc="25" dirty="0">
                <a:cs typeface="Tw Cen MT"/>
              </a:rPr>
              <a:t> </a:t>
            </a:r>
            <a:r>
              <a:rPr sz="2400" dirty="0">
                <a:cs typeface="Tw Cen MT"/>
              </a:rPr>
              <a:t>can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be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combined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with fluorescence</a:t>
            </a:r>
            <a:r>
              <a:rPr sz="2400" spc="-2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microscopy.</a:t>
            </a:r>
            <a:endParaRPr sz="2400" dirty="0">
              <a:cs typeface="Tw Cen M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25A30CF-30D0-F00B-5A48-829EEC7692CB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FLUORESCENCE</a:t>
            </a:r>
            <a:r>
              <a:rPr lang="en-GB" sz="3600" spc="-60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PRINCIPLE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98242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7EC9751F-72C1-85D3-4D24-9C181DD9CED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2827" y="1079952"/>
            <a:ext cx="7879080" cy="448360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08AB1C0-5560-18A2-FBA9-3482CEBFA87F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FLUORESCENCE</a:t>
            </a:r>
            <a:r>
              <a:rPr lang="en-GB" sz="3600" spc="-60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PRINCIPLE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97502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4596</TotalTime>
  <Words>2033</Words>
  <Application>Microsoft Macintosh PowerPoint</Application>
  <PresentationFormat>Widescreen</PresentationFormat>
  <Paragraphs>288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 Unicode MS</vt:lpstr>
      <vt:lpstr>Arial</vt:lpstr>
      <vt:lpstr>Calibri</vt:lpstr>
      <vt:lpstr>Calibri Light</vt:lpstr>
      <vt:lpstr>Cambria Math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Agnes Thalhammer</dc:creator>
  <cp:lastModifiedBy>Agnes Thalhammer</cp:lastModifiedBy>
  <cp:revision>15</cp:revision>
  <dcterms:created xsi:type="dcterms:W3CDTF">2022-10-27T15:06:11Z</dcterms:created>
  <dcterms:modified xsi:type="dcterms:W3CDTF">2023-03-22T14:28:03Z</dcterms:modified>
</cp:coreProperties>
</file>