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95" r:id="rId4"/>
    <p:sldId id="296" r:id="rId5"/>
    <p:sldId id="297" r:id="rId6"/>
    <p:sldId id="298" r:id="rId7"/>
    <p:sldId id="299" r:id="rId8"/>
    <p:sldId id="300" r:id="rId9"/>
    <p:sldId id="294" r:id="rId10"/>
    <p:sldId id="274" r:id="rId11"/>
    <p:sldId id="279" r:id="rId12"/>
    <p:sldId id="276" r:id="rId13"/>
    <p:sldId id="277" r:id="rId14"/>
    <p:sldId id="278" r:id="rId15"/>
    <p:sldId id="280" r:id="rId16"/>
    <p:sldId id="281" r:id="rId17"/>
    <p:sldId id="301" r:id="rId18"/>
    <p:sldId id="302" r:id="rId19"/>
    <p:sldId id="303" r:id="rId20"/>
    <p:sldId id="304" r:id="rId21"/>
    <p:sldId id="305" r:id="rId22"/>
    <p:sldId id="282" r:id="rId23"/>
    <p:sldId id="306" r:id="rId24"/>
    <p:sldId id="309" r:id="rId25"/>
    <p:sldId id="310" r:id="rId26"/>
    <p:sldId id="311" r:id="rId27"/>
    <p:sldId id="308" r:id="rId2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iuseppe Sacco" initials="G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66"/>
    <p:restoredTop sz="93147"/>
  </p:normalViewPr>
  <p:slideViewPr>
    <p:cSldViewPr snapToGrid="0" snapToObjects="1">
      <p:cViewPr varScale="1">
        <p:scale>
          <a:sx n="64" d="100"/>
          <a:sy n="64" d="100"/>
        </p:scale>
        <p:origin x="10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CAC448-A9C4-A24C-9062-106178D7AE35}" type="doc">
      <dgm:prSet loTypeId="urn:microsoft.com/office/officeart/2005/8/layout/cycle7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BECF7BD-48E6-DF43-838D-E1DE1C8C1121}">
      <dgm:prSet/>
      <dgm:spPr/>
      <dgm:t>
        <a:bodyPr/>
        <a:lstStyle/>
        <a:p>
          <a:pPr rtl="0"/>
          <a:r>
            <a:rPr lang="it-IT" dirty="0">
              <a:solidFill>
                <a:schemeClr val="tx1"/>
              </a:solidFill>
            </a:rPr>
            <a:t>GIURISDIZIONE ITALIANA</a:t>
          </a:r>
        </a:p>
      </dgm:t>
    </dgm:pt>
    <dgm:pt modelId="{1269DB23-1322-EB4C-A4D6-B6F0A5DCCF09}" type="parTrans" cxnId="{2F9833F1-6525-464D-BEBF-4F2EDDE0154A}">
      <dgm:prSet/>
      <dgm:spPr/>
      <dgm:t>
        <a:bodyPr/>
        <a:lstStyle/>
        <a:p>
          <a:endParaRPr lang="it-IT"/>
        </a:p>
      </dgm:t>
    </dgm:pt>
    <dgm:pt modelId="{425D3F3B-37FF-AF46-8B94-FAEAF3B878B1}" type="sibTrans" cxnId="{2F9833F1-6525-464D-BEBF-4F2EDDE0154A}">
      <dgm:prSet/>
      <dgm:spPr/>
      <dgm:t>
        <a:bodyPr/>
        <a:lstStyle/>
        <a:p>
          <a:endParaRPr lang="it-IT"/>
        </a:p>
      </dgm:t>
    </dgm:pt>
    <dgm:pt modelId="{5C26916B-3A49-4D4F-BA20-1309E563AC04}">
      <dgm:prSet/>
      <dgm:spPr/>
      <dgm:t>
        <a:bodyPr/>
        <a:lstStyle/>
        <a:p>
          <a:pPr rtl="0"/>
          <a:r>
            <a:rPr lang="it-IT" dirty="0">
              <a:solidFill>
                <a:schemeClr val="tx1"/>
              </a:solidFill>
            </a:rPr>
            <a:t>Giudice di merito</a:t>
          </a:r>
        </a:p>
      </dgm:t>
    </dgm:pt>
    <dgm:pt modelId="{D508C03A-235A-7B4B-80DB-D5EB1B52655D}" type="parTrans" cxnId="{2269AD2D-6F63-3446-B99B-C6A36B4ECD73}">
      <dgm:prSet/>
      <dgm:spPr/>
      <dgm:t>
        <a:bodyPr/>
        <a:lstStyle/>
        <a:p>
          <a:endParaRPr lang="it-IT"/>
        </a:p>
      </dgm:t>
    </dgm:pt>
    <dgm:pt modelId="{B2411988-185B-614E-A784-F0DF4030BA38}" type="sibTrans" cxnId="{2269AD2D-6F63-3446-B99B-C6A36B4ECD73}">
      <dgm:prSet/>
      <dgm:spPr/>
      <dgm:t>
        <a:bodyPr/>
        <a:lstStyle/>
        <a:p>
          <a:endParaRPr lang="it-IT"/>
        </a:p>
      </dgm:t>
    </dgm:pt>
    <dgm:pt modelId="{51FACA8B-2C9F-4445-94C7-EC77ECA849DF}">
      <dgm:prSet/>
      <dgm:spPr/>
      <dgm:t>
        <a:bodyPr/>
        <a:lstStyle/>
        <a:p>
          <a:pPr rtl="0"/>
          <a:r>
            <a:rPr lang="it-IT" dirty="0">
              <a:solidFill>
                <a:schemeClr val="tx1"/>
              </a:solidFill>
            </a:rPr>
            <a:t>Giudice del luogo di esecuzione</a:t>
          </a:r>
        </a:p>
      </dgm:t>
    </dgm:pt>
    <dgm:pt modelId="{0B358F63-F6D2-3544-8B30-AE4C7C47CE7A}" type="parTrans" cxnId="{135C8ADD-ECF8-B446-A314-B7B1C84E487A}">
      <dgm:prSet/>
      <dgm:spPr/>
      <dgm:t>
        <a:bodyPr/>
        <a:lstStyle/>
        <a:p>
          <a:endParaRPr lang="it-IT"/>
        </a:p>
      </dgm:t>
    </dgm:pt>
    <dgm:pt modelId="{75609A8D-6A64-8544-A8F1-759ECFBB2AA1}" type="sibTrans" cxnId="{135C8ADD-ECF8-B446-A314-B7B1C84E487A}">
      <dgm:prSet/>
      <dgm:spPr/>
      <dgm:t>
        <a:bodyPr/>
        <a:lstStyle/>
        <a:p>
          <a:endParaRPr lang="it-IT"/>
        </a:p>
      </dgm:t>
    </dgm:pt>
    <dgm:pt modelId="{066F65CF-3B8A-C841-9201-5D704A8974FF}" type="pres">
      <dgm:prSet presAssocID="{E3CAC448-A9C4-A24C-9062-106178D7AE35}" presName="Name0" presStyleCnt="0">
        <dgm:presLayoutVars>
          <dgm:dir/>
          <dgm:resizeHandles val="exact"/>
        </dgm:presLayoutVars>
      </dgm:prSet>
      <dgm:spPr/>
    </dgm:pt>
    <dgm:pt modelId="{0109D13C-C926-9C41-8DE9-A3108FF20709}" type="pres">
      <dgm:prSet presAssocID="{BBECF7BD-48E6-DF43-838D-E1DE1C8C1121}" presName="node" presStyleLbl="node1" presStyleIdx="0" presStyleCnt="3">
        <dgm:presLayoutVars>
          <dgm:bulletEnabled val="1"/>
        </dgm:presLayoutVars>
      </dgm:prSet>
      <dgm:spPr/>
    </dgm:pt>
    <dgm:pt modelId="{24A08ABD-904C-664D-9352-1BCB71B33A33}" type="pres">
      <dgm:prSet presAssocID="{425D3F3B-37FF-AF46-8B94-FAEAF3B878B1}" presName="sibTrans" presStyleLbl="sibTrans2D1" presStyleIdx="0" presStyleCnt="3"/>
      <dgm:spPr/>
    </dgm:pt>
    <dgm:pt modelId="{DDAB8060-44D2-A24D-BD36-89434E2D859E}" type="pres">
      <dgm:prSet presAssocID="{425D3F3B-37FF-AF46-8B94-FAEAF3B878B1}" presName="connectorText" presStyleLbl="sibTrans2D1" presStyleIdx="0" presStyleCnt="3"/>
      <dgm:spPr/>
    </dgm:pt>
    <dgm:pt modelId="{5FAC7E87-7D43-0B42-ACB8-485A2E707F06}" type="pres">
      <dgm:prSet presAssocID="{5C26916B-3A49-4D4F-BA20-1309E563AC04}" presName="node" presStyleLbl="node1" presStyleIdx="1" presStyleCnt="3">
        <dgm:presLayoutVars>
          <dgm:bulletEnabled val="1"/>
        </dgm:presLayoutVars>
      </dgm:prSet>
      <dgm:spPr/>
    </dgm:pt>
    <dgm:pt modelId="{1E4A329B-3261-B14D-B5E8-BD298C4EBDD5}" type="pres">
      <dgm:prSet presAssocID="{B2411988-185B-614E-A784-F0DF4030BA38}" presName="sibTrans" presStyleLbl="sibTrans2D1" presStyleIdx="1" presStyleCnt="3"/>
      <dgm:spPr/>
    </dgm:pt>
    <dgm:pt modelId="{9D0B0BF9-D3D7-D745-9CE6-A42527714223}" type="pres">
      <dgm:prSet presAssocID="{B2411988-185B-614E-A784-F0DF4030BA38}" presName="connectorText" presStyleLbl="sibTrans2D1" presStyleIdx="1" presStyleCnt="3"/>
      <dgm:spPr/>
    </dgm:pt>
    <dgm:pt modelId="{DBFFC1B2-239C-3945-B87D-C38F67A549EB}" type="pres">
      <dgm:prSet presAssocID="{51FACA8B-2C9F-4445-94C7-EC77ECA849DF}" presName="node" presStyleLbl="node1" presStyleIdx="2" presStyleCnt="3">
        <dgm:presLayoutVars>
          <dgm:bulletEnabled val="1"/>
        </dgm:presLayoutVars>
      </dgm:prSet>
      <dgm:spPr/>
    </dgm:pt>
    <dgm:pt modelId="{3CECE5FC-7F9C-D34A-883B-3E21D8E36881}" type="pres">
      <dgm:prSet presAssocID="{75609A8D-6A64-8544-A8F1-759ECFBB2AA1}" presName="sibTrans" presStyleLbl="sibTrans2D1" presStyleIdx="2" presStyleCnt="3"/>
      <dgm:spPr/>
    </dgm:pt>
    <dgm:pt modelId="{619F80E9-00B8-264E-ADA0-0BA69E92E1A1}" type="pres">
      <dgm:prSet presAssocID="{75609A8D-6A64-8544-A8F1-759ECFBB2AA1}" presName="connectorText" presStyleLbl="sibTrans2D1" presStyleIdx="2" presStyleCnt="3"/>
      <dgm:spPr/>
    </dgm:pt>
  </dgm:ptLst>
  <dgm:cxnLst>
    <dgm:cxn modelId="{FE0B2707-6B99-B346-B05C-2FD06F048D53}" type="presOf" srcId="{51FACA8B-2C9F-4445-94C7-EC77ECA849DF}" destId="{DBFFC1B2-239C-3945-B87D-C38F67A549EB}" srcOrd="0" destOrd="0" presId="urn:microsoft.com/office/officeart/2005/8/layout/cycle7"/>
    <dgm:cxn modelId="{3D61B10F-1E61-A549-8C44-9485D777A6A7}" type="presOf" srcId="{5C26916B-3A49-4D4F-BA20-1309E563AC04}" destId="{5FAC7E87-7D43-0B42-ACB8-485A2E707F06}" srcOrd="0" destOrd="0" presId="urn:microsoft.com/office/officeart/2005/8/layout/cycle7"/>
    <dgm:cxn modelId="{2269AD2D-6F63-3446-B99B-C6A36B4ECD73}" srcId="{E3CAC448-A9C4-A24C-9062-106178D7AE35}" destId="{5C26916B-3A49-4D4F-BA20-1309E563AC04}" srcOrd="1" destOrd="0" parTransId="{D508C03A-235A-7B4B-80DB-D5EB1B52655D}" sibTransId="{B2411988-185B-614E-A784-F0DF4030BA38}"/>
    <dgm:cxn modelId="{A6C69038-1679-BE4C-B5AF-A062BC78589E}" type="presOf" srcId="{E3CAC448-A9C4-A24C-9062-106178D7AE35}" destId="{066F65CF-3B8A-C841-9201-5D704A8974FF}" srcOrd="0" destOrd="0" presId="urn:microsoft.com/office/officeart/2005/8/layout/cycle7"/>
    <dgm:cxn modelId="{6295DA57-7D50-0B46-BE4A-AC98B3FA5CDD}" type="presOf" srcId="{425D3F3B-37FF-AF46-8B94-FAEAF3B878B1}" destId="{DDAB8060-44D2-A24D-BD36-89434E2D859E}" srcOrd="1" destOrd="0" presId="urn:microsoft.com/office/officeart/2005/8/layout/cycle7"/>
    <dgm:cxn modelId="{C8812D5E-B415-FA4E-8ABC-D1753EF7C74F}" type="presOf" srcId="{425D3F3B-37FF-AF46-8B94-FAEAF3B878B1}" destId="{24A08ABD-904C-664D-9352-1BCB71B33A33}" srcOrd="0" destOrd="0" presId="urn:microsoft.com/office/officeart/2005/8/layout/cycle7"/>
    <dgm:cxn modelId="{14DA6360-60D3-2C42-A1D8-2486D7B7A87B}" type="presOf" srcId="{BBECF7BD-48E6-DF43-838D-E1DE1C8C1121}" destId="{0109D13C-C926-9C41-8DE9-A3108FF20709}" srcOrd="0" destOrd="0" presId="urn:microsoft.com/office/officeart/2005/8/layout/cycle7"/>
    <dgm:cxn modelId="{2A794797-F0F3-4C4C-925C-78431E08E10A}" type="presOf" srcId="{B2411988-185B-614E-A784-F0DF4030BA38}" destId="{1E4A329B-3261-B14D-B5E8-BD298C4EBDD5}" srcOrd="0" destOrd="0" presId="urn:microsoft.com/office/officeart/2005/8/layout/cycle7"/>
    <dgm:cxn modelId="{8521A698-9016-C541-82E3-EC8444D9D2FD}" type="presOf" srcId="{75609A8D-6A64-8544-A8F1-759ECFBB2AA1}" destId="{619F80E9-00B8-264E-ADA0-0BA69E92E1A1}" srcOrd="1" destOrd="0" presId="urn:microsoft.com/office/officeart/2005/8/layout/cycle7"/>
    <dgm:cxn modelId="{75D4CCD1-F49E-F045-BCAD-60B2530EDAE7}" type="presOf" srcId="{75609A8D-6A64-8544-A8F1-759ECFBB2AA1}" destId="{3CECE5FC-7F9C-D34A-883B-3E21D8E36881}" srcOrd="0" destOrd="0" presId="urn:microsoft.com/office/officeart/2005/8/layout/cycle7"/>
    <dgm:cxn modelId="{135C8ADD-ECF8-B446-A314-B7B1C84E487A}" srcId="{E3CAC448-A9C4-A24C-9062-106178D7AE35}" destId="{51FACA8B-2C9F-4445-94C7-EC77ECA849DF}" srcOrd="2" destOrd="0" parTransId="{0B358F63-F6D2-3544-8B30-AE4C7C47CE7A}" sibTransId="{75609A8D-6A64-8544-A8F1-759ECFBB2AA1}"/>
    <dgm:cxn modelId="{0CA9C9E0-8C08-9D41-9064-6B4A3666270F}" type="presOf" srcId="{B2411988-185B-614E-A784-F0DF4030BA38}" destId="{9D0B0BF9-D3D7-D745-9CE6-A42527714223}" srcOrd="1" destOrd="0" presId="urn:microsoft.com/office/officeart/2005/8/layout/cycle7"/>
    <dgm:cxn modelId="{2F9833F1-6525-464D-BEBF-4F2EDDE0154A}" srcId="{E3CAC448-A9C4-A24C-9062-106178D7AE35}" destId="{BBECF7BD-48E6-DF43-838D-E1DE1C8C1121}" srcOrd="0" destOrd="0" parTransId="{1269DB23-1322-EB4C-A4D6-B6F0A5DCCF09}" sibTransId="{425D3F3B-37FF-AF46-8B94-FAEAF3B878B1}"/>
    <dgm:cxn modelId="{2C5C634B-2F02-574D-B75C-41C246FCC902}" type="presParOf" srcId="{066F65CF-3B8A-C841-9201-5D704A8974FF}" destId="{0109D13C-C926-9C41-8DE9-A3108FF20709}" srcOrd="0" destOrd="0" presId="urn:microsoft.com/office/officeart/2005/8/layout/cycle7"/>
    <dgm:cxn modelId="{4348F5BA-B2ED-0541-9B7C-1828282717F1}" type="presParOf" srcId="{066F65CF-3B8A-C841-9201-5D704A8974FF}" destId="{24A08ABD-904C-664D-9352-1BCB71B33A33}" srcOrd="1" destOrd="0" presId="urn:microsoft.com/office/officeart/2005/8/layout/cycle7"/>
    <dgm:cxn modelId="{DF240B25-F221-0440-9DF6-13EC051C7E19}" type="presParOf" srcId="{24A08ABD-904C-664D-9352-1BCB71B33A33}" destId="{DDAB8060-44D2-A24D-BD36-89434E2D859E}" srcOrd="0" destOrd="0" presId="urn:microsoft.com/office/officeart/2005/8/layout/cycle7"/>
    <dgm:cxn modelId="{D83E2A70-A41E-AA4A-8A22-84D5FC4B2031}" type="presParOf" srcId="{066F65CF-3B8A-C841-9201-5D704A8974FF}" destId="{5FAC7E87-7D43-0B42-ACB8-485A2E707F06}" srcOrd="2" destOrd="0" presId="urn:microsoft.com/office/officeart/2005/8/layout/cycle7"/>
    <dgm:cxn modelId="{02316EAD-C96A-C74E-8ED6-9A6173370883}" type="presParOf" srcId="{066F65CF-3B8A-C841-9201-5D704A8974FF}" destId="{1E4A329B-3261-B14D-B5E8-BD298C4EBDD5}" srcOrd="3" destOrd="0" presId="urn:microsoft.com/office/officeart/2005/8/layout/cycle7"/>
    <dgm:cxn modelId="{212957DF-7541-F548-B764-A4D8F3CC71D9}" type="presParOf" srcId="{1E4A329B-3261-B14D-B5E8-BD298C4EBDD5}" destId="{9D0B0BF9-D3D7-D745-9CE6-A42527714223}" srcOrd="0" destOrd="0" presId="urn:microsoft.com/office/officeart/2005/8/layout/cycle7"/>
    <dgm:cxn modelId="{B8FB096C-C11C-444F-8FE7-8480C8C237FF}" type="presParOf" srcId="{066F65CF-3B8A-C841-9201-5D704A8974FF}" destId="{DBFFC1B2-239C-3945-B87D-C38F67A549EB}" srcOrd="4" destOrd="0" presId="urn:microsoft.com/office/officeart/2005/8/layout/cycle7"/>
    <dgm:cxn modelId="{0011D706-1BCB-B648-A920-017626B05B3B}" type="presParOf" srcId="{066F65CF-3B8A-C841-9201-5D704A8974FF}" destId="{3CECE5FC-7F9C-D34A-883B-3E21D8E36881}" srcOrd="5" destOrd="0" presId="urn:microsoft.com/office/officeart/2005/8/layout/cycle7"/>
    <dgm:cxn modelId="{0930FE13-B0E1-8640-A10B-8813589B2E20}" type="presParOf" srcId="{3CECE5FC-7F9C-D34A-883B-3E21D8E36881}" destId="{619F80E9-00B8-264E-ADA0-0BA69E92E1A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09D13C-C926-9C41-8DE9-A3108FF20709}">
      <dsp:nvSpPr>
        <dsp:cNvPr id="0" name=""/>
        <dsp:cNvSpPr/>
      </dsp:nvSpPr>
      <dsp:spPr>
        <a:xfrm>
          <a:off x="3061989" y="791"/>
          <a:ext cx="2105620" cy="10528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1"/>
              </a:solidFill>
            </a:rPr>
            <a:t>GIURISDIZIONE ITALIANA</a:t>
          </a:r>
        </a:p>
      </dsp:txBody>
      <dsp:txXfrm>
        <a:off x="3092825" y="31627"/>
        <a:ext cx="2043948" cy="991138"/>
      </dsp:txXfrm>
    </dsp:sp>
    <dsp:sp modelId="{24A08ABD-904C-664D-9352-1BCB71B33A33}">
      <dsp:nvSpPr>
        <dsp:cNvPr id="0" name=""/>
        <dsp:cNvSpPr/>
      </dsp:nvSpPr>
      <dsp:spPr>
        <a:xfrm rot="3600000">
          <a:off x="4435864" y="1847481"/>
          <a:ext cx="1095149" cy="36848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>
        <a:off x="4546409" y="1921178"/>
        <a:ext cx="874059" cy="221089"/>
      </dsp:txXfrm>
    </dsp:sp>
    <dsp:sp modelId="{5FAC7E87-7D43-0B42-ACB8-485A2E707F06}">
      <dsp:nvSpPr>
        <dsp:cNvPr id="0" name=""/>
        <dsp:cNvSpPr/>
      </dsp:nvSpPr>
      <dsp:spPr>
        <a:xfrm>
          <a:off x="4799268" y="3009845"/>
          <a:ext cx="2105620" cy="10528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1"/>
              </a:solidFill>
            </a:rPr>
            <a:t>Giudice di merito</a:t>
          </a:r>
        </a:p>
      </dsp:txBody>
      <dsp:txXfrm>
        <a:off x="4830104" y="3040681"/>
        <a:ext cx="2043948" cy="991138"/>
      </dsp:txXfrm>
    </dsp:sp>
    <dsp:sp modelId="{1E4A329B-3261-B14D-B5E8-BD298C4EBDD5}">
      <dsp:nvSpPr>
        <dsp:cNvPr id="0" name=""/>
        <dsp:cNvSpPr/>
      </dsp:nvSpPr>
      <dsp:spPr>
        <a:xfrm rot="10800000">
          <a:off x="3567225" y="3352009"/>
          <a:ext cx="1095149" cy="36848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 rot="10800000">
        <a:off x="3677770" y="3425706"/>
        <a:ext cx="874059" cy="221089"/>
      </dsp:txXfrm>
    </dsp:sp>
    <dsp:sp modelId="{DBFFC1B2-239C-3945-B87D-C38F67A549EB}">
      <dsp:nvSpPr>
        <dsp:cNvPr id="0" name=""/>
        <dsp:cNvSpPr/>
      </dsp:nvSpPr>
      <dsp:spPr>
        <a:xfrm>
          <a:off x="1324711" y="3009845"/>
          <a:ext cx="2105620" cy="10528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1"/>
              </a:solidFill>
            </a:rPr>
            <a:t>Giudice del luogo di esecuzione</a:t>
          </a:r>
        </a:p>
      </dsp:txBody>
      <dsp:txXfrm>
        <a:off x="1355547" y="3040681"/>
        <a:ext cx="2043948" cy="991138"/>
      </dsp:txXfrm>
    </dsp:sp>
    <dsp:sp modelId="{3CECE5FC-7F9C-D34A-883B-3E21D8E36881}">
      <dsp:nvSpPr>
        <dsp:cNvPr id="0" name=""/>
        <dsp:cNvSpPr/>
      </dsp:nvSpPr>
      <dsp:spPr>
        <a:xfrm rot="18000000">
          <a:off x="2698585" y="1847481"/>
          <a:ext cx="1095149" cy="36848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>
        <a:off x="2809130" y="1921178"/>
        <a:ext cx="874059" cy="221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EFE70-B674-D846-9A0C-332F280B0AB1}" type="datetimeFigureOut">
              <a:rPr lang="it-IT" smtClean="0"/>
              <a:pPr/>
              <a:t>29/03/23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6EC72-F1B8-9C4C-8096-14FDE216B68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21594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25F9-B5B5-9144-9C8C-BDFEB7F799A8}" type="datetimeFigureOut">
              <a:rPr lang="it-IT" smtClean="0"/>
              <a:pPr/>
              <a:t>29/03/23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6B343-03D9-004A-9B7D-A3AF558E8B8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3008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0C58-04AF-7844-97A9-77798D8CF43D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63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FD00-4ED1-6A4E-9ED3-729722178AB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683253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FD00-4ED1-6A4E-9ED3-729722178AB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000067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FD00-4ED1-6A4E-9ED3-729722178AB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26723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FD00-4ED1-6A4E-9ED3-729722178AB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001721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FD00-4ED1-6A4E-9ED3-729722178AB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25976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8DE2-4B42-9840-A462-8EC47F0B9D53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5745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FD00-4ED1-6A4E-9ED3-729722178AB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47628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7DE8-2C1F-E946-B8AD-1DF947532FCB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841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CE42-C657-2A4A-AD68-21118C048F5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165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FD00-4ED1-6A4E-9ED3-729722178AB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316808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8B3E-A1F5-1D49-9B09-B96A7E5C1CA4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57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204D-D8E6-7344-8BFD-6159BD5FD65B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431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FD00-4ED1-6A4E-9ED3-729722178AB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4824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0255-537F-6245-984B-CFB53661B286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168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105C-25A3-CA49-A27D-6C1509C1AA1F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196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EFD00-4ED1-6A4E-9ED3-729722178ABC}" type="datetime1">
              <a:rPr lang="it-IT" smtClean="0"/>
              <a:pPr/>
              <a:t>29/03/23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77FCE32-2D2C-3A41-9BB8-91B3DCC914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623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Diritto internazionale privato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dirty="0"/>
              <a:t>prof. Sara </a:t>
            </a:r>
            <a:r>
              <a:rPr lang="it-IT" dirty="0" err="1"/>
              <a:t>Tonolo</a:t>
            </a:r>
            <a:r>
              <a:rPr lang="it-IT" dirty="0"/>
              <a:t> </a:t>
            </a:r>
            <a:r>
              <a:rPr lang="it-IT" dirty="0" err="1"/>
              <a:t>–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Gorizia- 29 marzo 2023- III parte -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117"/>
    </mc:Choice>
    <mc:Fallback xmlns="">
      <p:transition spd="slow" advTm="7711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1832528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CRITERI DI GIURISDIZIONE ITALIANA IN MATERIA DI PROVVEDIMENTI CAUTELARI</a:t>
            </a:r>
            <a:r>
              <a:rPr lang="it-IT" dirty="0">
                <a:solidFill>
                  <a:schemeClr val="bg1"/>
                </a:solidFill>
              </a:rPr>
              <a:t>                                                                                                      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313469"/>
              </p:ext>
            </p:extLst>
          </p:nvPr>
        </p:nvGraphicFramePr>
        <p:xfrm>
          <a:off x="457200" y="2102473"/>
          <a:ext cx="8229600" cy="4063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887"/>
    </mc:Choice>
    <mc:Fallback xmlns="">
      <p:transition spd="slow" advTm="5688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575427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CRITERI ITALIANI DI GIURISDIZIONE IN MATERIA DI PROVVEDIMENTI CAUTELARI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20186"/>
            <a:ext cx="8229600" cy="4105977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it-IT" sz="8600" dirty="0"/>
              <a:t>Definizioni secondo la </a:t>
            </a:r>
            <a:r>
              <a:rPr lang="it-IT" sz="8600" dirty="0" err="1"/>
              <a:t>lex</a:t>
            </a:r>
            <a:r>
              <a:rPr lang="it-IT" sz="8600" dirty="0"/>
              <a:t> fori</a:t>
            </a:r>
          </a:p>
          <a:p>
            <a:pPr algn="just"/>
            <a:endParaRPr lang="it-IT" sz="8600" dirty="0"/>
          </a:p>
          <a:p>
            <a:pPr algn="just"/>
            <a:r>
              <a:rPr lang="it-IT" sz="8600" dirty="0"/>
              <a:t>Sequestro conservativo </a:t>
            </a:r>
            <a:r>
              <a:rPr lang="it-IT" sz="8600" dirty="0" err="1"/>
              <a:t>–</a:t>
            </a:r>
            <a:r>
              <a:rPr lang="it-IT" sz="8600" dirty="0"/>
              <a:t> provvedimento che tende a garantire la conservazione del patrimonio del debitore in vista dell’esecuzione forzata</a:t>
            </a:r>
          </a:p>
          <a:p>
            <a:pPr algn="just"/>
            <a:endParaRPr lang="it-IT" sz="8600" dirty="0"/>
          </a:p>
          <a:p>
            <a:pPr algn="just"/>
            <a:r>
              <a:rPr lang="it-IT" sz="8600" dirty="0"/>
              <a:t>Sequestro giudiziario </a:t>
            </a:r>
            <a:r>
              <a:rPr lang="it-IT" sz="8600" dirty="0" err="1"/>
              <a:t>–</a:t>
            </a:r>
            <a:r>
              <a:rPr lang="it-IT" sz="8600" dirty="0"/>
              <a:t> provvedimento che tende a conservare i beni di cui è controversa la proprietà o il possesso oppure i documenti che si vogliono utilizzare come elementi di prova</a:t>
            </a:r>
          </a:p>
          <a:p>
            <a:pPr algn="just"/>
            <a:endParaRPr lang="it-IT" sz="8600" dirty="0"/>
          </a:p>
          <a:p>
            <a:pPr algn="just"/>
            <a:r>
              <a:rPr lang="it-IT" sz="8600" dirty="0"/>
              <a:t>Provvedimenti di urgenza atipici (art. 700 </a:t>
            </a:r>
            <a:r>
              <a:rPr lang="it-IT" sz="8600" dirty="0" err="1"/>
              <a:t>c.p.c.</a:t>
            </a:r>
            <a:r>
              <a:rPr lang="it-IT" sz="8600" dirty="0"/>
              <a:t>) </a:t>
            </a:r>
          </a:p>
          <a:p>
            <a:pPr algn="just"/>
            <a:endParaRPr lang="it-IT" sz="8600" dirty="0"/>
          </a:p>
          <a:p>
            <a:pPr algn="just"/>
            <a:r>
              <a:rPr lang="it-IT" sz="8600" dirty="0"/>
              <a:t>Denuncia di nuova opera e di danno temuto</a:t>
            </a:r>
          </a:p>
          <a:p>
            <a:endParaRPr lang="it-IT" dirty="0"/>
          </a:p>
          <a:p>
            <a:endParaRPr lang="it-IT" dirty="0"/>
          </a:p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11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955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7534"/>
    </mc:Choice>
    <mc:Fallback xmlns="">
      <p:transition spd="slow" advTm="2075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3" grpId="3" build="p"/>
      <p:bldP spid="3" grpId="4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PROVVEDIMENTI CAUTELARI                                                                                                    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/>
              <a:t>Rischio di competenza esorbitante </a:t>
            </a:r>
            <a:r>
              <a:rPr lang="it-IT" sz="2400" dirty="0" err="1"/>
              <a:t>–</a:t>
            </a:r>
            <a:r>
              <a:rPr lang="it-IT" sz="2400" dirty="0"/>
              <a:t> ridotto dalla giurisprudenza della CGCE</a:t>
            </a:r>
          </a:p>
          <a:p>
            <a:pPr algn="just"/>
            <a:r>
              <a:rPr lang="it-IT" sz="2400" b="1" dirty="0"/>
              <a:t>CGCE – 26.3.1992 </a:t>
            </a:r>
            <a:r>
              <a:rPr lang="it-IT" sz="2400" dirty="0"/>
              <a:t>in causa C – 261/90 </a:t>
            </a:r>
            <a:r>
              <a:rPr lang="it-IT" sz="2400" dirty="0" err="1"/>
              <a:t>Reichert</a:t>
            </a:r>
            <a:r>
              <a:rPr lang="it-IT" sz="2400" dirty="0"/>
              <a:t>: “provvedimenti rivolti, </a:t>
            </a:r>
            <a:r>
              <a:rPr lang="it-IT" sz="2400" i="1" dirty="0"/>
              <a:t>nelle materie oggetto della Convenzione (di Bruxelles 1968)</a:t>
            </a:r>
            <a:r>
              <a:rPr lang="it-IT" sz="2400" dirty="0"/>
              <a:t>, </a:t>
            </a:r>
            <a:r>
              <a:rPr lang="it-IT" sz="2400" b="1" dirty="0"/>
              <a:t>alla conservazione di una situazione di fatto o di diritto al fine di preservare diritti dei quali spetterà al giudice di merito accertare l’esistenza</a:t>
            </a:r>
            <a:r>
              <a:rPr lang="it-IT" sz="2400" dirty="0"/>
              <a:t>”.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12</a:t>
            </a:fld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854"/>
    </mc:Choice>
    <mc:Fallback xmlns="">
      <p:transition spd="slow" advTm="868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400" b="1" dirty="0"/>
              <a:t>Rischio di competenza esorbitante </a:t>
            </a:r>
            <a:r>
              <a:rPr lang="it-IT" sz="2400" dirty="0" err="1"/>
              <a:t>–</a:t>
            </a:r>
            <a:r>
              <a:rPr lang="it-IT" sz="2400" dirty="0"/>
              <a:t> ridotto dalla giurisprudenza della CGCE</a:t>
            </a:r>
          </a:p>
          <a:p>
            <a:pPr algn="just"/>
            <a:r>
              <a:rPr lang="it-IT" sz="2400" b="1" dirty="0"/>
              <a:t>CGCE 17.11.1998 in causa C 391/95 Van </a:t>
            </a:r>
            <a:r>
              <a:rPr lang="it-IT" sz="2400" b="1" dirty="0" err="1"/>
              <a:t>Uden</a:t>
            </a:r>
            <a:r>
              <a:rPr lang="it-IT" sz="2400" b="1" dirty="0"/>
              <a:t> </a:t>
            </a:r>
            <a:r>
              <a:rPr lang="it-IT" sz="2400" dirty="0"/>
              <a:t>– precisazione di ambito dei provvedimenti cautelari:”</a:t>
            </a:r>
            <a:r>
              <a:rPr lang="it-IT" sz="2400" b="1" dirty="0"/>
              <a:t>le decisioni che hanno carattere di provvisorietà e che quindi non offrono una soluzione definitiva alla controversia</a:t>
            </a:r>
            <a:r>
              <a:rPr lang="it-IT" sz="2400" dirty="0"/>
              <a:t>”: esclusione dall’ambito del pagamento in via provvisoria di una controprestazione contrattuale controversa.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13</a:t>
            </a:fld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358"/>
    </mc:Choice>
    <mc:Fallback xmlns="">
      <p:transition spd="slow" advTm="693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/>
              <a:t>CGCE 21.5.1980 in causa 125/79 </a:t>
            </a:r>
            <a:r>
              <a:rPr lang="it-IT" sz="2400" b="1" dirty="0" err="1"/>
              <a:t>Denilauler</a:t>
            </a:r>
            <a:r>
              <a:rPr lang="it-IT" sz="2400" b="1" dirty="0"/>
              <a:t> </a:t>
            </a:r>
            <a:r>
              <a:rPr lang="it-IT" sz="2400" dirty="0"/>
              <a:t>ammette che i provvedimenti provvisori e cautelari siano oggetto di esecuzione…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dirty="0"/>
              <a:t>Motivo per il quale già nel vigore della Convenzione di Bruxelles si controllava la loro compatibilità con tale sistema normativo….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14</a:t>
            </a:fld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058"/>
    </mc:Choice>
    <mc:Fallback xmlns="">
      <p:transition spd="slow" advTm="870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258417" y="1930400"/>
            <a:ext cx="8229600" cy="5121275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400" dirty="0"/>
              <a:t>CONFERMA NEL REG. </a:t>
            </a:r>
            <a:r>
              <a:rPr lang="it-IT" sz="2400" dirty="0" err="1"/>
              <a:t>BIbis</a:t>
            </a:r>
            <a:endParaRPr lang="it-IT" sz="2400" dirty="0"/>
          </a:p>
          <a:p>
            <a:pPr algn="just"/>
            <a:r>
              <a:rPr lang="it-IT" sz="2400" dirty="0"/>
              <a:t>Poiché i provvedimenti cautelari sono soggetti al regime di giurisdizione e riconoscimento del sistema di Bruxelles (prima Convenzione ora Regolamento e </a:t>
            </a:r>
            <a:r>
              <a:rPr lang="it-IT" sz="2400" b="1" dirty="0"/>
              <a:t>nel Reg. </a:t>
            </a:r>
            <a:r>
              <a:rPr lang="it-IT" sz="2400" b="1" dirty="0" err="1"/>
              <a:t>BIbis</a:t>
            </a:r>
            <a:r>
              <a:rPr lang="it-IT" sz="2400" b="1" dirty="0"/>
              <a:t> espressamente codificato- art. 2 </a:t>
            </a:r>
            <a:r>
              <a:rPr lang="it-IT" sz="2400" b="1" dirty="0" err="1"/>
              <a:t>lett</a:t>
            </a:r>
            <a:r>
              <a:rPr lang="it-IT" sz="2400" b="1" dirty="0"/>
              <a:t>. a)</a:t>
            </a:r>
            <a:r>
              <a:rPr lang="it-IT" sz="2400" dirty="0"/>
              <a:t>: «Ai fini del Capo III </a:t>
            </a:r>
            <a:r>
              <a:rPr lang="it-IT" sz="2400" b="1" dirty="0"/>
              <a:t>la ‘decisione’ </a:t>
            </a:r>
            <a:r>
              <a:rPr lang="it-IT" sz="2400" dirty="0"/>
              <a:t>comprende anche i provvedimenti provvisori e cautelari emessi da un’autorità giurisdizionale competente a conoscere nel merito ai sensi del presente regolamento. Essa non comprende i provvedimenti provvisori e cautelari emessi da tale autorità giurisdizionale senza che il convenuto sia invitato a comparire a meno che la decisione contenente il provvedimento sia stata notificata o comunicata al convenuto prima dell’esecuzione».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15</a:t>
            </a:fld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678"/>
    </mc:Choice>
    <mc:Fallback xmlns="">
      <p:transition spd="slow" advTm="103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353281" y="2160590"/>
            <a:ext cx="6347714" cy="3880773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Vari profili di compatibilità per provvedimenti cautelari di </a:t>
            </a:r>
            <a:r>
              <a:rPr lang="it-IT" sz="2400" i="1" dirty="0"/>
              <a:t>common law</a:t>
            </a:r>
            <a:r>
              <a:rPr lang="it-IT" sz="2400" dirty="0"/>
              <a:t>.</a:t>
            </a:r>
          </a:p>
          <a:p>
            <a:pPr algn="just"/>
            <a:r>
              <a:rPr lang="it-IT" sz="2400" dirty="0"/>
              <a:t>Va controllata la loro compatibilità con il sistema di Bruxelles: ad es. per </a:t>
            </a:r>
            <a:r>
              <a:rPr lang="it-IT" sz="2400" b="1" i="1" u="sng" dirty="0"/>
              <a:t>ANTI SUIT INJUNCTIONS</a:t>
            </a:r>
            <a:r>
              <a:rPr lang="it-IT" sz="2400" i="1" u="sng" dirty="0"/>
              <a:t> </a:t>
            </a:r>
            <a:r>
              <a:rPr lang="it-IT" sz="2400" dirty="0"/>
              <a:t>previste dal diritto inglese come provvedimenti con cui il giudice inglese vieta a un soggetto convenuto dinanzi a lui di esercitare azioni in altri </a:t>
            </a:r>
            <a:r>
              <a:rPr lang="it-IT" sz="2400" b="1" dirty="0"/>
              <a:t>Stati: CGCE 27.4.2004, Turner.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16</a:t>
            </a:fld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747"/>
    </mc:Choice>
    <mc:Fallback xmlns="">
      <p:transition spd="slow" advTm="547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u="sng" dirty="0"/>
              <a:t>ANTI-SUIT INJUNCTIONS e profili problematici</a:t>
            </a:r>
            <a:r>
              <a:rPr lang="it-IT" sz="2400" dirty="0"/>
              <a:t>.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dirty="0" err="1"/>
              <a:t>Benchè</a:t>
            </a:r>
            <a:r>
              <a:rPr lang="it-IT" sz="2400" dirty="0"/>
              <a:t> l’obiettivo di queste misure sia quello di evitare comportamenti fraudolenti, si può immaginare però che la loro adozione non sia compatibile con il funzionamento armonioso del sistema di Bruxelles.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17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314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219"/>
    </mc:Choice>
    <mc:Fallback xmlns="">
      <p:transition spd="slow" advTm="642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CASO TURNER- CGCE 27.4.2004: cittadino inglese residente in Regno Unito licenziato da una società multinazionale che aveva sedi in più Stati fa causa per ottenere i danni da licenziamento senza giusta causa a Londra. 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18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717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698"/>
    </mc:Choice>
    <mc:Fallback xmlns="">
      <p:transition spd="slow" advTm="6569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400" dirty="0"/>
              <a:t>CASO TURNER- CGCE 27.4.2004: La società viene condannata dai giudici inglesi per il risarcimento derivante dal licenziamento senza giusta causa di Turner, ma fa causa a Turner in Spagna chiedendo il risarcimento dei danni derivanti da alcune condotte illecite dello stesso.</a:t>
            </a:r>
          </a:p>
          <a:p>
            <a:pPr algn="just"/>
            <a:r>
              <a:rPr lang="it-IT" sz="2400" dirty="0"/>
              <a:t>Turner si rivolge ai giudici inglesi (House of </a:t>
            </a:r>
            <a:r>
              <a:rPr lang="it-IT" sz="2400" dirty="0" err="1"/>
              <a:t>Lords</a:t>
            </a:r>
            <a:r>
              <a:rPr lang="it-IT" sz="2400" dirty="0"/>
              <a:t>) per ottenere una </a:t>
            </a:r>
            <a:r>
              <a:rPr lang="it-IT" sz="2400" i="1" dirty="0" err="1"/>
              <a:t>antisuit</a:t>
            </a:r>
            <a:r>
              <a:rPr lang="it-IT" sz="2400" i="1" dirty="0"/>
              <a:t> </a:t>
            </a:r>
            <a:r>
              <a:rPr lang="it-IT" sz="2400" i="1" dirty="0" err="1"/>
              <a:t>injunction</a:t>
            </a:r>
            <a:r>
              <a:rPr lang="it-IT" sz="2400" i="1" dirty="0"/>
              <a:t> </a:t>
            </a:r>
            <a:r>
              <a:rPr lang="it-IT" sz="2400" dirty="0"/>
              <a:t>e inibire a tutte le società componenti il gruppo di rivolgersi ad altri giudici europei nei suoi confronti.</a:t>
            </a:r>
            <a:endParaRPr lang="it-IT" sz="2400" i="1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19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676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969"/>
    </mc:Choice>
    <mc:Fallback xmlns="">
      <p:transition spd="slow" advTm="1229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it-IT" dirty="0"/>
              <a:t>CRITERI </a:t>
            </a:r>
            <a:r>
              <a:rPr lang="it-IT" dirty="0" err="1"/>
              <a:t>DI</a:t>
            </a:r>
            <a:r>
              <a:rPr lang="it-IT" dirty="0"/>
              <a:t> GIURISDIZIONE IN MATERIA </a:t>
            </a:r>
            <a:r>
              <a:rPr lang="it-IT" dirty="0" err="1"/>
              <a:t>DI</a:t>
            </a:r>
            <a:r>
              <a:rPr lang="it-IT" dirty="0"/>
              <a:t> PROVVEDIMENTI CAUTELARI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PROVVEDIMENTI CAUTELARI secondo la CGCE: «provvedimenti volti …alla conservazione di una situazione di fatto o di diritto onde preservare diritti dei quali spetterà poi al giudice del merito accertare l’esistenza» – CGCE, 1.3.2005, in causa C-281/02 </a:t>
            </a:r>
            <a:r>
              <a:rPr lang="it-IT" sz="2400" dirty="0" err="1"/>
              <a:t>Owusu</a:t>
            </a:r>
            <a:r>
              <a:rPr lang="it-IT" sz="2400" dirty="0"/>
              <a:t>.</a:t>
            </a:r>
          </a:p>
          <a:p>
            <a:endParaRPr lang="it-IT" dirty="0"/>
          </a:p>
          <a:p>
            <a:endParaRPr lang="it-IT" dirty="0"/>
          </a:p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2</a:t>
            </a:fld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683"/>
    </mc:Choice>
    <mc:Fallback xmlns="">
      <p:transition spd="slow" advTm="1486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CASO TURNER- CGCE 27.4.2004: La House of </a:t>
            </a:r>
            <a:r>
              <a:rPr lang="it-IT" sz="2400" dirty="0" err="1"/>
              <a:t>Lords</a:t>
            </a:r>
            <a:r>
              <a:rPr lang="it-IT" sz="2400" dirty="0"/>
              <a:t> propone il rinvio pregiudiziale alla CGCE e quest’ultima afferma la necessaria cooperazione tra i giudici degli Stati membri, ed afferma che </a:t>
            </a:r>
            <a:r>
              <a:rPr lang="it-IT" sz="2400" b="1" dirty="0"/>
              <a:t>il divieto di agire dinanzi a un altro giudice equivarrebbe a un’ingerenza nella competenza dello stesso</a:t>
            </a:r>
            <a:r>
              <a:rPr lang="it-IT" sz="2400" dirty="0"/>
              <a:t> - non consentita dal sistema Bruxelles.</a:t>
            </a:r>
            <a:endParaRPr lang="it-IT" sz="2400" i="1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20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294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810"/>
    </mc:Choice>
    <mc:Fallback xmlns="">
      <p:transition spd="slow" advTm="478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258417" y="2405270"/>
            <a:ext cx="8428383" cy="4144386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CASO TURNER- CGCE 27.4.2004: «La Convenzione (di Bruxelles) deve essere interpretata nel senso che essa osta all’emanazione </a:t>
            </a:r>
            <a:r>
              <a:rPr lang="it-IT" sz="2400" b="1" u="sng" dirty="0"/>
              <a:t>di un ordine mediante il quale un organo giurisdizionale di uno Stato contraente vieta a una parte del procedimento dinanzi a esso pendente di proporre o di proseguire un’azione giudiziaria dinanzi a un organo giurisdizionale di un altro Stato contraente</a:t>
            </a:r>
            <a:r>
              <a:rPr lang="it-IT" sz="2400" dirty="0"/>
              <a:t>, anche quando tale parte agisce in mala fede allo scopo di ostacolare il procedimento già esistente». (CGUE, 10.2.2009 West </a:t>
            </a:r>
            <a:r>
              <a:rPr lang="it-IT" sz="2400" dirty="0" err="1"/>
              <a:t>Tankers</a:t>
            </a:r>
            <a:r>
              <a:rPr lang="it-IT" sz="2400" dirty="0"/>
              <a:t> in causa C – 187/07).</a:t>
            </a:r>
            <a:endParaRPr lang="it-IT" sz="2400" i="1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21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738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497"/>
    </mc:Choice>
    <mc:Fallback xmlns="">
      <p:transition spd="slow" advTm="8849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609598" y="2160590"/>
            <a:ext cx="8375375" cy="441911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it-IT" sz="2400" dirty="0"/>
          </a:p>
          <a:p>
            <a:pPr algn="just"/>
            <a:r>
              <a:rPr lang="it-IT" sz="2800" dirty="0"/>
              <a:t>ALTRI PROBLEMI: derivano ad es. </a:t>
            </a:r>
            <a:r>
              <a:rPr lang="it-IT" sz="2800" b="1" i="1" dirty="0" err="1"/>
              <a:t>Mareva</a:t>
            </a:r>
            <a:r>
              <a:rPr lang="it-IT" sz="2800" b="1" i="1" dirty="0"/>
              <a:t> </a:t>
            </a:r>
            <a:r>
              <a:rPr lang="it-IT" sz="2800" b="1" i="1" dirty="0" err="1"/>
              <a:t>injunction</a:t>
            </a:r>
            <a:r>
              <a:rPr lang="it-IT" sz="2800" b="1" i="1" dirty="0"/>
              <a:t> </a:t>
            </a:r>
            <a:r>
              <a:rPr lang="it-IT" sz="2800" dirty="0"/>
              <a:t>– provvedimento previsto dal diritto inglese per </a:t>
            </a:r>
            <a:r>
              <a:rPr lang="it-IT" sz="2800" b="1" dirty="0"/>
              <a:t>congelare i beni del convenuto 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Ad es. per </a:t>
            </a:r>
            <a:r>
              <a:rPr lang="it-IT" sz="2800" i="1" dirty="0"/>
              <a:t>Mareva injunction </a:t>
            </a:r>
            <a:r>
              <a:rPr lang="it-IT" sz="2800" dirty="0"/>
              <a:t>– </a:t>
            </a:r>
            <a:r>
              <a:rPr lang="it-IT" sz="2800" b="1" dirty="0"/>
              <a:t>CGCE 27.4.1999 in causa C 99/96 Mietz</a:t>
            </a:r>
            <a:r>
              <a:rPr lang="it-IT" sz="2800" dirty="0"/>
              <a:t> ha escluso che fossero compatibili con il sistema Bruxelles (≠ Court of Appeal 18.5.1988; High Court 16.12. 1988) e quindi ha escluso che fossero eseguibili in base al sistema </a:t>
            </a:r>
            <a:r>
              <a:rPr lang="it-IT" sz="2800" dirty="0" err="1"/>
              <a:t>Brux</a:t>
            </a:r>
            <a:r>
              <a:rPr lang="it-IT" sz="2800" dirty="0"/>
              <a:t> se pronunciati sulla base di criteri esorbitanti.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22</a:t>
            </a:fld>
            <a:endParaRPr lang="it-IT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147"/>
    </mc:Choice>
    <mc:Fallback xmlns="">
      <p:transition spd="slow" advTm="611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it-IT" dirty="0"/>
          </a:p>
          <a:p>
            <a:pPr algn="just"/>
            <a:r>
              <a:rPr lang="it-IT" sz="2400" b="1" dirty="0"/>
              <a:t>MAREVA INJUNCTIONS: CGUE, 2.4.2009, in causa C-394/07, </a:t>
            </a:r>
            <a:r>
              <a:rPr lang="it-IT" sz="2400" b="1" i="1" dirty="0" err="1"/>
              <a:t>Gambazzi</a:t>
            </a:r>
            <a:r>
              <a:rPr lang="it-IT" sz="2400" i="1" dirty="0"/>
              <a:t>, </a:t>
            </a:r>
            <a:r>
              <a:rPr lang="it-IT" sz="2400" dirty="0"/>
              <a:t>qui ne riconosce la compatibilità in linea astratta ma attribuisce </a:t>
            </a:r>
            <a:r>
              <a:rPr lang="it-IT" sz="2400" b="1" dirty="0"/>
              <a:t>al giudice del rinvio </a:t>
            </a:r>
            <a:r>
              <a:rPr lang="it-IT" sz="2400" dirty="0"/>
              <a:t>la competenza a valutare se la loro adozione leda i diritti di difesa della parte contro la quale sono rivolti.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23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56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757"/>
    </mc:Choice>
    <mc:Fallback xmlns="">
      <p:transition spd="slow" advTm="427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it-IT" dirty="0"/>
          </a:p>
          <a:p>
            <a:pPr algn="just"/>
            <a:r>
              <a:rPr lang="it-IT" sz="2400" b="1" dirty="0"/>
              <a:t>CASO GAMBAZZI</a:t>
            </a:r>
            <a:r>
              <a:rPr lang="it-IT" sz="2400" dirty="0"/>
              <a:t>: fallimento di una società finanziaria con sede in Canada-nella procedura emergono indizi di frodi e falsificazione di dati contabili per cui gli azionisti tra cui la Chrysler Canada citano in giudizio gli amministratori delegati, tra i quali l’avv. </a:t>
            </a:r>
            <a:r>
              <a:rPr lang="it-IT" sz="2400" dirty="0" err="1"/>
              <a:t>Gambazzi</a:t>
            </a:r>
            <a:r>
              <a:rPr lang="it-IT" sz="2400" dirty="0"/>
              <a:t>, avvocato svizzero di Lugano.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24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76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757"/>
    </mc:Choice>
    <mc:Fallback xmlns="">
      <p:transition spd="slow" advTm="427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endParaRPr lang="it-IT" dirty="0"/>
          </a:p>
          <a:p>
            <a:pPr algn="just"/>
            <a:r>
              <a:rPr lang="it-IT" sz="2400" dirty="0"/>
              <a:t>CASO GAMBAZZI: causa viene proposta in Regno Unito per la presenza a Londra di un appartamento di uno dei due amministratori.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dirty="0"/>
              <a:t>A </a:t>
            </a:r>
            <a:r>
              <a:rPr lang="it-IT" sz="2400" dirty="0" err="1"/>
              <a:t>Gambazzi</a:t>
            </a:r>
            <a:r>
              <a:rPr lang="it-IT" sz="2400" dirty="0"/>
              <a:t> viene imposto un </a:t>
            </a:r>
            <a:r>
              <a:rPr lang="it-IT" sz="2400" b="1" dirty="0" err="1"/>
              <a:t>disclosure</a:t>
            </a:r>
            <a:r>
              <a:rPr lang="it-IT" sz="2400" b="1" dirty="0"/>
              <a:t> </a:t>
            </a:r>
            <a:r>
              <a:rPr lang="it-IT" sz="2400" b="1" dirty="0" err="1"/>
              <a:t>order</a:t>
            </a:r>
            <a:r>
              <a:rPr lang="it-IT" sz="2400" b="1" dirty="0"/>
              <a:t>-</a:t>
            </a:r>
            <a:r>
              <a:rPr lang="it-IT" sz="2400" dirty="0"/>
              <a:t> ordine di fornire informazioni sul suo patrimonio e una </a:t>
            </a:r>
            <a:r>
              <a:rPr lang="it-IT" sz="2400" b="1" dirty="0" err="1"/>
              <a:t>mareva</a:t>
            </a:r>
            <a:r>
              <a:rPr lang="it-IT" sz="2400" b="1" dirty="0"/>
              <a:t> </a:t>
            </a:r>
            <a:r>
              <a:rPr lang="it-IT" sz="2400" b="1" dirty="0" err="1"/>
              <a:t>injunction</a:t>
            </a:r>
            <a:r>
              <a:rPr lang="it-IT" sz="2400" b="1" dirty="0"/>
              <a:t> – </a:t>
            </a:r>
            <a:r>
              <a:rPr lang="it-IT" sz="2400" b="1" dirty="0" err="1"/>
              <a:t>freezing</a:t>
            </a:r>
            <a:r>
              <a:rPr lang="it-IT" sz="2400" b="1" dirty="0"/>
              <a:t> </a:t>
            </a:r>
            <a:r>
              <a:rPr lang="it-IT" sz="2400" b="1" dirty="0" err="1"/>
              <a:t>order</a:t>
            </a:r>
            <a:r>
              <a:rPr lang="it-IT" sz="2400" b="1" dirty="0"/>
              <a:t>- </a:t>
            </a:r>
            <a:r>
              <a:rPr lang="it-IT" sz="2400" dirty="0"/>
              <a:t>vietandogli di disporre del suo patrimonio.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25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736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757"/>
    </mc:Choice>
    <mc:Fallback xmlns="">
      <p:transition spd="slow" advTm="427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GIURISDIZIONE BRUXELLES E PROVVEDIMENTI CAUTELARI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it-IT" dirty="0"/>
          </a:p>
          <a:p>
            <a:pPr algn="just"/>
            <a:r>
              <a:rPr lang="it-IT" sz="2400" dirty="0"/>
              <a:t>CASO GAMBAZZI: viene chiesta la riconoscibilità di tali provvedimenti in Italia ove </a:t>
            </a:r>
            <a:r>
              <a:rPr lang="it-IT" sz="2400" dirty="0" err="1"/>
              <a:t>Gambazzi</a:t>
            </a:r>
            <a:r>
              <a:rPr lang="it-IT" sz="2400" dirty="0"/>
              <a:t> possiede dei beni e si pone il problema di verificare la compatibilità di questi provvedimenti con il sistema Bruxelles.</a:t>
            </a:r>
          </a:p>
          <a:p>
            <a:pPr algn="just"/>
            <a:r>
              <a:rPr lang="it-IT" sz="2400" dirty="0"/>
              <a:t>La questione viene quindi rinviata ai giudici italiani.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26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992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757"/>
    </mc:Choice>
    <mc:Fallback xmlns="">
      <p:transition spd="slow" advTm="427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PROVVEDIMENTI CAUTELARI NEL REG. 1111/2019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endParaRPr lang="it-IT" dirty="0"/>
          </a:p>
          <a:p>
            <a:pPr algn="just"/>
            <a:r>
              <a:rPr lang="it-IT" sz="2400" dirty="0"/>
              <a:t>ART. 15 prevede la competenza giurisdizionale ad adottare provvedimenti cautelari sulle persone e sui loro beni presenti entro quello Stato -anche se la competenza nel merito appartiene al giudice di altro Stato.</a:t>
            </a:r>
          </a:p>
          <a:p>
            <a:pPr algn="just"/>
            <a:r>
              <a:rPr lang="it-IT" sz="2400" dirty="0"/>
              <a:t>Cessano di avere effetto nel momento in cui viene pronunciata sentenza nel merito.</a:t>
            </a:r>
          </a:p>
          <a:p>
            <a:pPr algn="just"/>
            <a:r>
              <a:rPr lang="it-IT" sz="2400" dirty="0"/>
              <a:t>Si prevede obbligo di comunicazione tra autorità giurisdizionali di Stati diversi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27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447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525"/>
    </mc:Choice>
    <mc:Fallback xmlns="">
      <p:transition spd="slow" advTm="79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6" grpId="2" build="p"/>
      <p:bldP spid="6" grpId="3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539" y="274638"/>
            <a:ext cx="8448261" cy="1218538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CRITERI DI GIURISDIZIONE IN MATERIA DI PROVVEDIMENTI CAUTELARI - </a:t>
            </a:r>
            <a:r>
              <a:rPr lang="it-IT" dirty="0" err="1"/>
              <a:t>RBIbis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8538" y="1649896"/>
            <a:ext cx="8448261" cy="520810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sz="4200" u="sng" dirty="0"/>
              <a:t>CONSIDERANDO 25 </a:t>
            </a:r>
            <a:r>
              <a:rPr lang="it-IT" sz="4200" u="sng" dirty="0" err="1"/>
              <a:t>RBIbis</a:t>
            </a:r>
            <a:r>
              <a:rPr lang="it-IT" sz="4200" u="sng" dirty="0"/>
              <a:t>:</a:t>
            </a:r>
          </a:p>
          <a:p>
            <a:pPr algn="just"/>
            <a:r>
              <a:rPr lang="it-IT" sz="4200" dirty="0"/>
              <a:t>«La nozione di provvedimenti provvisori e cautelari dovrebbe includere, ad esempio, ordinanze cautelari dirette a ottenere informazioni o a conservare le prove di cui agli articoli 6 e 7 della direttiva 2004/48 sul rispetto dei diritti di proprietà intellettuale. Dovrebbero invece essere esclusi i provvedimenti che non hanno natura cautelare, come quelli che ordinano l’audizione di un teste. Dovrebbe essere fatta salva l’applicazione del regolamento (CE) n. 1206/2001 del 28.5.2000 relativo alla cooperazione tra le autorità giudiziarie degli Stati membri nel settore dell’assunzione delle prove in materia civile o commerciale».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418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035"/>
    </mc:Choice>
    <mc:Fallback xmlns="">
      <p:transition spd="slow" advTm="13403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676400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just"/>
            <a:r>
              <a:rPr lang="it-IT" dirty="0"/>
              <a:t>CRITERI DI GIURISDIZIONE IN MATERIA DI PROVVEDIMENTI CAUTELARI </a:t>
            </a:r>
            <a:r>
              <a:rPr lang="it-IT" dirty="0" err="1"/>
              <a:t>RBIbis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598" y="2763078"/>
            <a:ext cx="8077201" cy="265952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Art. 35 </a:t>
            </a:r>
            <a:r>
              <a:rPr lang="it-IT" sz="2400" dirty="0" err="1"/>
              <a:t>RBIbis</a:t>
            </a:r>
            <a:r>
              <a:rPr lang="it-IT" sz="2400" dirty="0"/>
              <a:t>: «I provvedimenti provvisori o cautelari </a:t>
            </a:r>
            <a:r>
              <a:rPr lang="it-IT" sz="2400" b="1" u="sng" dirty="0"/>
              <a:t>previsti dalla legge </a:t>
            </a:r>
            <a:r>
              <a:rPr lang="it-IT" sz="2400" dirty="0"/>
              <a:t>di uno Stato membro possono essere richiesti all’autorità giurisdizionale di detto Stato membro </a:t>
            </a:r>
            <a:r>
              <a:rPr lang="it-IT" sz="2400" b="1" dirty="0"/>
              <a:t>anche se la competenza a conoscere del merito</a:t>
            </a:r>
            <a:r>
              <a:rPr lang="it-IT" sz="2400" dirty="0"/>
              <a:t> è riconosciuta all’autorità giurisdizionale di un altro Stato membro».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018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57"/>
    </mc:Choice>
    <mc:Fallback xmlns="">
      <p:transition spd="slow" advTm="11245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7005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CRITERI DI GIURISDIZIONE IN MATERIA DI PROVVEDIMENTI CAUTELARI - </a:t>
            </a:r>
            <a:r>
              <a:rPr lang="it-IT" dirty="0" err="1"/>
              <a:t>RBIbis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44688"/>
            <a:ext cx="8229600" cy="347791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PROBLEMA PRINCIPALE: interferenza con le disposizioni nazionali dei singoli Stati membri che li regolano.</a:t>
            </a:r>
          </a:p>
          <a:p>
            <a:pPr algn="just"/>
            <a:endParaRPr lang="it-IT" sz="3400" dirty="0"/>
          </a:p>
          <a:p>
            <a:pPr algn="just"/>
            <a:r>
              <a:rPr lang="it-IT" sz="3400" dirty="0"/>
              <a:t>INDISPENSABILE VALUTAZIONE di compatibilità con una nozione comunitaria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755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310"/>
    </mc:Choice>
    <mc:Fallback xmlns="">
      <p:transition spd="slow" advTm="7931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590675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CRITERI DI GIURISDIZIONE IN MATERIA DI PROVVEDIMENTI CAUTELARI - </a:t>
            </a:r>
            <a:r>
              <a:rPr lang="it-IT" dirty="0" err="1"/>
              <a:t>RBIbis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44688"/>
            <a:ext cx="8229600" cy="347791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PER IL GIUDICE COMPETENTE NEL MERITO non vi è problema: potrà emanare anche i provvedimenti cautelari utili a evitare il rischio che la decisione di merito – quando verrà emessa – risulti inutile.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521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688"/>
    </mc:Choice>
    <mc:Fallback xmlns="">
      <p:transition spd="slow" advTm="7968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7712" y="274637"/>
            <a:ext cx="8389088" cy="1263355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just"/>
            <a:r>
              <a:rPr lang="it-IT" dirty="0"/>
              <a:t>CRITERI DI GIURISDIZIONE IN MATERIA DI PROVVEDIMENTI CAUTELARI </a:t>
            </a:r>
            <a:r>
              <a:rPr lang="it-IT" dirty="0" err="1"/>
              <a:t>RBIbis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44688"/>
            <a:ext cx="8229600" cy="347791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PROBLEMA si pone per il GIUDICE diverso da quello competente nel merito che richiama le disposizioni nazionali sui singoli provvedimenti cautelari e di diritto internazionale privato in merito ai criteri di giurisdizione.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2792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90"/>
    </mc:Choice>
    <mc:Fallback xmlns="">
      <p:transition spd="slow" advTm="5929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6591" y="609599"/>
            <a:ext cx="6400721" cy="1616765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just"/>
            <a:r>
              <a:rPr lang="it-IT" dirty="0"/>
              <a:t>CRITERI DI GIURISDIZIONE IN MATERIA DI PROVVEDIMENTI CAUTELARI- </a:t>
            </a:r>
            <a:r>
              <a:rPr lang="it-IT" dirty="0" err="1"/>
              <a:t>RBIbis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809" y="2584174"/>
            <a:ext cx="8328991" cy="334879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dirty="0"/>
              <a:t>Secondo il Reg. Bruxelles I bis occorre un nesso tra il provvedimento e il giudice che lo emana nel caso in cui sia diverso da quello del merito – vedi considerando 33: «Quando…i provvedimenti provvisori  tra cui anche quelli cautelari  sono disposti da un’autorità giurisdizionale </a:t>
            </a:r>
            <a:r>
              <a:rPr lang="it-IT" sz="2400" b="1" dirty="0"/>
              <a:t>di uno Stato membro che non è competente a conoscere nel merito </a:t>
            </a:r>
            <a:r>
              <a:rPr lang="it-IT" sz="2400" dirty="0"/>
              <a:t>, la loro efficacia a norma del presente regolamento dovrebbe limitarsi al territorio dello Stato membro interessato».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151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191"/>
    </mc:Choice>
    <mc:Fallback xmlns="">
      <p:transition spd="slow" advTm="6619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617957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CRITERI DI GIURISDIZIONE ITALIANI IN MATERIA DI PROVVEDIMENTI CAUTELARI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11571"/>
            <a:ext cx="8229599" cy="450990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dirty="0"/>
              <a:t>IN ITALIA rileva allora l’art. 10 l. 218/95 secondo il quale il giudice italiano ha giurisdizione per adottare un provvedimento cautelare quando ha giurisdizione sul merito della controversia e quando il provvedimento richiesto deve essere eseguito in Italia.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dirty="0"/>
              <a:t>TIPOLOGIE DI PROVVEDIMENTI : denuncia di nuova opera, danno temuto (art. 1171 e 1172 c.c.)</a:t>
            </a:r>
          </a:p>
          <a:p>
            <a:pPr algn="just"/>
            <a:endParaRPr lang="it-IT" dirty="0"/>
          </a:p>
          <a:p>
            <a:endParaRPr lang="it-IT" dirty="0"/>
          </a:p>
          <a:p>
            <a:endParaRPr lang="it-IT" dirty="0"/>
          </a:p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FCE32-2D2C-3A41-9BB8-91B3DCC914FD}" type="slidenum">
              <a:rPr lang="it-IT" smtClean="0"/>
              <a:pPr/>
              <a:t>9</a:t>
            </a:fld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2041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722"/>
    </mc:Choice>
    <mc:Fallback xmlns="">
      <p:transition spd="slow" advTm="9272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5.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22.6|6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3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0.3|1.2|0.3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8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7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heme/theme1.xml><?xml version="1.0" encoding="utf-8"?>
<a:theme xmlns:a="http://schemas.openxmlformats.org/drawingml/2006/main" name="Sfaccettatura">
  <a:themeElements>
    <a:clrScheme name="Gial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{CA0B89E2-5C5F-644F-A679-40450666FC36}tf10001060</Template>
  <TotalTime>850</TotalTime>
  <Words>1682</Words>
  <Application>Microsoft Macintosh PowerPoint</Application>
  <PresentationFormat>Presentazione su schermo (4:3)</PresentationFormat>
  <Paragraphs>149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2" baseType="lpstr">
      <vt:lpstr>Arial</vt:lpstr>
      <vt:lpstr>Calibri</vt:lpstr>
      <vt:lpstr>Trebuchet MS</vt:lpstr>
      <vt:lpstr>Wingdings 3</vt:lpstr>
      <vt:lpstr>Sfaccettatura</vt:lpstr>
      <vt:lpstr>Diritto internazionale privato</vt:lpstr>
      <vt:lpstr>CRITERI DI GIURISDIZIONE IN MATERIA DI PROVVEDIMENTI CAUTELARI</vt:lpstr>
      <vt:lpstr>CRITERI DI GIURISDIZIONE IN MATERIA DI PROVVEDIMENTI CAUTELARI - RBIbis</vt:lpstr>
      <vt:lpstr>CRITERI DI GIURISDIZIONE IN MATERIA DI PROVVEDIMENTI CAUTELARI RBIbis</vt:lpstr>
      <vt:lpstr>CRITERI DI GIURISDIZIONE IN MATERIA DI PROVVEDIMENTI CAUTELARI - RBIbis</vt:lpstr>
      <vt:lpstr>CRITERI DI GIURISDIZIONE IN MATERIA DI PROVVEDIMENTI CAUTELARI - RBIbis</vt:lpstr>
      <vt:lpstr>CRITERI DI GIURISDIZIONE IN MATERIA DI PROVVEDIMENTI CAUTELARI RBIbis</vt:lpstr>
      <vt:lpstr>CRITERI DI GIURISDIZIONE IN MATERIA DI PROVVEDIMENTI CAUTELARI- RBIbis</vt:lpstr>
      <vt:lpstr>CRITERI DI GIURISDIZIONE ITALIANI IN MATERIA DI PROVVEDIMENTI CAUTELARI</vt:lpstr>
      <vt:lpstr>CRITERI DI GIURISDIZIONE ITALIANA IN MATERIA DI PROVVEDIMENTI CAUTELARI                                                                                                      </vt:lpstr>
      <vt:lpstr>CRITERI ITALIANI DI GIURISDIZIONE IN MATERIA DI PROVVEDIMENTI CAUTELARI</vt:lpstr>
      <vt:lpstr>GIURISDIZIONE BRUXELLES PROVVEDIMENTI CAUTELARI                                                                                                     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GIURISDIZIONE BRUXELLES E PROVVEDIMENTI CAUTELARI</vt:lpstr>
      <vt:lpstr>PROVVEDIMENTI CAUTELARI NEL REG. 1111/2019</vt:lpstr>
    </vt:vector>
  </TitlesOfParts>
  <Company>HAL 9000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Diritto internazionale privato</dc:title>
  <dc:creator>Giuseppe Sacco</dc:creator>
  <cp:lastModifiedBy>TONOLO SARA</cp:lastModifiedBy>
  <cp:revision>77</cp:revision>
  <dcterms:created xsi:type="dcterms:W3CDTF">2010-04-08T11:38:26Z</dcterms:created>
  <dcterms:modified xsi:type="dcterms:W3CDTF">2023-03-29T12:53:49Z</dcterms:modified>
</cp:coreProperties>
</file>