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5"/>
  </p:notesMasterIdLst>
  <p:sldIdLst>
    <p:sldId id="256" r:id="rId2"/>
    <p:sldId id="317" r:id="rId3"/>
    <p:sldId id="324" r:id="rId4"/>
    <p:sldId id="326" r:id="rId5"/>
    <p:sldId id="259" r:id="rId6"/>
    <p:sldId id="280" r:id="rId7"/>
    <p:sldId id="281" r:id="rId8"/>
    <p:sldId id="282" r:id="rId9"/>
    <p:sldId id="318" r:id="rId10"/>
    <p:sldId id="321" r:id="rId11"/>
    <p:sldId id="287" r:id="rId12"/>
    <p:sldId id="300" r:id="rId13"/>
    <p:sldId id="290" r:id="rId14"/>
    <p:sldId id="291" r:id="rId15"/>
    <p:sldId id="292" r:id="rId16"/>
    <p:sldId id="299" r:id="rId17"/>
    <p:sldId id="322" r:id="rId18"/>
    <p:sldId id="302" r:id="rId19"/>
    <p:sldId id="296" r:id="rId20"/>
    <p:sldId id="323" r:id="rId21"/>
    <p:sldId id="303" r:id="rId22"/>
    <p:sldId id="298" r:id="rId23"/>
    <p:sldId id="301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05"/>
  </p:normalViewPr>
  <p:slideViewPr>
    <p:cSldViewPr snapToGrid="0" snapToObjects="1">
      <p:cViewPr varScale="1">
        <p:scale>
          <a:sx n="104" d="100"/>
          <a:sy n="104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02876-4B35-5542-887D-D524159F491A}" type="datetimeFigureOut">
              <a:rPr lang="it-IT" smtClean="0"/>
              <a:t>30/03/23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B286B-E391-F14E-B58F-295232AAD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43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30/03/23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34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30/03/23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71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30/03/23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6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30/03/23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759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837D0E34-1ECB-5444-BD3E-69484C495800}" type="datetimeFigureOut">
              <a:rPr lang="it-IT" smtClean="0"/>
              <a:t>30/03/23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it-IT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839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30/03/23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52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30/03/23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69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30/03/23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46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30/03/23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33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30/03/23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3325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30/03/23</a:t>
            </a:fld>
            <a:endParaRPr lang="it-IT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07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37D0E34-1ECB-5444-BD3E-69484C495800}" type="datetimeFigureOut">
              <a:rPr lang="it-IT" smtClean="0"/>
              <a:t>30/03/23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686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youtube.com/watch?v=FWzQo1F687c&amp;t=7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iealternative.soswiki.com/centrali-idroelettriche.php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72A09-70BD-4F44-B969-2EBBF678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52668"/>
          </a:xfrm>
        </p:spPr>
        <p:txBody>
          <a:bodyPr>
            <a:normAutofit fontScale="90000"/>
          </a:bodyPr>
          <a:lstStyle/>
          <a:p>
            <a:r>
              <a:rPr lang="it-IT" b="1" cap="small" dirty="0"/>
              <a:t>Territorio e Società</a:t>
            </a:r>
            <a:br>
              <a:rPr lang="it-IT" b="1" cap="small" dirty="0"/>
            </a:br>
            <a:r>
              <a:rPr lang="it-IT" b="1" cap="small" dirty="0"/>
              <a:t>225 Le</a:t>
            </a:r>
            <a:r>
              <a:rPr lang="it-IT" dirty="0"/>
              <a:t> </a:t>
            </a:r>
            <a:br>
              <a:rPr lang="it-IT" dirty="0"/>
            </a:br>
            <a:br>
              <a:rPr lang="it-IT" dirty="0"/>
            </a:br>
            <a:r>
              <a:rPr lang="it-IT" sz="4000" dirty="0"/>
              <a:t>Corso di Studio </a:t>
            </a:r>
            <a:br>
              <a:rPr lang="it-IT" sz="4000" dirty="0"/>
            </a:br>
            <a:r>
              <a:rPr lang="it-IT" sz="4000" dirty="0"/>
              <a:t>LE08 Lettere moderne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8CD909-0C5A-6A42-A155-018BFBEE2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848" y="5118995"/>
            <a:ext cx="9144000" cy="1655762"/>
          </a:xfrm>
        </p:spPr>
        <p:txBody>
          <a:bodyPr/>
          <a:lstStyle/>
          <a:p>
            <a:r>
              <a:rPr lang="it-IT" dirty="0" err="1"/>
              <a:t>a.a</a:t>
            </a:r>
            <a:r>
              <a:rPr lang="it-IT" dirty="0"/>
              <a:t>. 2022-2023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AB6D40-5966-5446-85EB-0E1430A47B86}"/>
              </a:ext>
            </a:extLst>
          </p:cNvPr>
          <p:cNvSpPr txBox="1"/>
          <p:nvPr/>
        </p:nvSpPr>
        <p:spPr>
          <a:xfrm>
            <a:off x="10873946" y="4490365"/>
            <a:ext cx="115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Ppt</a:t>
            </a:r>
            <a:r>
              <a:rPr lang="it-IT" dirty="0"/>
              <a:t> 17  </a:t>
            </a:r>
          </a:p>
        </p:txBody>
      </p:sp>
    </p:spTree>
    <p:extLst>
      <p:ext uri="{BB962C8B-B14F-4D97-AF65-F5344CB8AC3E}">
        <p14:creationId xmlns:p14="http://schemas.microsoft.com/office/powerpoint/2010/main" val="91740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058A44-6CAA-D344-B078-AE5214FCC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641" y="578839"/>
            <a:ext cx="10563286" cy="4178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b="1" dirty="0"/>
              <a:t>Le 26 centrali del </a:t>
            </a:r>
            <a:r>
              <a:rPr lang="it-IT" sz="3600" b="1" dirty="0" err="1"/>
              <a:t>Fvg</a:t>
            </a:r>
            <a:r>
              <a:rPr lang="it-IT" sz="3600" b="1" dirty="0"/>
              <a:t> cedute a una Spa di Bolzano (</a:t>
            </a:r>
            <a:r>
              <a:rPr lang="it-IT" sz="3600" i="1" dirty="0" err="1"/>
              <a:t>Messaggeroveneto</a:t>
            </a:r>
            <a:r>
              <a:rPr lang="it-IT" sz="3600" i="1" dirty="0"/>
              <a:t>, ottobre 2015</a:t>
            </a:r>
            <a:r>
              <a:rPr lang="it-IT" sz="3600" b="1" dirty="0"/>
              <a:t>)</a:t>
            </a:r>
          </a:p>
          <a:p>
            <a:pPr marL="0" indent="0">
              <a:buNone/>
            </a:pPr>
            <a:endParaRPr lang="it-IT" sz="3600" b="1" dirty="0"/>
          </a:p>
          <a:p>
            <a:pPr marL="0" indent="0">
              <a:buNone/>
            </a:pPr>
            <a:r>
              <a:rPr lang="it-IT" sz="2800" dirty="0"/>
              <a:t>8 impianti principali di cui 2 di grandi dimensioni (Somplago e Ampezzo), 6 di medie dimensioni (Barcis, San Leonardo, San Foca, Cordenons, Villa Rinaldi, Ponte Giulio) collegati alla rete ad alta tensione, e 18 minori collegati alla rete a media tensione.</a:t>
            </a:r>
            <a:endParaRPr lang="it-IT" sz="2800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5392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0B849A-34FA-F84F-AB47-B00E1803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930" y="624110"/>
            <a:ext cx="4683682" cy="1910746"/>
          </a:xfrm>
        </p:spPr>
        <p:txBody>
          <a:bodyPr>
            <a:normAutofit/>
          </a:bodyPr>
          <a:lstStyle/>
          <a:p>
            <a:r>
              <a:rPr lang="it-IT" dirty="0"/>
              <a:t>I principali bacini FVG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9BDED953-7B7B-1E42-BA5A-BDE16422B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651" y="1451018"/>
            <a:ext cx="5993986" cy="5251789"/>
          </a:xfr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0116D937-680C-BB42-BF24-355EFB155AEE}"/>
              </a:ext>
            </a:extLst>
          </p:cNvPr>
          <p:cNvSpPr/>
          <p:nvPr/>
        </p:nvSpPr>
        <p:spPr>
          <a:xfrm>
            <a:off x="6539696" y="2693773"/>
            <a:ext cx="51868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9088" indent="-274638"/>
            <a:r>
              <a:rPr lang="it-IT" sz="2000" dirty="0"/>
              <a:t>1. Cavazzo. Lago naturale</a:t>
            </a:r>
          </a:p>
          <a:p>
            <a:pPr marL="319088" indent="-274638"/>
            <a:r>
              <a:rPr lang="it-IT" sz="2000" dirty="0"/>
              <a:t>2. Barcis. 1954</a:t>
            </a:r>
          </a:p>
          <a:p>
            <a:pPr marL="319088" indent="-274638"/>
            <a:r>
              <a:rPr lang="it-IT" sz="2000" dirty="0"/>
              <a:t>3. Tramonti. 1952</a:t>
            </a:r>
          </a:p>
          <a:p>
            <a:pPr marL="319088" indent="-274638"/>
            <a:r>
              <a:rPr lang="it-IT" sz="2000" dirty="0"/>
              <a:t>4. Sauris 1941-1948</a:t>
            </a:r>
          </a:p>
          <a:p>
            <a:pPr marL="319088" indent="-274638"/>
            <a:r>
              <a:rPr lang="it-IT" sz="2000" dirty="0"/>
              <a:t>5. Vajont progettata fra il 1926 e il 1958, costruita fra il 1957 e il 1960</a:t>
            </a:r>
          </a:p>
          <a:p>
            <a:pPr marL="319088" indent="-274638"/>
            <a:r>
              <a:rPr lang="it-IT" sz="2000" dirty="0"/>
              <a:t>6. </a:t>
            </a:r>
            <a:r>
              <a:rPr lang="it-IT" sz="2000" dirty="0" err="1"/>
              <a:t>Ravedis</a:t>
            </a:r>
            <a:r>
              <a:rPr lang="it-IT" sz="2000" dirty="0"/>
              <a:t> – Montereale. Inizio anni ‘90, completata 2019</a:t>
            </a:r>
          </a:p>
        </p:txBody>
      </p:sp>
    </p:spTree>
    <p:extLst>
      <p:ext uri="{BB962C8B-B14F-4D97-AF65-F5344CB8AC3E}">
        <p14:creationId xmlns:p14="http://schemas.microsoft.com/office/powerpoint/2010/main" val="2089969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9F6BF2-CE2B-7F48-925A-F06857571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Sauris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3DF5154-0D95-DA40-8593-12D4A2B77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068" y="3276775"/>
            <a:ext cx="4667272" cy="3111514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BE8A915-C5F2-534C-9C51-56D4B5559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48" y="3276775"/>
            <a:ext cx="5109212" cy="307220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4666410-16C7-9B4A-962A-DE0577DD7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880" y="52966"/>
            <a:ext cx="5969514" cy="318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34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770520-4CCA-1146-8855-E2025600B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5" y="447188"/>
            <a:ext cx="11171933" cy="1258044"/>
          </a:xfrm>
        </p:spPr>
        <p:txBody>
          <a:bodyPr>
            <a:normAutofit fontScale="90000"/>
          </a:bodyPr>
          <a:lstStyle/>
          <a:p>
            <a:r>
              <a:rPr lang="it-IT" dirty="0"/>
              <a:t>Strada Val Cellina </a:t>
            </a:r>
            <a:br>
              <a:rPr lang="it-IT" dirty="0"/>
            </a:br>
            <a:r>
              <a:rPr lang="it-IT" dirty="0"/>
              <a:t>1906 - 1992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00B404-DC5E-C54E-A895-299FB78A0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125" y="4893276"/>
            <a:ext cx="5770606" cy="1865870"/>
          </a:xfrm>
        </p:spPr>
        <p:txBody>
          <a:bodyPr/>
          <a:lstStyle/>
          <a:p>
            <a:r>
              <a:rPr lang="it-IT" dirty="0"/>
              <a:t>Val Cellina</a:t>
            </a:r>
          </a:p>
          <a:p>
            <a:r>
              <a:rPr lang="it-IT" dirty="0"/>
              <a:t>Centrali di Malnisio, Giais, </a:t>
            </a:r>
            <a:r>
              <a:rPr lang="it-IT" dirty="0" err="1"/>
              <a:t>Partidor</a:t>
            </a:r>
            <a:endParaRPr lang="it-IT" dirty="0"/>
          </a:p>
          <a:p>
            <a:r>
              <a:rPr lang="it-IT" dirty="0"/>
              <a:t>Ora Ponte Giulio e San  Leonardo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B64D770-71CA-EC4E-A7FB-F856C4D7A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076" y="447188"/>
            <a:ext cx="6522346" cy="392193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4902AA2-C29B-AA4A-B738-7A9C6F9A8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99" y="3783873"/>
            <a:ext cx="2800210" cy="276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28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AD7FE2-E530-394D-A37D-1299FE7DD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938F6198-1BA4-8545-8F9F-44F1A971A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123" y="2056228"/>
            <a:ext cx="2447097" cy="3750196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EF26458-2AC8-394B-A3BE-943D51C80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021" y="2056228"/>
            <a:ext cx="5535487" cy="35881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9A26614-336A-9A46-AD5E-38B988715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975" y="1998837"/>
            <a:ext cx="2624790" cy="364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88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128A10C1-6006-4A4F-BEC1-EB5DC6454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623" y="1123837"/>
            <a:ext cx="6073555" cy="4323190"/>
          </a:xfr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FEA0EC0-93A3-7F4F-BA09-467A71EEE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358" y="1123837"/>
            <a:ext cx="5383269" cy="423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7352E6-C5D5-A241-B23D-9C78E6DA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E29B46C-34AE-0F40-BBF9-698FFE8AF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2978" y="5559675"/>
            <a:ext cx="7315200" cy="860520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Centrale di Malnisio 1905-1988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D361AAC-0F83-EF44-9EBB-D0E73C332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248" y="213894"/>
            <a:ext cx="7502994" cy="497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35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1AB49F-C640-6E40-B816-CA9533D92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Diga del Vajont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375252A-375F-5D4D-85D1-B03AC10A5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4884" y="699997"/>
            <a:ext cx="5873798" cy="5873798"/>
          </a:xfrm>
        </p:spPr>
      </p:pic>
    </p:spTree>
    <p:extLst>
      <p:ext uri="{BB962C8B-B14F-4D97-AF65-F5344CB8AC3E}">
        <p14:creationId xmlns:p14="http://schemas.microsoft.com/office/powerpoint/2010/main" val="3504350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866BFC-C368-054A-B79C-99B1F3F5D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Tina Merlin  e  le responsabilità maggiori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542C21-64CA-4144-9D11-A986FC0C5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Tina Merlin,  21 febbraio del 1961,  </a:t>
            </a:r>
            <a:r>
              <a:rPr lang="it-IT" sz="2400" i="1" dirty="0"/>
              <a:t>L’Unità</a:t>
            </a:r>
            <a:r>
              <a:rPr lang="it-IT" sz="2400" dirty="0"/>
              <a:t>: «Il cedimento causato dall’invaso del Vajont si verificherà lentamente o con un terribile schianto?»,</a:t>
            </a:r>
          </a:p>
          <a:p>
            <a:pPr marL="0" indent="0">
              <a:buNone/>
            </a:pPr>
            <a:endParaRPr lang="it-IT" sz="2400" dirty="0"/>
          </a:p>
          <a:p>
            <a:r>
              <a:rPr lang="it-IT" sz="2400" b="1" dirty="0"/>
              <a:t> </a:t>
            </a:r>
            <a:r>
              <a:rPr lang="it-IT" sz="2400" dirty="0"/>
              <a:t>La diga viene costruita in una valle non idonea sotto il profilo geologico, </a:t>
            </a:r>
          </a:p>
          <a:p>
            <a:r>
              <a:rPr lang="it-IT" sz="2400" dirty="0"/>
              <a:t>Riempimento del lago artificiale oltre i margini di sicurezza </a:t>
            </a:r>
          </a:p>
          <a:p>
            <a:r>
              <a:rPr lang="it-IT" sz="2400" dirty="0"/>
              <a:t>Mancato allarme la sera del 9 Ottobre per l'evacuazione delle popolazioni residenti nelle zone a rischio di inondazione.</a:t>
            </a:r>
          </a:p>
        </p:txBody>
      </p:sp>
    </p:spTree>
    <p:extLst>
      <p:ext uri="{BB962C8B-B14F-4D97-AF65-F5344CB8AC3E}">
        <p14:creationId xmlns:p14="http://schemas.microsoft.com/office/powerpoint/2010/main" val="4231396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C7C694-3DFB-4A4F-8AFB-231474BE7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03" y="518984"/>
            <a:ext cx="10571998" cy="970450"/>
          </a:xfrm>
        </p:spPr>
        <p:txBody>
          <a:bodyPr>
            <a:normAutofit fontScale="90000"/>
          </a:bodyPr>
          <a:lstStyle/>
          <a:p>
            <a:r>
              <a:rPr lang="it-IT" dirty="0"/>
              <a:t>Il bacino prima e dopo il 9 ottobre 1963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0F09394-B81E-BB4D-85F8-AFC426CD9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02" y="1854207"/>
            <a:ext cx="5834200" cy="432417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7E52EC1-0B7D-3F4D-8822-0C52F21E7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082" y="1852481"/>
            <a:ext cx="5033771" cy="432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18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5C9FA3-8522-3B48-8B56-0E0715EC4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02" y="447187"/>
            <a:ext cx="2706129" cy="3099201"/>
          </a:xfrm>
        </p:spPr>
        <p:txBody>
          <a:bodyPr>
            <a:normAutofit/>
          </a:bodyPr>
          <a:lstStyle/>
          <a:p>
            <a:r>
              <a:rPr lang="it-IT" dirty="0"/>
              <a:t>Richiesta energia in Italia</a:t>
            </a:r>
            <a:br>
              <a:rPr lang="it-IT" dirty="0"/>
            </a:br>
            <a:r>
              <a:rPr lang="it-IT" dirty="0"/>
              <a:t>1963-2o17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E4002BE-87E9-CF44-9312-6B2619E2B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3898" y="447188"/>
            <a:ext cx="6695270" cy="6269308"/>
          </a:xfrm>
        </p:spPr>
      </p:pic>
    </p:spTree>
    <p:extLst>
      <p:ext uri="{BB962C8B-B14F-4D97-AF65-F5344CB8AC3E}">
        <p14:creationId xmlns:p14="http://schemas.microsoft.com/office/powerpoint/2010/main" val="3875684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E8E23F8-EF02-BC49-9E4C-71E7C7088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8172" y="1422281"/>
            <a:ext cx="10697966" cy="42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49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D3D19E-10AF-2242-AAF3-F98C8DE1A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L’onda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189FCDC-0AF2-F742-BC46-9A638A09E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0026" y="1788227"/>
            <a:ext cx="5523513" cy="3669556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D44E0D4-4B7D-364D-B0FB-1F982871D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44" y="1788227"/>
            <a:ext cx="5059302" cy="38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65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CB6641-905F-0A46-BB22-5A7522FA4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valle oggi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A0A4BCB0-175C-C24A-B89E-D60D3B812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210" y="1556324"/>
            <a:ext cx="6134910" cy="4601182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B3ECDD7-4639-5142-9889-8D5B0EF31E82}"/>
              </a:ext>
            </a:extLst>
          </p:cNvPr>
          <p:cNvSpPr txBox="1"/>
          <p:nvPr/>
        </p:nvSpPr>
        <p:spPr>
          <a:xfrm>
            <a:off x="7253417" y="2112378"/>
            <a:ext cx="44152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1971: </a:t>
            </a:r>
          </a:p>
          <a:p>
            <a:r>
              <a:rPr lang="it-IT" sz="2400" dirty="0"/>
              <a:t>La Cassazione  riconosce definitivamente l’accusa di inondazione aggravata dalla previsione dell’evento</a:t>
            </a:r>
          </a:p>
          <a:p>
            <a:endParaRPr lang="it-IT" sz="2400" dirty="0"/>
          </a:p>
          <a:p>
            <a:r>
              <a:rPr lang="it-IT" sz="2400" dirty="0"/>
              <a:t>2000: Chiusura definitiva della causa civile per danni.</a:t>
            </a:r>
          </a:p>
        </p:txBody>
      </p:sp>
    </p:spTree>
    <p:extLst>
      <p:ext uri="{BB962C8B-B14F-4D97-AF65-F5344CB8AC3E}">
        <p14:creationId xmlns:p14="http://schemas.microsoft.com/office/powerpoint/2010/main" val="2306706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AFD8D0-9178-404E-91EA-505A1EF12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Marco Paolini </a:t>
            </a:r>
            <a:r>
              <a:rPr lang="it-IT" b="1" i="1" dirty="0">
                <a:solidFill>
                  <a:schemeClr val="bg1"/>
                </a:solidFill>
              </a:rPr>
              <a:t>RACCONTO DEL VAJONT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159832-D608-D646-B797-EA0F9EC00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4775338"/>
            <a:ext cx="11640065" cy="1828800"/>
          </a:xfrm>
        </p:spPr>
        <p:txBody>
          <a:bodyPr/>
          <a:lstStyle/>
          <a:p>
            <a:r>
              <a:rPr lang="it-IT" dirty="0"/>
              <a:t>(2 ore e 19 </a:t>
            </a:r>
            <a:r>
              <a:rPr lang="it-IT" dirty="0" err="1"/>
              <a:t>min</a:t>
            </a:r>
            <a:r>
              <a:rPr lang="it-IT" dirty="0"/>
              <a:t>)</a:t>
            </a:r>
          </a:p>
          <a:p>
            <a:r>
              <a:rPr lang="it-IT" dirty="0">
                <a:hlinkClick r:id="rId2"/>
              </a:rPr>
              <a:t>https://www.youtube.com/watch?v=FWzQo1F687c&amp;t=7s</a:t>
            </a:r>
            <a:endParaRPr lang="it-IT" dirty="0"/>
          </a:p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archive.org</a:t>
            </a:r>
            <a:r>
              <a:rPr lang="it-IT" dirty="0"/>
              <a:t>/</a:t>
            </a:r>
            <a:r>
              <a:rPr lang="it-IT" dirty="0" err="1"/>
              <a:t>details</a:t>
            </a:r>
            <a:r>
              <a:rPr lang="it-IT" dirty="0"/>
              <a:t>/Marco.Paolini..Vajont.9.ottobre.1963..1997..MP3.192.ITA.XviD4.576x460.DVDRip..Mukka#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661CC4E-2956-CB4E-A9F6-9FFF43789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467" y="932413"/>
            <a:ext cx="5055291" cy="353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09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FFDB56-4D5F-9749-B587-434E107C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7"/>
            <a:ext cx="5745054" cy="1727601"/>
          </a:xfrm>
        </p:spPr>
        <p:txBody>
          <a:bodyPr/>
          <a:lstStyle/>
          <a:p>
            <a:r>
              <a:rPr lang="it-IT" dirty="0"/>
              <a:t>Energia prodotta e importata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0E89C3F-EE70-2145-92F6-B20A632B1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000" y="2407852"/>
            <a:ext cx="5745054" cy="3636963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69F096C-17A2-4842-841D-40FDB0805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199" y="0"/>
            <a:ext cx="4611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73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CE4FEA7-4111-D44B-8B52-583F13B98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4846"/>
            <a:ext cx="5612190" cy="3193836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3069A7-38C3-E141-AC97-0E0E34EADDAF}"/>
              </a:ext>
            </a:extLst>
          </p:cNvPr>
          <p:cNvSpPr txBox="1"/>
          <p:nvPr/>
        </p:nvSpPr>
        <p:spPr>
          <a:xfrm>
            <a:off x="310030" y="4310564"/>
            <a:ext cx="49921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Sul fiume Isonzo (</a:t>
            </a:r>
            <a:r>
              <a:rPr lang="it-IT"/>
              <a:t>Soča)  </a:t>
            </a:r>
            <a:r>
              <a:rPr lang="it-IT" dirty="0"/>
              <a:t>operano cinque grandi centrali idroelettriche: Doblar 1 e 2, </a:t>
            </a:r>
            <a:r>
              <a:rPr lang="it-IT" dirty="0" err="1"/>
              <a:t>Plave</a:t>
            </a:r>
            <a:r>
              <a:rPr lang="it-IT" dirty="0"/>
              <a:t> 1 e 2 e </a:t>
            </a:r>
            <a:r>
              <a:rPr lang="it-IT" dirty="0" err="1"/>
              <a:t>Solkan</a:t>
            </a:r>
            <a:r>
              <a:rPr lang="it-IT" dirty="0"/>
              <a:t>. Oltre a queste nel 2010 ha iniziato l’attività la prima pompa idroelettrica in Slovenia – </a:t>
            </a:r>
            <a:r>
              <a:rPr lang="it-IT" dirty="0" err="1"/>
              <a:t>Avča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17C84C1-79DA-574B-8C2B-99CFA7C8B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584" y="154846"/>
            <a:ext cx="5708836" cy="343384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59E89FF-BE1E-F140-A57A-460515B60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584" y="3664261"/>
            <a:ext cx="5048592" cy="319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41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47134E-0169-8546-9ADA-C18165EB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70" y="296562"/>
            <a:ext cx="10453816" cy="963827"/>
          </a:xfrm>
        </p:spPr>
        <p:txBody>
          <a:bodyPr>
            <a:normAutofit/>
          </a:bodyPr>
          <a:lstStyle/>
          <a:p>
            <a:r>
              <a:rPr lang="it-IT" dirty="0"/>
              <a:t>Risorse energetiche rinnovabili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B1AB37-52D7-8942-8CCF-6C400497A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70" y="1668162"/>
            <a:ext cx="10860493" cy="474499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2600" dirty="0"/>
              <a:t>Utile distinzione fra</a:t>
            </a:r>
          </a:p>
          <a:p>
            <a:pPr marL="0" indent="0" algn="ctr">
              <a:buNone/>
            </a:pPr>
            <a:r>
              <a:rPr lang="it-IT" sz="2600" dirty="0"/>
              <a:t>Energia commerciale (reti produttive)</a:t>
            </a:r>
          </a:p>
          <a:p>
            <a:pPr marL="0" indent="0" algn="ctr">
              <a:buNone/>
            </a:pPr>
            <a:r>
              <a:rPr lang="it-IT" sz="2600" dirty="0"/>
              <a:t>Vs</a:t>
            </a:r>
          </a:p>
          <a:p>
            <a:pPr marL="0" indent="0" algn="ctr">
              <a:buNone/>
            </a:pPr>
            <a:r>
              <a:rPr lang="it-IT" sz="2600" dirty="0"/>
              <a:t>Energia non commerciale (aree rurali e in via di sviluppo)</a:t>
            </a:r>
          </a:p>
          <a:p>
            <a:pPr marL="0" indent="0" algn="ctr">
              <a:buNone/>
            </a:pPr>
            <a:endParaRPr lang="it-IT" sz="900" dirty="0"/>
          </a:p>
          <a:p>
            <a:pPr marL="722313" indent="-722313">
              <a:buNone/>
            </a:pPr>
            <a:r>
              <a:rPr lang="it-IT" sz="2600" b="1" dirty="0"/>
              <a:t>Energia Commerciale</a:t>
            </a:r>
            <a:r>
              <a:rPr lang="it-IT" sz="2600" dirty="0"/>
              <a:t>: prodotta da fonti non rinnovabili o grandi impianti idroelettrici, distribuita su reti commerciali e usata lontano dal luogo di produzione</a:t>
            </a:r>
          </a:p>
          <a:p>
            <a:pPr marL="722313" indent="-722313">
              <a:buNone/>
            </a:pPr>
            <a:r>
              <a:rPr lang="it-IT" sz="2600" b="1" dirty="0"/>
              <a:t>Energia Non commerciale</a:t>
            </a:r>
            <a:r>
              <a:rPr lang="it-IT" sz="2600" dirty="0"/>
              <a:t>: quella che soddisfa l’esigenza energetica quotidiana, soprattutto in aree rurali e nei paesi in via di sviluppo (o nei paesi occidentali, prima dell’industrializzazione)</a:t>
            </a:r>
            <a:endParaRPr lang="it-IT" sz="28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203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69"/>
    </mc:Choice>
    <mc:Fallback xmlns="">
      <p:transition spd="slow" advTm="11566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8671" y="324169"/>
            <a:ext cx="11530886" cy="1306923"/>
          </a:xfrm>
        </p:spPr>
        <p:txBody>
          <a:bodyPr/>
          <a:lstStyle/>
          <a:p>
            <a:r>
              <a:rPr lang="it-IT" dirty="0"/>
              <a:t>Risorse energetiche rinnovabili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Circa 1/5 della popolazione mondiale è senza elettricità</a:t>
            </a:r>
          </a:p>
          <a:p>
            <a:endParaRPr lang="it-IT" sz="800" dirty="0"/>
          </a:p>
          <a:p>
            <a:r>
              <a:rPr lang="it-IT" sz="2400" dirty="0"/>
              <a:t>Le energie rinnovabili, chiamate anche energie alternative, hanno costituito fino poco tempo fa la maggior parte della energia non commerciabile </a:t>
            </a:r>
            <a:r>
              <a:rPr lang="it-IT" sz="2400" dirty="0">
                <a:sym typeface="Wingdings" panose="05000000000000000000" pitchFamily="2" charset="2"/>
              </a:rPr>
              <a:t> acqua</a:t>
            </a:r>
          </a:p>
          <a:p>
            <a:pPr lvl="1"/>
            <a:r>
              <a:rPr lang="it-IT" sz="2400" dirty="0">
                <a:sym typeface="Wingdings" panose="05000000000000000000" pitchFamily="2" charset="2"/>
              </a:rPr>
              <a:t>Energia idroelettrica   impianti grandi dimensioni, grandi dighe </a:t>
            </a:r>
          </a:p>
          <a:p>
            <a:pPr marL="3033712" lvl="1" indent="0">
              <a:buNone/>
            </a:pPr>
            <a:r>
              <a:rPr lang="it-IT" sz="2400" dirty="0">
                <a:sym typeface="Wingdings" panose="05000000000000000000" pitchFamily="2" charset="2"/>
              </a:rPr>
              <a:t>     grande impatto ambientale </a:t>
            </a:r>
            <a:r>
              <a:rPr lang="it-IT" sz="1600" dirty="0">
                <a:sym typeface="Wingdings" panose="05000000000000000000" pitchFamily="2" charset="2"/>
              </a:rPr>
              <a:t>(se ne discute a parte)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34024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19"/>
    </mc:Choice>
    <mc:Fallback xmlns="">
      <p:transition spd="slow" advTm="17901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4445" y="150999"/>
            <a:ext cx="10058400" cy="1609344"/>
          </a:xfrm>
        </p:spPr>
        <p:txBody>
          <a:bodyPr/>
          <a:lstStyle/>
          <a:p>
            <a:r>
              <a:rPr lang="it-IT" dirty="0"/>
              <a:t>Risorse energetiche rinnovabili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902" y="1445742"/>
            <a:ext cx="10549387" cy="53134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400" b="1" dirty="0"/>
              <a:t>Energia da biomassa</a:t>
            </a:r>
          </a:p>
          <a:p>
            <a:pPr marL="0" indent="0">
              <a:buNone/>
            </a:pPr>
            <a:endParaRPr lang="it-IT" sz="800" b="1" dirty="0"/>
          </a:p>
          <a:p>
            <a:pPr marL="0" indent="0">
              <a:buNone/>
            </a:pPr>
            <a:r>
              <a:rPr lang="it-IT" sz="2400" dirty="0"/>
              <a:t>Definizione: </a:t>
            </a:r>
            <a:r>
              <a:rPr lang="it-IT" sz="2400" b="1" dirty="0"/>
              <a:t>insieme del materiale organico non fossile di un ecosistema, che comprende la massa animale e vegetale, i suoi scarti e residui </a:t>
            </a:r>
            <a:r>
              <a:rPr lang="it-IT" sz="2400" dirty="0"/>
              <a:t>(es.: letame bovino)</a:t>
            </a:r>
          </a:p>
          <a:p>
            <a:pPr marL="0" indent="0">
              <a:buNone/>
            </a:pPr>
            <a:r>
              <a:rPr lang="it-IT" sz="2400" dirty="0"/>
              <a:t>Ottenibile in due modi:</a:t>
            </a:r>
          </a:p>
          <a:p>
            <a:pPr marL="530352" lvl="1" indent="0">
              <a:buNone/>
            </a:pPr>
            <a:r>
              <a:rPr lang="it-IT" sz="2400" dirty="0"/>
              <a:t>Diretto: bruciare la biomassa</a:t>
            </a:r>
          </a:p>
          <a:p>
            <a:pPr marL="530352" lvl="1" indent="0">
              <a:buNone/>
            </a:pPr>
            <a:r>
              <a:rPr lang="it-IT" sz="2400" dirty="0"/>
              <a:t>Indiretto: convertire la biomassa in gas (biogas) o combustibile liquido (biodiesel)</a:t>
            </a:r>
          </a:p>
          <a:p>
            <a:pPr marL="0" lvl="1" indent="0">
              <a:buNone/>
            </a:pPr>
            <a:r>
              <a:rPr lang="it-IT" sz="2400" i="0" u="sng" dirty="0"/>
              <a:t>Biomassa è la risorsa più usata al mondo </a:t>
            </a:r>
            <a:r>
              <a:rPr lang="it-IT" sz="2400" i="0" dirty="0"/>
              <a:t>(bruciare x cucinare o riscaldare)</a:t>
            </a:r>
          </a:p>
          <a:p>
            <a:pPr marL="1346200" lvl="1" indent="-622300">
              <a:buNone/>
            </a:pPr>
            <a:r>
              <a:rPr lang="it-IT" sz="2400" i="0" dirty="0"/>
              <a:t>	Problemi: </a:t>
            </a:r>
          </a:p>
          <a:p>
            <a:pPr marL="2070100" lvl="3" indent="0">
              <a:buNone/>
            </a:pPr>
            <a:r>
              <a:rPr lang="it-IT" sz="2400" i="0" dirty="0"/>
              <a:t>danneggiamento superficie arborea, </a:t>
            </a:r>
          </a:p>
          <a:p>
            <a:pPr marL="2070100" lvl="3" indent="0">
              <a:buNone/>
            </a:pPr>
            <a:r>
              <a:rPr lang="it-IT" sz="2400" i="0" dirty="0"/>
              <a:t>riduzione controllo anidride carbonica, </a:t>
            </a:r>
          </a:p>
        </p:txBody>
      </p:sp>
    </p:spTree>
    <p:extLst>
      <p:ext uri="{BB962C8B-B14F-4D97-AF65-F5344CB8AC3E}">
        <p14:creationId xmlns:p14="http://schemas.microsoft.com/office/powerpoint/2010/main" val="343254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603"/>
    </mc:Choice>
    <mc:Fallback xmlns="">
      <p:transition spd="slow" advTm="40860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4269" y="2892"/>
            <a:ext cx="10873947" cy="1381065"/>
          </a:xfrm>
        </p:spPr>
        <p:txBody>
          <a:bodyPr/>
          <a:lstStyle/>
          <a:p>
            <a:r>
              <a:rPr lang="it-IT" dirty="0"/>
              <a:t>Risorse energetiche rinnovabili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4269" y="1383957"/>
            <a:ext cx="11265609" cy="48809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200" b="1" dirty="0"/>
              <a:t>Energia idroelettrica</a:t>
            </a:r>
            <a:r>
              <a:rPr lang="it-IT" sz="2200" dirty="0"/>
              <a:t>: </a:t>
            </a:r>
          </a:p>
          <a:p>
            <a:pPr marL="0" indent="0" algn="ctr">
              <a:buNone/>
            </a:pPr>
            <a:endParaRPr lang="it-IT" sz="2200" dirty="0"/>
          </a:p>
          <a:p>
            <a:r>
              <a:rPr lang="it-IT" sz="2200" dirty="0"/>
              <a:t>Produce il 18% dell’energia globale ma sfruttata un terzo rispetto sue possibilità</a:t>
            </a:r>
          </a:p>
          <a:p>
            <a:r>
              <a:rPr lang="it-IT" sz="2200" dirty="0"/>
              <a:t>Concentrata in pochi paesi</a:t>
            </a:r>
          </a:p>
          <a:p>
            <a:r>
              <a:rPr lang="it-IT" sz="2200" dirty="0"/>
              <a:t>Grandi dighe nel ‘900 (anni Trenta-Settanta)</a:t>
            </a:r>
          </a:p>
          <a:p>
            <a:pPr lvl="1"/>
            <a:r>
              <a:rPr lang="it-IT" sz="2200" dirty="0"/>
              <a:t>Problemi ambientali </a:t>
            </a:r>
          </a:p>
          <a:p>
            <a:pPr lvl="3"/>
            <a:r>
              <a:rPr lang="it-IT" sz="2200" dirty="0"/>
              <a:t>modifica corso fiumi, </a:t>
            </a:r>
          </a:p>
          <a:p>
            <a:pPr lvl="3"/>
            <a:r>
              <a:rPr lang="it-IT" sz="2200" dirty="0"/>
              <a:t>alterazioni ambienti, </a:t>
            </a:r>
          </a:p>
          <a:p>
            <a:pPr lvl="3"/>
            <a:r>
              <a:rPr lang="it-IT" sz="2200" dirty="0"/>
              <a:t>spostamenti popolazioni</a:t>
            </a:r>
          </a:p>
          <a:p>
            <a:pPr marL="66675" lvl="3" indent="0">
              <a:buNone/>
            </a:pPr>
            <a:r>
              <a:rPr lang="it-IT" sz="2200" dirty="0"/>
              <a:t>Si preferiscono piccole centrali idroelettriche (PSI) con meno di 10 megawatt di potenza, usate per comunità locali o piccoli insediamenti, anche domestici</a:t>
            </a:r>
          </a:p>
        </p:txBody>
      </p:sp>
    </p:spTree>
    <p:extLst>
      <p:ext uri="{BB962C8B-B14F-4D97-AF65-F5344CB8AC3E}">
        <p14:creationId xmlns:p14="http://schemas.microsoft.com/office/powerpoint/2010/main" val="238249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335"/>
    </mc:Choice>
    <mc:Fallback xmlns="">
      <p:transition spd="slow" advTm="28933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BEA4943-1AE3-724F-9B15-5A41C0813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1361" y="335977"/>
            <a:ext cx="7384713" cy="6411960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9109E19-34D3-8F48-B79A-ECA05D5F4408}"/>
              </a:ext>
            </a:extLst>
          </p:cNvPr>
          <p:cNvSpPr txBox="1"/>
          <p:nvPr/>
        </p:nvSpPr>
        <p:spPr>
          <a:xfrm>
            <a:off x="284205" y="926757"/>
            <a:ext cx="400359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L’ente ENEA ha realizzato uno studio sulle potenzialità idroelettriche dell’Italia. Dall’analisi dei dati emerge che esistono almeno 921 siti, cioè luoghi adatti che permetterebbero una produzione </a:t>
            </a:r>
            <a:r>
              <a:rPr lang="it-IT" sz="2000" dirty="0" err="1"/>
              <a:t>idroenergetica</a:t>
            </a:r>
            <a:r>
              <a:rPr lang="it-IT" sz="2000" dirty="0"/>
              <a:t> pari a 1,9 </a:t>
            </a:r>
            <a:r>
              <a:rPr lang="it-IT" sz="2000" dirty="0" err="1"/>
              <a:t>TWh</a:t>
            </a:r>
            <a:r>
              <a:rPr lang="it-IT" sz="2000" dirty="0"/>
              <a:t>/anno. Tale energia sarebbe producibile a costi contenuti e competitivi sia con nuovi impianti anche micro e recupero di impianti dismessi.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Fonte: </a:t>
            </a:r>
            <a:r>
              <a:rPr lang="it-IT" sz="2000" dirty="0">
                <a:hlinkClick r:id="rId3"/>
              </a:rPr>
              <a:t>https://energiealternative.soswiki.com/centrali-idroelettriche.php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6980096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{56A1631E-CC2D-6241-96A1-7AF495E609A3}tf10001070</Template>
  <TotalTime>3555</TotalTime>
  <Words>770</Words>
  <Application>Microsoft Macintosh PowerPoint</Application>
  <PresentationFormat>Widescreen</PresentationFormat>
  <Paragraphs>77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9" baseType="lpstr">
      <vt:lpstr>Calibri</vt:lpstr>
      <vt:lpstr>Rockwell</vt:lpstr>
      <vt:lpstr>Rockwell Condensed</vt:lpstr>
      <vt:lpstr>Rockwell Extra Bold</vt:lpstr>
      <vt:lpstr>Wingdings</vt:lpstr>
      <vt:lpstr>Legno</vt:lpstr>
      <vt:lpstr>Territorio e Società 225 Le   Corso di Studio  LE08 Lettere moderne</vt:lpstr>
      <vt:lpstr>Richiesta energia in Italia 1963-2o17</vt:lpstr>
      <vt:lpstr>Energia prodotta e importata</vt:lpstr>
      <vt:lpstr>Presentazione standard di PowerPoint</vt:lpstr>
      <vt:lpstr>Risorse energetiche rinnovabili</vt:lpstr>
      <vt:lpstr>Risorse energetiche rinnovabili</vt:lpstr>
      <vt:lpstr>Risorse energetiche rinnovabili</vt:lpstr>
      <vt:lpstr>Risorse energetiche rinnovabili</vt:lpstr>
      <vt:lpstr>Presentazione standard di PowerPoint</vt:lpstr>
      <vt:lpstr>Presentazione standard di PowerPoint</vt:lpstr>
      <vt:lpstr>I principali bacini FVG</vt:lpstr>
      <vt:lpstr>Sauris</vt:lpstr>
      <vt:lpstr>Strada Val Cellina  1906 - 1992</vt:lpstr>
      <vt:lpstr>Presentazione standard di PowerPoint</vt:lpstr>
      <vt:lpstr>Presentazione standard di PowerPoint</vt:lpstr>
      <vt:lpstr>Presentazione standard di PowerPoint</vt:lpstr>
      <vt:lpstr>Diga del Vajont</vt:lpstr>
      <vt:lpstr>Tina Merlin  e  le responsabilità maggiori </vt:lpstr>
      <vt:lpstr>Il bacino prima e dopo il 9 ottobre 1963</vt:lpstr>
      <vt:lpstr>Presentazione standard di PowerPoint</vt:lpstr>
      <vt:lpstr>L’onda</vt:lpstr>
      <vt:lpstr>La valle oggi</vt:lpstr>
      <vt:lpstr>Marco Paolini RACCONTO DEL VAJONT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(LE006)   Corso di Studio  LE01 - DISCIPLINE STORICHE E FILOSOFICHE </dc:title>
  <dc:creator>sergio zilli</dc:creator>
  <cp:lastModifiedBy>sergio zilli</cp:lastModifiedBy>
  <cp:revision>55</cp:revision>
  <dcterms:created xsi:type="dcterms:W3CDTF">2022-03-01T08:25:09Z</dcterms:created>
  <dcterms:modified xsi:type="dcterms:W3CDTF">2023-03-30T13:37:14Z</dcterms:modified>
</cp:coreProperties>
</file>