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1"/>
  </p:sldMasterIdLst>
  <p:notesMasterIdLst>
    <p:notesMasterId r:id="rId28"/>
  </p:notesMasterIdLst>
  <p:sldIdLst>
    <p:sldId id="256" r:id="rId2"/>
    <p:sldId id="325" r:id="rId3"/>
    <p:sldId id="274" r:id="rId4"/>
    <p:sldId id="330" r:id="rId5"/>
    <p:sldId id="331" r:id="rId6"/>
    <p:sldId id="314" r:id="rId7"/>
    <p:sldId id="311" r:id="rId8"/>
    <p:sldId id="312" r:id="rId9"/>
    <p:sldId id="310" r:id="rId10"/>
    <p:sldId id="332" r:id="rId11"/>
    <p:sldId id="333" r:id="rId12"/>
    <p:sldId id="334" r:id="rId13"/>
    <p:sldId id="276" r:id="rId14"/>
    <p:sldId id="277" r:id="rId15"/>
    <p:sldId id="290" r:id="rId16"/>
    <p:sldId id="315" r:id="rId17"/>
    <p:sldId id="291" r:id="rId18"/>
    <p:sldId id="316" r:id="rId19"/>
    <p:sldId id="278" r:id="rId20"/>
    <p:sldId id="317" r:id="rId21"/>
    <p:sldId id="318" r:id="rId22"/>
    <p:sldId id="319" r:id="rId23"/>
    <p:sldId id="320" r:id="rId24"/>
    <p:sldId id="305" r:id="rId25"/>
    <p:sldId id="321" r:id="rId26"/>
    <p:sldId id="322" r:id="rId27"/>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705"/>
  </p:normalViewPr>
  <p:slideViewPr>
    <p:cSldViewPr snapToGrid="0" snapToObjects="1">
      <p:cViewPr varScale="1">
        <p:scale>
          <a:sx n="104" d="100"/>
          <a:sy n="104" d="100"/>
        </p:scale>
        <p:origin x="800"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802876-4B35-5542-887D-D524159F491A}" type="datetimeFigureOut">
              <a:rPr lang="it-IT" smtClean="0"/>
              <a:t>02/04/23</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it-IT"/>
              <a:t>Modifica gli stili del testo dello schema
Secondo livello
Terzo livello
Quarto livello
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1B286B-E391-F14E-B58F-295232AADC80}" type="slidenum">
              <a:rPr lang="it-IT" smtClean="0"/>
              <a:t>‹N›</a:t>
            </a:fld>
            <a:endParaRPr lang="it-IT"/>
          </a:p>
        </p:txBody>
      </p:sp>
    </p:spTree>
    <p:extLst>
      <p:ext uri="{BB962C8B-B14F-4D97-AF65-F5344CB8AC3E}">
        <p14:creationId xmlns:p14="http://schemas.microsoft.com/office/powerpoint/2010/main" val="2622433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0C1B286B-E391-F14E-B58F-295232AADC80}" type="slidenum">
              <a:rPr lang="it-IT" smtClean="0"/>
              <a:t>25</a:t>
            </a:fld>
            <a:endParaRPr lang="it-IT"/>
          </a:p>
        </p:txBody>
      </p:sp>
    </p:spTree>
    <p:extLst>
      <p:ext uri="{BB962C8B-B14F-4D97-AF65-F5344CB8AC3E}">
        <p14:creationId xmlns:p14="http://schemas.microsoft.com/office/powerpoint/2010/main" val="601798901"/>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837D0E34-1ECB-5444-BD3E-69484C495800}" type="datetimeFigureOut">
              <a:rPr lang="it-IT" smtClean="0"/>
              <a:t>02/04/23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F22D769A-F634-AA42-8679-B54091E1F20F}" type="slidenum">
              <a:rPr lang="it-IT" smtClean="0"/>
              <a:t>‹N›</a:t>
            </a:fld>
            <a:endParaRPr lang="it-IT"/>
          </a:p>
        </p:txBody>
      </p:sp>
    </p:spTree>
    <p:extLst>
      <p:ext uri="{BB962C8B-B14F-4D97-AF65-F5344CB8AC3E}">
        <p14:creationId xmlns:p14="http://schemas.microsoft.com/office/powerpoint/2010/main" val="27693489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a:p>
        </p:txBody>
      </p:sp>
      <p:sp>
        <p:nvSpPr>
          <p:cNvPr id="3" name="Vertical Text Placeholder 2"/>
          <p:cNvSpPr>
            <a:spLocks noGrp="1"/>
          </p:cNvSpPr>
          <p:nvPr>
            <p:ph type="body" orient="vert" idx="1"/>
          </p:nvPr>
        </p:nvSpPr>
        <p:spPr/>
        <p:txBody>
          <a:bodyPr vert="eaVert"/>
          <a:lstStyle/>
          <a:p>
            <a:pPr lvl="0"/>
            <a:r>
              <a:rPr lang="it-IT"/>
              <a:t>Modifica gli stili del testo dello schema
Secondo livello
Terzo livello
Quarto livello
Quinto livello</a:t>
            </a:r>
            <a:endParaRPr lang="en-US"/>
          </a:p>
        </p:txBody>
      </p:sp>
      <p:sp>
        <p:nvSpPr>
          <p:cNvPr id="4" name="Date Placeholder 3"/>
          <p:cNvSpPr>
            <a:spLocks noGrp="1"/>
          </p:cNvSpPr>
          <p:nvPr>
            <p:ph type="dt" sz="half" idx="10"/>
          </p:nvPr>
        </p:nvSpPr>
        <p:spPr/>
        <p:txBody>
          <a:bodyPr/>
          <a:lstStyle/>
          <a:p>
            <a:fld id="{837D0E34-1ECB-5444-BD3E-69484C495800}" type="datetimeFigureOut">
              <a:rPr lang="it-IT" smtClean="0"/>
              <a:t>02/04/23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22D769A-F634-AA42-8679-B54091E1F20F}" type="slidenum">
              <a:rPr lang="it-IT" smtClean="0"/>
              <a:t>‹N›</a:t>
            </a:fld>
            <a:endParaRPr lang="it-IT"/>
          </a:p>
        </p:txBody>
      </p:sp>
    </p:spTree>
    <p:extLst>
      <p:ext uri="{BB962C8B-B14F-4D97-AF65-F5344CB8AC3E}">
        <p14:creationId xmlns:p14="http://schemas.microsoft.com/office/powerpoint/2010/main" val="738719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837D0E34-1ECB-5444-BD3E-69484C495800}" type="datetimeFigureOut">
              <a:rPr lang="it-IT" smtClean="0"/>
              <a:t>02/04/23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22D769A-F634-AA42-8679-B54091E1F20F}" type="slidenum">
              <a:rPr lang="it-IT" smtClean="0"/>
              <a:t>‹N›</a:t>
            </a:fld>
            <a:endParaRPr lang="it-IT"/>
          </a:p>
        </p:txBody>
      </p:sp>
    </p:spTree>
    <p:extLst>
      <p:ext uri="{BB962C8B-B14F-4D97-AF65-F5344CB8AC3E}">
        <p14:creationId xmlns:p14="http://schemas.microsoft.com/office/powerpoint/2010/main" val="99364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837D0E34-1ECB-5444-BD3E-69484C495800}" type="datetimeFigureOut">
              <a:rPr lang="it-IT" smtClean="0"/>
              <a:t>02/04/23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22D769A-F634-AA42-8679-B54091E1F20F}" type="slidenum">
              <a:rPr lang="it-IT" smtClean="0"/>
              <a:t>‹N›</a:t>
            </a:fld>
            <a:endParaRPr lang="it-IT"/>
          </a:p>
        </p:txBody>
      </p:sp>
    </p:spTree>
    <p:extLst>
      <p:ext uri="{BB962C8B-B14F-4D97-AF65-F5344CB8AC3E}">
        <p14:creationId xmlns:p14="http://schemas.microsoft.com/office/powerpoint/2010/main" val="754759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
Secondo livello
Terzo livello
Quarto livello
Quinto livello</a:t>
            </a:r>
            <a:endParaRPr lang="en-US"/>
          </a:p>
        </p:txBody>
      </p:sp>
      <p:sp>
        <p:nvSpPr>
          <p:cNvPr id="4" name="Date Placeholder 3"/>
          <p:cNvSpPr>
            <a:spLocks noGrp="1"/>
          </p:cNvSpPr>
          <p:nvPr>
            <p:ph type="dt" sz="half" idx="10"/>
          </p:nvPr>
        </p:nvSpPr>
        <p:spPr>
          <a:xfrm>
            <a:off x="8593667" y="6272784"/>
            <a:ext cx="2644309" cy="365125"/>
          </a:xfrm>
        </p:spPr>
        <p:txBody>
          <a:bodyPr/>
          <a:lstStyle/>
          <a:p>
            <a:fld id="{837D0E34-1ECB-5444-BD3E-69484C495800}" type="datetimeFigureOut">
              <a:rPr lang="it-IT" smtClean="0"/>
              <a:t>02/04/23</a:t>
            </a:fld>
            <a:endParaRPr lang="it-IT"/>
          </a:p>
        </p:txBody>
      </p:sp>
      <p:sp>
        <p:nvSpPr>
          <p:cNvPr id="5" name="Footer Placeholder 4"/>
          <p:cNvSpPr>
            <a:spLocks noGrp="1"/>
          </p:cNvSpPr>
          <p:nvPr>
            <p:ph type="ftr" sz="quarter" idx="11"/>
          </p:nvPr>
        </p:nvSpPr>
        <p:spPr>
          <a:xfrm>
            <a:off x="2182708" y="6272784"/>
            <a:ext cx="6327648" cy="365125"/>
          </a:xfrm>
        </p:spPr>
        <p:txBody>
          <a:bodyPr/>
          <a:lstStyle/>
          <a:p>
            <a:endParaRPr lang="it-IT"/>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F22D769A-F634-AA42-8679-B54091E1F20F}" type="slidenum">
              <a:rPr lang="it-IT" smtClean="0"/>
              <a:t>‹N›</a:t>
            </a:fld>
            <a:endParaRPr lang="it-IT"/>
          </a:p>
        </p:txBody>
      </p:sp>
    </p:spTree>
    <p:extLst>
      <p:ext uri="{BB962C8B-B14F-4D97-AF65-F5344CB8AC3E}">
        <p14:creationId xmlns:p14="http://schemas.microsoft.com/office/powerpoint/2010/main" val="1032839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it-IT"/>
              <a:t>Modifica gli stili del testo dello schema
Secondo livello
Terzo livello
Quarto livello
Quinto livello</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it-IT"/>
              <a:t>Modifica gli stili del testo dello schema
Secondo livello
Terzo livello
Quarto livello
Quinto livello</a:t>
            </a:r>
            <a:endParaRPr lang="en-US" dirty="0"/>
          </a:p>
        </p:txBody>
      </p:sp>
      <p:sp>
        <p:nvSpPr>
          <p:cNvPr id="5" name="Date Placeholder 4"/>
          <p:cNvSpPr>
            <a:spLocks noGrp="1"/>
          </p:cNvSpPr>
          <p:nvPr>
            <p:ph type="dt" sz="half" idx="10"/>
          </p:nvPr>
        </p:nvSpPr>
        <p:spPr/>
        <p:txBody>
          <a:bodyPr/>
          <a:lstStyle/>
          <a:p>
            <a:fld id="{837D0E34-1ECB-5444-BD3E-69484C495800}" type="datetimeFigureOut">
              <a:rPr lang="it-IT" smtClean="0"/>
              <a:t>02/04/23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F22D769A-F634-AA42-8679-B54091E1F20F}" type="slidenum">
              <a:rPr lang="it-IT" smtClean="0"/>
              <a:t>‹N›</a:t>
            </a:fld>
            <a:endParaRPr lang="it-IT"/>
          </a:p>
        </p:txBody>
      </p:sp>
    </p:spTree>
    <p:extLst>
      <p:ext uri="{BB962C8B-B14F-4D97-AF65-F5344CB8AC3E}">
        <p14:creationId xmlns:p14="http://schemas.microsoft.com/office/powerpoint/2010/main" val="3425210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fronto">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
Secondo livello
Terzo livello
Quarto livello
Quinto livello</a:t>
            </a:r>
            <a:endParaRPr lang="en-US"/>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it-IT"/>
              <a:t>Modifica gli stili del testo dello schema
Secondo livello
Terzo livello
Quarto livello
Quinto livello</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
Secondo livello
Terzo livello
Quarto livello
Quinto livello</a:t>
            </a:r>
            <a:endParaRPr lang="en-US"/>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it-IT"/>
              <a:t>Modifica gli stili del testo dello schema
Secondo livello
Terzo livello
Quarto livello
Quinto livello</a:t>
            </a:r>
            <a:endParaRPr lang="en-US" dirty="0"/>
          </a:p>
        </p:txBody>
      </p:sp>
      <p:sp>
        <p:nvSpPr>
          <p:cNvPr id="7" name="Date Placeholder 6"/>
          <p:cNvSpPr>
            <a:spLocks noGrp="1"/>
          </p:cNvSpPr>
          <p:nvPr>
            <p:ph type="dt" sz="half" idx="10"/>
          </p:nvPr>
        </p:nvSpPr>
        <p:spPr/>
        <p:txBody>
          <a:bodyPr/>
          <a:lstStyle/>
          <a:p>
            <a:fld id="{837D0E34-1ECB-5444-BD3E-69484C495800}" type="datetimeFigureOut">
              <a:rPr lang="it-IT" smtClean="0"/>
              <a:t>02/04/23</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F22D769A-F634-AA42-8679-B54091E1F20F}" type="slidenum">
              <a:rPr lang="it-IT" smtClean="0"/>
              <a:t>‹N›</a:t>
            </a:fld>
            <a:endParaRPr lang="it-IT"/>
          </a:p>
        </p:txBody>
      </p:sp>
      <p:sp>
        <p:nvSpPr>
          <p:cNvPr id="10" name="Title 9"/>
          <p:cNvSpPr>
            <a:spLocks noGrp="1"/>
          </p:cNvSpPr>
          <p:nvPr>
            <p:ph type="title"/>
          </p:nvPr>
        </p:nvSpPr>
        <p:spPr/>
        <p:txBody>
          <a:bodyPr/>
          <a:lstStyle/>
          <a:p>
            <a:r>
              <a:rPr lang="it-IT"/>
              <a:t>Fare clic per modificare lo stile del titolo dello schema</a:t>
            </a:r>
            <a:endParaRPr lang="en-US" dirty="0"/>
          </a:p>
        </p:txBody>
      </p:sp>
    </p:spTree>
    <p:extLst>
      <p:ext uri="{BB962C8B-B14F-4D97-AF65-F5344CB8AC3E}">
        <p14:creationId xmlns:p14="http://schemas.microsoft.com/office/powerpoint/2010/main" val="4223698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olo titol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37D0E34-1ECB-5444-BD3E-69484C495800}" type="datetimeFigureOut">
              <a:rPr lang="it-IT" smtClean="0"/>
              <a:t>02/04/23</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F22D769A-F634-AA42-8679-B54091E1F20F}" type="slidenum">
              <a:rPr lang="it-IT" smtClean="0"/>
              <a:t>‹N›</a:t>
            </a:fld>
            <a:endParaRPr lang="it-IT"/>
          </a:p>
        </p:txBody>
      </p:sp>
      <p:sp>
        <p:nvSpPr>
          <p:cNvPr id="6" name="Title 5"/>
          <p:cNvSpPr>
            <a:spLocks noGrp="1"/>
          </p:cNvSpPr>
          <p:nvPr>
            <p:ph type="title"/>
          </p:nvPr>
        </p:nvSpPr>
        <p:spPr/>
        <p:txBody>
          <a:bodyPr/>
          <a:lstStyle/>
          <a:p>
            <a:r>
              <a:rPr lang="it-IT"/>
              <a:t>Fare clic per modificare lo stile del titolo dello schema</a:t>
            </a:r>
            <a:endParaRPr lang="en-US"/>
          </a:p>
        </p:txBody>
      </p:sp>
    </p:spTree>
    <p:extLst>
      <p:ext uri="{BB962C8B-B14F-4D97-AF65-F5344CB8AC3E}">
        <p14:creationId xmlns:p14="http://schemas.microsoft.com/office/powerpoint/2010/main" val="1775646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7D0E34-1ECB-5444-BD3E-69484C495800}" type="datetimeFigureOut">
              <a:rPr lang="it-IT" smtClean="0"/>
              <a:t>02/04/23</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F22D769A-F634-AA42-8679-B54091E1F20F}" type="slidenum">
              <a:rPr lang="it-IT" smtClean="0"/>
              <a:t>‹N›</a:t>
            </a:fld>
            <a:endParaRPr lang="it-IT"/>
          </a:p>
        </p:txBody>
      </p:sp>
    </p:spTree>
    <p:extLst>
      <p:ext uri="{BB962C8B-B14F-4D97-AF65-F5344CB8AC3E}">
        <p14:creationId xmlns:p14="http://schemas.microsoft.com/office/powerpoint/2010/main" val="1861331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it-IT"/>
              <a:t>Fare clic per modificare lo stile del titolo dello schema</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it-IT"/>
              <a:t>Modifica gli stili del testo dello schema
Secondo livello
Terzo livello
Quarto livello
Quinto livello</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
Secondo livello
Terzo livello
Quarto livello
Quinto livello</a:t>
            </a:r>
            <a:endParaRPr lang="en-US"/>
          </a:p>
        </p:txBody>
      </p:sp>
      <p:sp>
        <p:nvSpPr>
          <p:cNvPr id="5" name="Date Placeholder 4"/>
          <p:cNvSpPr>
            <a:spLocks noGrp="1"/>
          </p:cNvSpPr>
          <p:nvPr>
            <p:ph type="dt" sz="half" idx="10"/>
          </p:nvPr>
        </p:nvSpPr>
        <p:spPr/>
        <p:txBody>
          <a:bodyPr/>
          <a:lstStyle/>
          <a:p>
            <a:fld id="{837D0E34-1ECB-5444-BD3E-69484C495800}" type="datetimeFigureOut">
              <a:rPr lang="it-IT" smtClean="0"/>
              <a:t>02/04/23</a:t>
            </a:fld>
            <a:endParaRPr lang="it-IT"/>
          </a:p>
        </p:txBody>
      </p:sp>
      <p:sp>
        <p:nvSpPr>
          <p:cNvPr id="6" name="Footer Placeholder 5"/>
          <p:cNvSpPr>
            <a:spLocks noGrp="1"/>
          </p:cNvSpPr>
          <p:nvPr>
            <p:ph type="ftr" sz="quarter" idx="11"/>
          </p:nvPr>
        </p:nvSpPr>
        <p:spPr/>
        <p:txBody>
          <a:bodyPr/>
          <a:lstStyle/>
          <a:p>
            <a:endParaRPr lang="it-IT"/>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F22D769A-F634-AA42-8679-B54091E1F20F}" type="slidenum">
              <a:rPr lang="it-IT" smtClean="0"/>
              <a:t>‹N›</a:t>
            </a:fld>
            <a:endParaRPr lang="it-IT"/>
          </a:p>
        </p:txBody>
      </p:sp>
    </p:spTree>
    <p:extLst>
      <p:ext uri="{BB962C8B-B14F-4D97-AF65-F5344CB8AC3E}">
        <p14:creationId xmlns:p14="http://schemas.microsoft.com/office/powerpoint/2010/main" val="2853325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it-IT"/>
              <a:t>Fare clic per modificare lo stile del titolo dello schema</a:t>
            </a:r>
            <a:endParaRPr lang="en-US" dirty="0"/>
          </a:p>
        </p:txBody>
      </p:sp>
      <p:sp>
        <p:nvSpPr>
          <p:cNvPr id="3" name="Picture Placeholder 2"/>
          <p:cNvSpPr>
            <a:spLocks noGrp="1"/>
          </p:cNvSpPr>
          <p:nvPr>
            <p:ph type="pic" idx="1"/>
          </p:nvPr>
        </p:nvSpPr>
        <p:spPr>
          <a:xfrm>
            <a:off x="0" y="0"/>
            <a:ext cx="8303740" cy="6858000"/>
          </a:xfrm>
          <a:solidFill>
            <a:schemeClr val="tx2">
              <a:lumMod val="20000"/>
              <a:lumOff val="80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
Secondo livello
Terzo livello
Quarto livello
Quinto livello</a:t>
            </a:r>
            <a:endParaRPr lang="en-US"/>
          </a:p>
        </p:txBody>
      </p:sp>
      <p:sp>
        <p:nvSpPr>
          <p:cNvPr id="5" name="Date Placeholder 4"/>
          <p:cNvSpPr>
            <a:spLocks noGrp="1"/>
          </p:cNvSpPr>
          <p:nvPr>
            <p:ph type="dt" sz="half" idx="10"/>
          </p:nvPr>
        </p:nvSpPr>
        <p:spPr/>
        <p:txBody>
          <a:bodyPr/>
          <a:lstStyle/>
          <a:p>
            <a:fld id="{837D0E34-1ECB-5444-BD3E-69484C495800}" type="datetimeFigureOut">
              <a:rPr lang="it-IT" smtClean="0"/>
              <a:t>02/04/23</a:t>
            </a:fld>
            <a:endParaRPr lang="it-IT"/>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F22D769A-F634-AA42-8679-B54091E1F20F}" type="slidenum">
              <a:rPr lang="it-IT" smtClean="0"/>
              <a:t>‹N›</a:t>
            </a:fld>
            <a:endParaRPr lang="it-IT"/>
          </a:p>
        </p:txBody>
      </p:sp>
    </p:spTree>
    <p:extLst>
      <p:ext uri="{BB962C8B-B14F-4D97-AF65-F5344CB8AC3E}">
        <p14:creationId xmlns:p14="http://schemas.microsoft.com/office/powerpoint/2010/main" val="1160077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37D0E34-1ECB-5444-BD3E-69484C495800}" type="datetimeFigureOut">
              <a:rPr lang="it-IT" smtClean="0"/>
              <a:t>02/04/23</a:t>
            </a:fld>
            <a:endParaRPr lang="it-IT"/>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it-IT"/>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F22D769A-F634-AA42-8679-B54091E1F20F}" type="slidenum">
              <a:rPr lang="it-IT" smtClean="0"/>
              <a:t>‹N›</a:t>
            </a:fld>
            <a:endParaRPr lang="it-IT"/>
          </a:p>
        </p:txBody>
      </p:sp>
    </p:spTree>
    <p:extLst>
      <p:ext uri="{BB962C8B-B14F-4D97-AF65-F5344CB8AC3E}">
        <p14:creationId xmlns:p14="http://schemas.microsoft.com/office/powerpoint/2010/main" val="289686526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energit.it/qual-e-il-fabbisogno-elettrico-italia/"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open.spotify.com/playlist/6lhSe7QK2ypXPs9lKH8lku?si=E379tsjETTSRO5kehZPzNA" TargetMode="External"/><Relationship Id="rId2" Type="http://schemas.openxmlformats.org/officeDocument/2006/relationships/hyperlink" Target="https://en.wikipedia.org/wiki/No_Nukes:_The_Muse_Concerts_for_a_Non-Nuclear_Future" TargetMode="Externa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hyperlink" Target="https://en.wikipedia.org/wiki/The_China_Syndrom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hyperlink" Target="https://www.youtube.com/watch?v=s9APLXM9Ei8" TargetMode="External"/><Relationship Id="rId1" Type="http://schemas.openxmlformats.org/officeDocument/2006/relationships/slideLayout" Target="../slideLayouts/slideLayout2.xml"/><Relationship Id="rId4" Type="http://schemas.openxmlformats.org/officeDocument/2006/relationships/image" Target="../media/image18.tiff"/></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file:////var/folders/sq/y6595jj55k762zjy2zh1m4900000gn/T/com.microsoft.Word/WebArchiveCopyPasteTempFiles/fukushima_daiichi_2011.jpg%3fx72029" TargetMode="External"/><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file:////var/folders/sq/y6595jj55k762zjy2zh1m4900000gn/T/com.microsoft.Word/WebArchiveCopyPasteTempFiles/fukushima_daiichi_2021.jpg%3fx72029" TargetMode="External"/><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3" Type="http://schemas.openxmlformats.org/officeDocument/2006/relationships/hyperlink" Target="https://www.ensi.ch/it/dossiers-4/rapporto-ifsn-su-fukushima-iv-effetti-radiologici/" TargetMode="External"/><Relationship Id="rId2" Type="http://schemas.openxmlformats.org/officeDocument/2006/relationships/hyperlink" Target="https://www.ilpost.it/2021/03/11/fukushima-centrale-disastro/"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topcarbone.wwf.it/report-carbone-italia/"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globalenergymonitor.org/projects/global-coal-plant-tracker/tracker/"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beyond-coal.eu/europes-coal-exit/"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9F72A09-70BD-4F44-B969-2EBBF678DD4F}"/>
              </a:ext>
            </a:extLst>
          </p:cNvPr>
          <p:cNvSpPr>
            <a:spLocks noGrp="1"/>
          </p:cNvSpPr>
          <p:nvPr>
            <p:ph type="ctrTitle"/>
          </p:nvPr>
        </p:nvSpPr>
        <p:spPr>
          <a:xfrm>
            <a:off x="1524000" y="1122363"/>
            <a:ext cx="9144000" cy="3552668"/>
          </a:xfrm>
        </p:spPr>
        <p:txBody>
          <a:bodyPr>
            <a:normAutofit fontScale="90000"/>
          </a:bodyPr>
          <a:lstStyle/>
          <a:p>
            <a:r>
              <a:rPr lang="it-IT" b="1" cap="small" dirty="0"/>
              <a:t>Geografia</a:t>
            </a:r>
            <a:r>
              <a:rPr lang="it-IT" dirty="0"/>
              <a:t> (LE006) </a:t>
            </a:r>
            <a:br>
              <a:rPr lang="it-IT" dirty="0"/>
            </a:br>
            <a:br>
              <a:rPr lang="it-IT" dirty="0"/>
            </a:br>
            <a:r>
              <a:rPr lang="it-IT" sz="4000" dirty="0"/>
              <a:t>Corso di Studio </a:t>
            </a:r>
            <a:br>
              <a:rPr lang="it-IT" sz="4000" dirty="0"/>
            </a:br>
            <a:r>
              <a:rPr lang="it-IT" sz="4000" b="1" dirty="0"/>
              <a:t>LE01 - DISCIPLINE STORICHE E FILOSOFICHE</a:t>
            </a:r>
            <a:br>
              <a:rPr lang="it-IT" sz="4000" b="1" dirty="0"/>
            </a:br>
            <a:r>
              <a:rPr lang="it-IT" sz="4000" b="1" dirty="0"/>
              <a:t>LE04 – Lingue e </a:t>
            </a:r>
            <a:r>
              <a:rPr lang="it-IT" sz="4000" b="1"/>
              <a:t>letterature straniere </a:t>
            </a:r>
            <a:endParaRPr lang="it-IT" sz="4000" dirty="0"/>
          </a:p>
        </p:txBody>
      </p:sp>
      <p:sp>
        <p:nvSpPr>
          <p:cNvPr id="3" name="Sottotitolo 2">
            <a:extLst>
              <a:ext uri="{FF2B5EF4-FFF2-40B4-BE49-F238E27FC236}">
                <a16:creationId xmlns:a16="http://schemas.microsoft.com/office/drawing/2014/main" id="{C78CD909-0C5A-6A42-A155-018BFBEE2164}"/>
              </a:ext>
            </a:extLst>
          </p:cNvPr>
          <p:cNvSpPr>
            <a:spLocks noGrp="1"/>
          </p:cNvSpPr>
          <p:nvPr>
            <p:ph type="subTitle" idx="1"/>
          </p:nvPr>
        </p:nvSpPr>
        <p:spPr>
          <a:xfrm>
            <a:off x="1433848" y="5118995"/>
            <a:ext cx="9144000" cy="1655762"/>
          </a:xfrm>
        </p:spPr>
        <p:txBody>
          <a:bodyPr/>
          <a:lstStyle/>
          <a:p>
            <a:r>
              <a:rPr lang="it-IT" dirty="0" err="1"/>
              <a:t>a.a</a:t>
            </a:r>
            <a:r>
              <a:rPr lang="it-IT" dirty="0"/>
              <a:t>. 2022-2023</a:t>
            </a:r>
          </a:p>
        </p:txBody>
      </p:sp>
      <p:sp>
        <p:nvSpPr>
          <p:cNvPr id="4" name="CasellaDiTesto 3">
            <a:extLst>
              <a:ext uri="{FF2B5EF4-FFF2-40B4-BE49-F238E27FC236}">
                <a16:creationId xmlns:a16="http://schemas.microsoft.com/office/drawing/2014/main" id="{09AB6D40-5966-5446-85EB-0E1430A47B86}"/>
              </a:ext>
            </a:extLst>
          </p:cNvPr>
          <p:cNvSpPr txBox="1"/>
          <p:nvPr/>
        </p:nvSpPr>
        <p:spPr>
          <a:xfrm>
            <a:off x="10886303" y="4490365"/>
            <a:ext cx="1157416" cy="369332"/>
          </a:xfrm>
          <a:prstGeom prst="rect">
            <a:avLst/>
          </a:prstGeom>
          <a:noFill/>
        </p:spPr>
        <p:txBody>
          <a:bodyPr wrap="square" rtlCol="0">
            <a:spAutoFit/>
          </a:bodyPr>
          <a:lstStyle/>
          <a:p>
            <a:r>
              <a:rPr lang="it-IT" dirty="0" err="1"/>
              <a:t>Ppt</a:t>
            </a:r>
            <a:r>
              <a:rPr lang="it-IT"/>
              <a:t> 16 </a:t>
            </a:r>
            <a:endParaRPr lang="it-IT" dirty="0"/>
          </a:p>
        </p:txBody>
      </p:sp>
    </p:spTree>
    <p:extLst>
      <p:ext uri="{BB962C8B-B14F-4D97-AF65-F5344CB8AC3E}">
        <p14:creationId xmlns:p14="http://schemas.microsoft.com/office/powerpoint/2010/main" val="9174034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50C4DEC-F50C-4243-90F6-6BA74241B19E}"/>
              </a:ext>
            </a:extLst>
          </p:cNvPr>
          <p:cNvSpPr>
            <a:spLocks noGrp="1"/>
          </p:cNvSpPr>
          <p:nvPr>
            <p:ph type="title"/>
          </p:nvPr>
        </p:nvSpPr>
        <p:spPr/>
        <p:txBody>
          <a:bodyPr/>
          <a:lstStyle/>
          <a:p>
            <a:r>
              <a:rPr lang="it-IT" dirty="0"/>
              <a:t>Carbone in </a:t>
            </a:r>
            <a:r>
              <a:rPr lang="it-IT" dirty="0" err="1"/>
              <a:t>italia</a:t>
            </a:r>
            <a:endParaRPr lang="it-IT" dirty="0"/>
          </a:p>
        </p:txBody>
      </p:sp>
      <p:sp>
        <p:nvSpPr>
          <p:cNvPr id="3" name="Segnaposto contenuto 2">
            <a:extLst>
              <a:ext uri="{FF2B5EF4-FFF2-40B4-BE49-F238E27FC236}">
                <a16:creationId xmlns:a16="http://schemas.microsoft.com/office/drawing/2014/main" id="{C06881B7-018B-2441-B6BE-07344B69F2D4}"/>
              </a:ext>
            </a:extLst>
          </p:cNvPr>
          <p:cNvSpPr>
            <a:spLocks noGrp="1"/>
          </p:cNvSpPr>
          <p:nvPr>
            <p:ph idx="1"/>
          </p:nvPr>
        </p:nvSpPr>
        <p:spPr>
          <a:xfrm>
            <a:off x="660775" y="1820619"/>
            <a:ext cx="10612814" cy="4652370"/>
          </a:xfrm>
        </p:spPr>
        <p:txBody>
          <a:bodyPr>
            <a:normAutofit/>
          </a:bodyPr>
          <a:lstStyle/>
          <a:p>
            <a:r>
              <a:rPr lang="it-IT" sz="2400" dirty="0"/>
              <a:t>L’unico giacimento di carbone presente in Italia si trova in Sardegna, nel bacino, attivo fino al 2015, del</a:t>
            </a:r>
            <a:r>
              <a:rPr lang="it-IT" sz="2400" b="1" dirty="0"/>
              <a:t> </a:t>
            </a:r>
            <a:r>
              <a:rPr lang="it-IT" sz="2400" b="1" dirty="0" err="1"/>
              <a:t>Sulcis</a:t>
            </a:r>
            <a:r>
              <a:rPr lang="it-IT" sz="2400" b="1" dirty="0"/>
              <a:t> Iglesiente</a:t>
            </a:r>
            <a:r>
              <a:rPr lang="it-IT" sz="2400" dirty="0"/>
              <a:t>. Per il resto, nel nostro Paese non sono presenti giacimenti di carbone ed è necessario farlo arrivare via mare da altri paesi. In particolare,</a:t>
            </a:r>
            <a:r>
              <a:rPr lang="it-IT" sz="2400" b="1" dirty="0"/>
              <a:t> il 90% del carbone bruciato in Italia arriva da Sudafrica, Stati Uniti, Australia, Indonesia, Canada, Colombia, Cina, Venezuela e Russia</a:t>
            </a:r>
            <a:r>
              <a:rPr lang="it-IT" sz="2400" dirty="0"/>
              <a:t>.</a:t>
            </a:r>
          </a:p>
          <a:p>
            <a:r>
              <a:rPr lang="it-IT" sz="2400" dirty="0"/>
              <a:t>Le centrali presenti coprono, complessivamente,</a:t>
            </a:r>
            <a:r>
              <a:rPr lang="it-IT" sz="2400" b="1" dirty="0"/>
              <a:t> quasi il 5%</a:t>
            </a:r>
            <a:r>
              <a:rPr lang="it-IT" sz="2400" dirty="0"/>
              <a:t> (4,9) del</a:t>
            </a:r>
            <a:r>
              <a:rPr lang="it-IT" sz="2400" dirty="0">
                <a:hlinkClick r:id="rId2"/>
              </a:rPr>
              <a:t> fabbisogno energetico</a:t>
            </a:r>
            <a:r>
              <a:rPr lang="it-IT" sz="2400" dirty="0"/>
              <a:t> del nostro Paese.</a:t>
            </a:r>
          </a:p>
          <a:p>
            <a:r>
              <a:rPr lang="it-IT" sz="2400" dirty="0"/>
              <a:t>L’Italia aveva preso l'impegno di dismettere o riconvertire tutti questi impianti entro il 2025, come prevedono il </a:t>
            </a:r>
            <a:r>
              <a:rPr lang="it-IT" sz="2400" dirty="0" err="1"/>
              <a:t>Pniec</a:t>
            </a:r>
            <a:r>
              <a:rPr lang="it-IT" sz="2400" dirty="0"/>
              <a:t> - Piano nazionale integrato energia e clima - e gli impegni di Glasgow</a:t>
            </a:r>
          </a:p>
        </p:txBody>
      </p:sp>
    </p:spTree>
    <p:extLst>
      <p:ext uri="{BB962C8B-B14F-4D97-AF65-F5344CB8AC3E}">
        <p14:creationId xmlns:p14="http://schemas.microsoft.com/office/powerpoint/2010/main" val="42842884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E1A392-9303-9F44-9BC9-EA5BBDED1C41}"/>
              </a:ext>
            </a:extLst>
          </p:cNvPr>
          <p:cNvSpPr>
            <a:spLocks noGrp="1"/>
          </p:cNvSpPr>
          <p:nvPr>
            <p:ph type="title"/>
          </p:nvPr>
        </p:nvSpPr>
        <p:spPr/>
        <p:txBody>
          <a:bodyPr/>
          <a:lstStyle/>
          <a:p>
            <a:r>
              <a:rPr lang="it-IT" dirty="0"/>
              <a:t>Carbone in </a:t>
            </a:r>
            <a:r>
              <a:rPr lang="it-IT" dirty="0" err="1"/>
              <a:t>italia</a:t>
            </a:r>
            <a:endParaRPr lang="it-IT" dirty="0"/>
          </a:p>
        </p:txBody>
      </p:sp>
      <p:sp>
        <p:nvSpPr>
          <p:cNvPr id="3" name="Segnaposto contenuto 2">
            <a:extLst>
              <a:ext uri="{FF2B5EF4-FFF2-40B4-BE49-F238E27FC236}">
                <a16:creationId xmlns:a16="http://schemas.microsoft.com/office/drawing/2014/main" id="{8042F46F-0AE3-694F-A13E-9C5293E8867D}"/>
              </a:ext>
            </a:extLst>
          </p:cNvPr>
          <p:cNvSpPr>
            <a:spLocks noGrp="1"/>
          </p:cNvSpPr>
          <p:nvPr>
            <p:ph idx="1"/>
          </p:nvPr>
        </p:nvSpPr>
        <p:spPr/>
        <p:txBody>
          <a:bodyPr>
            <a:normAutofit lnSpcReduction="10000"/>
          </a:bodyPr>
          <a:lstStyle/>
          <a:p>
            <a:r>
              <a:rPr lang="it-IT" sz="2400" dirty="0"/>
              <a:t>La produzione di elettricità da carbone nei primi 9 mesi del 2022 è aumentata dell'82% rispetto allo stesso periodo del 2021, arrivando a 21 </a:t>
            </a:r>
            <a:r>
              <a:rPr lang="it-IT" sz="2400" dirty="0" err="1"/>
              <a:t>terawattora</a:t>
            </a:r>
            <a:r>
              <a:rPr lang="it-IT" sz="2400" dirty="0"/>
              <a:t>.</a:t>
            </a:r>
          </a:p>
          <a:p>
            <a:pPr fontAlgn="base"/>
            <a:r>
              <a:rPr lang="it-IT" sz="2400" dirty="0"/>
              <a:t>«L'aumento della produzione è stato deciso autonomamente dalle aziende elettriche - spiega il presidente di Nomisma Energia, Davide </a:t>
            </a:r>
            <a:r>
              <a:rPr lang="it-IT" sz="2400" dirty="0" err="1"/>
              <a:t>Tabarelli</a:t>
            </a:r>
            <a:r>
              <a:rPr lang="it-IT" sz="2400" dirty="0"/>
              <a:t>. A questi prezzi dell'elettricità, è troppo conveniente produrre con il carbone. Poi ad agosto il governo ha varato il suo piano di riduzione dei consumi di gas, per riempire gli stoccaggi, che prevede un aumento della produzione a carbone. Ma questa era aumentata già da prima».  </a:t>
            </a:r>
          </a:p>
          <a:p>
            <a:pPr marL="0" indent="0" fontAlgn="base">
              <a:buNone/>
            </a:pPr>
            <a:r>
              <a:rPr lang="it-IT" dirty="0"/>
              <a:t>(</a:t>
            </a:r>
            <a:r>
              <a:rPr lang="it-IT" i="1" dirty="0" err="1"/>
              <a:t>https</a:t>
            </a:r>
            <a:r>
              <a:rPr lang="it-IT" i="1" dirty="0"/>
              <a:t>://</a:t>
            </a:r>
            <a:r>
              <a:rPr lang="it-IT" i="1" dirty="0" err="1"/>
              <a:t>www.ansa.it</a:t>
            </a:r>
            <a:r>
              <a:rPr lang="it-IT" i="1" dirty="0"/>
              <a:t>/</a:t>
            </a:r>
            <a:r>
              <a:rPr lang="it-IT" i="1" dirty="0" err="1"/>
              <a:t>canale_ambiente</a:t>
            </a:r>
            <a:r>
              <a:rPr lang="it-IT" i="1" dirty="0"/>
              <a:t>/notizie/energia/2022/10/11/energia-elettricita-dal-carbone-82-in-italia-nel-2022_83d177b4-141e-4fa5-ae96-2b234a857672.html</a:t>
            </a:r>
            <a:r>
              <a:rPr lang="it-IT" dirty="0"/>
              <a:t>)</a:t>
            </a:r>
          </a:p>
          <a:p>
            <a:endParaRPr lang="it-IT" dirty="0"/>
          </a:p>
        </p:txBody>
      </p:sp>
    </p:spTree>
    <p:extLst>
      <p:ext uri="{BB962C8B-B14F-4D97-AF65-F5344CB8AC3E}">
        <p14:creationId xmlns:p14="http://schemas.microsoft.com/office/powerpoint/2010/main" val="34025882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57EA0E5-4534-954B-B3BA-5447DC6FDACC}"/>
              </a:ext>
            </a:extLst>
          </p:cNvPr>
          <p:cNvSpPr>
            <a:spLocks noGrp="1"/>
          </p:cNvSpPr>
          <p:nvPr>
            <p:ph type="title"/>
          </p:nvPr>
        </p:nvSpPr>
        <p:spPr/>
        <p:txBody>
          <a:bodyPr/>
          <a:lstStyle/>
          <a:p>
            <a:r>
              <a:rPr lang="it-IT" dirty="0"/>
              <a:t>Piccolo 22 marzo 023</a:t>
            </a:r>
          </a:p>
        </p:txBody>
      </p:sp>
      <p:sp>
        <p:nvSpPr>
          <p:cNvPr id="3" name="Segnaposto contenuto 2">
            <a:extLst>
              <a:ext uri="{FF2B5EF4-FFF2-40B4-BE49-F238E27FC236}">
                <a16:creationId xmlns:a16="http://schemas.microsoft.com/office/drawing/2014/main" id="{95183E02-1F14-9845-B762-EB7915D455B9}"/>
              </a:ext>
            </a:extLst>
          </p:cNvPr>
          <p:cNvSpPr>
            <a:spLocks noGrp="1"/>
          </p:cNvSpPr>
          <p:nvPr>
            <p:ph idx="1"/>
          </p:nvPr>
        </p:nvSpPr>
        <p:spPr>
          <a:xfrm>
            <a:off x="889685" y="1729946"/>
            <a:ext cx="10713309" cy="4572000"/>
          </a:xfrm>
        </p:spPr>
        <p:txBody>
          <a:bodyPr>
            <a:normAutofit/>
          </a:bodyPr>
          <a:lstStyle/>
          <a:p>
            <a:r>
              <a:rPr lang="it-IT" b="1" dirty="0"/>
              <a:t>«In Friuli Venezia Giulia la crisi energetica ha determinato la riaccensione della centrale a carbone di Monfalcone. </a:t>
            </a:r>
          </a:p>
          <a:p>
            <a:r>
              <a:rPr lang="it-IT" dirty="0"/>
              <a:t>La crisi energetica, anche alla luce delle attuali tensioni geopolitiche, si è attenuata oppure siamo ancora in una fase critica? Avevamo scelto di dismettere l'utilizzo del carbone in grande anticipo rispetto alle indicazioni del </a:t>
            </a:r>
            <a:r>
              <a:rPr lang="it-IT" dirty="0" err="1"/>
              <a:t>Pniec</a:t>
            </a:r>
            <a:r>
              <a:rPr lang="it-IT" dirty="0"/>
              <a:t> (il piano nazionale </a:t>
            </a:r>
            <a:r>
              <a:rPr lang="it-IT" dirty="0" err="1"/>
              <a:t>integratto</a:t>
            </a:r>
            <a:r>
              <a:rPr lang="it-IT" dirty="0"/>
              <a:t> per l'energia, </a:t>
            </a:r>
            <a:r>
              <a:rPr lang="it-IT" dirty="0" err="1"/>
              <a:t>ndr</a:t>
            </a:r>
            <a:r>
              <a:rPr lang="it-IT" dirty="0"/>
              <a:t>) per procedere speditamente con la riconversione dell'impianto. Purtroppo a causa della crisi energetica, ci è stato chiesto di riavviarlo per sostenere il sistema elettrico nazionale in difficoltà. La Giunta regionale del Friuli ha approvato il nostro progetto: un nuovo impianto per la transizione energetica che potrà utilizzare anche idrogeno verde e biogas. Un investimento importante, che include quasi 20 milioni di euro dedicati alla rigenerazione urbana.»</a:t>
            </a:r>
          </a:p>
          <a:p>
            <a:endParaRPr lang="it-IT" i="1" dirty="0"/>
          </a:p>
          <a:p>
            <a:pPr marL="0" indent="0">
              <a:buNone/>
            </a:pPr>
            <a:r>
              <a:rPr lang="it-IT" i="1" dirty="0"/>
              <a:t>Dall’intervista a Marco Patuano, presidente del gruppo A2A, </a:t>
            </a:r>
            <a:endParaRPr lang="it-IT" b="1" i="1" dirty="0"/>
          </a:p>
          <a:p>
            <a:endParaRPr lang="it-IT" dirty="0"/>
          </a:p>
        </p:txBody>
      </p:sp>
    </p:spTree>
    <p:extLst>
      <p:ext uri="{BB962C8B-B14F-4D97-AF65-F5344CB8AC3E}">
        <p14:creationId xmlns:p14="http://schemas.microsoft.com/office/powerpoint/2010/main" val="21840651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02043" y="787080"/>
            <a:ext cx="7488195" cy="671017"/>
          </a:xfrm>
        </p:spPr>
        <p:txBody>
          <a:bodyPr>
            <a:normAutofit fontScale="90000"/>
          </a:bodyPr>
          <a:lstStyle/>
          <a:p>
            <a:r>
              <a:rPr lang="it-IT" dirty="0"/>
              <a:t>Uranio / energia nucleare</a:t>
            </a:r>
          </a:p>
        </p:txBody>
      </p:sp>
      <p:sp>
        <p:nvSpPr>
          <p:cNvPr id="3" name="Segnaposto contenuto 2"/>
          <p:cNvSpPr>
            <a:spLocks noGrp="1"/>
          </p:cNvSpPr>
          <p:nvPr>
            <p:ph idx="1"/>
          </p:nvPr>
        </p:nvSpPr>
        <p:spPr>
          <a:xfrm>
            <a:off x="902043" y="2125362"/>
            <a:ext cx="10926660" cy="4090087"/>
          </a:xfrm>
        </p:spPr>
        <p:txBody>
          <a:bodyPr>
            <a:normAutofit/>
          </a:bodyPr>
          <a:lstStyle/>
          <a:p>
            <a:pPr marL="0" indent="0">
              <a:buNone/>
            </a:pPr>
            <a:r>
              <a:rPr lang="it-IT" sz="2400" b="1" dirty="0"/>
              <a:t>Uranio</a:t>
            </a:r>
            <a:r>
              <a:rPr lang="it-IT" sz="2400" dirty="0"/>
              <a:t> elemento naturale radioattivo presente in alcuni minerali (non di origine fossile)</a:t>
            </a:r>
          </a:p>
          <a:p>
            <a:pPr marL="0" indent="0">
              <a:buNone/>
            </a:pPr>
            <a:r>
              <a:rPr lang="it-IT" sz="2400" dirty="0">
                <a:sym typeface="Wingdings" pitchFamily="2" charset="2"/>
              </a:rPr>
              <a:t>	 non rinnovabile (un secolo di riserva)</a:t>
            </a:r>
          </a:p>
          <a:p>
            <a:pPr>
              <a:buFont typeface="Arial" panose="020B0604020202020204" pitchFamily="34" charset="0"/>
              <a:buChar char="•"/>
            </a:pPr>
            <a:r>
              <a:rPr lang="it-IT" sz="2400" dirty="0">
                <a:sym typeface="Wingdings" pitchFamily="2" charset="2"/>
              </a:rPr>
              <a:t>Prodotto per generare energia atomica </a:t>
            </a:r>
          </a:p>
          <a:p>
            <a:pPr marL="914400" lvl="2" indent="0">
              <a:buNone/>
            </a:pPr>
            <a:r>
              <a:rPr lang="it-IT" sz="2000" dirty="0">
                <a:sym typeface="Wingdings" pitchFamily="2" charset="2"/>
              </a:rPr>
              <a:t>(bomba vs. acqua  turbine). </a:t>
            </a:r>
          </a:p>
          <a:p>
            <a:pPr>
              <a:buFont typeface="Arial" panose="020B0604020202020204" pitchFamily="34" charset="0"/>
              <a:buChar char="•"/>
            </a:pPr>
            <a:endParaRPr lang="it-IT" sz="900" dirty="0">
              <a:sym typeface="Wingdings" pitchFamily="2" charset="2"/>
            </a:endParaRPr>
          </a:p>
          <a:p>
            <a:pPr marL="0" indent="0">
              <a:buNone/>
            </a:pPr>
            <a:r>
              <a:rPr lang="it-IT" sz="2400" dirty="0">
                <a:sym typeface="Wingdings" pitchFamily="2" charset="2"/>
              </a:rPr>
              <a:t>Tre problemi:</a:t>
            </a:r>
          </a:p>
          <a:p>
            <a:pPr lvl="1"/>
            <a:r>
              <a:rPr lang="it-IT" sz="2400" dirty="0">
                <a:sym typeface="Wingdings" pitchFamily="2" charset="2"/>
              </a:rPr>
              <a:t>Necessità di conoscenze e competenze avanzate e per gestirla</a:t>
            </a:r>
          </a:p>
          <a:p>
            <a:pPr lvl="1"/>
            <a:r>
              <a:rPr lang="it-IT" sz="2400" dirty="0">
                <a:sym typeface="Wingdings" pitchFamily="2" charset="2"/>
              </a:rPr>
              <a:t>Costi altissimi di costruzioni per le centrali</a:t>
            </a:r>
          </a:p>
          <a:p>
            <a:pPr lvl="1"/>
            <a:r>
              <a:rPr lang="it-IT" sz="2400" dirty="0">
                <a:sym typeface="Wingdings" pitchFamily="2" charset="2"/>
              </a:rPr>
              <a:t>Ampia serie di infrastrutture di supporto per il controllo e gestione scorie</a:t>
            </a:r>
          </a:p>
        </p:txBody>
      </p:sp>
    </p:spTree>
    <p:extLst>
      <p:ext uri="{BB962C8B-B14F-4D97-AF65-F5344CB8AC3E}">
        <p14:creationId xmlns:p14="http://schemas.microsoft.com/office/powerpoint/2010/main" val="2459937519"/>
      </p:ext>
    </p:extLst>
  </p:cSld>
  <p:clrMapOvr>
    <a:masterClrMapping/>
  </p:clrMapOvr>
  <mc:AlternateContent xmlns:mc="http://schemas.openxmlformats.org/markup-compatibility/2006" xmlns:p14="http://schemas.microsoft.com/office/powerpoint/2010/main">
    <mc:Choice Requires="p14">
      <p:transition spd="slow" p14:dur="2000" advTm="420267"/>
    </mc:Choice>
    <mc:Fallback xmlns="">
      <p:transition spd="slow" advTm="420267"/>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51470" y="444843"/>
            <a:ext cx="8625016" cy="827902"/>
          </a:xfrm>
        </p:spPr>
        <p:txBody>
          <a:bodyPr>
            <a:normAutofit fontScale="90000"/>
          </a:bodyPr>
          <a:lstStyle/>
          <a:p>
            <a:r>
              <a:rPr lang="it-IT" dirty="0"/>
              <a:t>Uranio / energia nucleare</a:t>
            </a:r>
          </a:p>
        </p:txBody>
      </p:sp>
      <p:sp>
        <p:nvSpPr>
          <p:cNvPr id="3" name="Segnaposto contenuto 2"/>
          <p:cNvSpPr>
            <a:spLocks noGrp="1"/>
          </p:cNvSpPr>
          <p:nvPr>
            <p:ph idx="1"/>
          </p:nvPr>
        </p:nvSpPr>
        <p:spPr>
          <a:xfrm>
            <a:off x="753761" y="1519880"/>
            <a:ext cx="11038493" cy="4806779"/>
          </a:xfrm>
        </p:spPr>
        <p:txBody>
          <a:bodyPr>
            <a:noAutofit/>
          </a:bodyPr>
          <a:lstStyle/>
          <a:p>
            <a:pPr marL="238125" lvl="6" indent="0" algn="ctr">
              <a:buNone/>
            </a:pPr>
            <a:r>
              <a:rPr lang="it-IT" sz="2400" i="1" dirty="0">
                <a:sym typeface="Wingdings" pitchFamily="2" charset="2"/>
              </a:rPr>
              <a:t>Vantaggi vs. svantaggi</a:t>
            </a:r>
          </a:p>
          <a:p>
            <a:pPr marL="238125" lvl="6" indent="0">
              <a:buNone/>
            </a:pPr>
            <a:r>
              <a:rPr lang="it-IT" sz="2400" dirty="0">
                <a:sym typeface="Wingdings" pitchFamily="2" charset="2"/>
              </a:rPr>
              <a:t>Vantaggi: </a:t>
            </a:r>
          </a:p>
          <a:p>
            <a:pPr marL="1495425" lvl="8" indent="-342900"/>
            <a:r>
              <a:rPr lang="it-IT" sz="2400" dirty="0">
                <a:sym typeface="Wingdings" pitchFamily="2" charset="2"/>
              </a:rPr>
              <a:t>quantità energia prodotto in rapporto al combustibile usato di molto superiore a altre forme di produzione</a:t>
            </a:r>
          </a:p>
          <a:p>
            <a:pPr marL="1495425" lvl="8" indent="-342900"/>
            <a:r>
              <a:rPr lang="it-IT" sz="2400" dirty="0">
                <a:sym typeface="Wingdings" pitchFamily="2" charset="2"/>
              </a:rPr>
              <a:t>Minori danni sull’ambiente nell’estrazione</a:t>
            </a:r>
          </a:p>
          <a:p>
            <a:pPr marL="238125" lvl="6" indent="0">
              <a:buNone/>
            </a:pPr>
            <a:r>
              <a:rPr lang="it-IT" sz="2400" dirty="0">
                <a:sym typeface="Wingdings" pitchFamily="2" charset="2"/>
              </a:rPr>
              <a:t>Svantaggi</a:t>
            </a:r>
          </a:p>
          <a:p>
            <a:pPr marL="1535113" lvl="8" indent="-382588"/>
            <a:r>
              <a:rPr lang="it-IT" sz="2400" dirty="0">
                <a:sym typeface="Wingdings" pitchFamily="2" charset="2"/>
              </a:rPr>
              <a:t>Costi altissimi (impianto, produzione, smaltimento)</a:t>
            </a:r>
          </a:p>
          <a:p>
            <a:pPr marL="1535113" lvl="8" indent="-382588"/>
            <a:r>
              <a:rPr lang="it-IT" sz="2400" dirty="0">
                <a:sym typeface="Wingdings" pitchFamily="2" charset="2"/>
              </a:rPr>
              <a:t>Rischio di incidente (Three Miles Island 1979, Chernobyl 1986, Fukushima 2011, …)</a:t>
            </a:r>
            <a:endParaRPr lang="it-IT" sz="2400" dirty="0"/>
          </a:p>
          <a:p>
            <a:endParaRPr lang="it-IT" sz="800" dirty="0"/>
          </a:p>
          <a:p>
            <a:r>
              <a:rPr lang="it-IT" sz="2400" dirty="0"/>
              <a:t>Italia: referendum 1986 e 2011  </a:t>
            </a:r>
            <a:r>
              <a:rPr lang="it-IT" sz="2400" dirty="0">
                <a:sym typeface="Wingdings" panose="05000000000000000000" pitchFamily="2" charset="2"/>
              </a:rPr>
              <a:t> fine programmi nucleari (ma </a:t>
            </a:r>
            <a:r>
              <a:rPr lang="it-IT" sz="2400" dirty="0" err="1">
                <a:sym typeface="Wingdings" panose="05000000000000000000" pitchFamily="2" charset="2"/>
              </a:rPr>
              <a:t>Krsko</a:t>
            </a:r>
            <a:r>
              <a:rPr lang="it-IT" sz="2400" dirty="0">
                <a:sym typeface="Wingdings" panose="05000000000000000000" pitchFamily="2" charset="2"/>
              </a:rPr>
              <a:t> e Francia e Svizzera…)</a:t>
            </a:r>
            <a:endParaRPr lang="it-IT" sz="2400" dirty="0"/>
          </a:p>
        </p:txBody>
      </p:sp>
    </p:spTree>
    <p:extLst>
      <p:ext uri="{BB962C8B-B14F-4D97-AF65-F5344CB8AC3E}">
        <p14:creationId xmlns:p14="http://schemas.microsoft.com/office/powerpoint/2010/main" val="597126192"/>
      </p:ext>
    </p:extLst>
  </p:cSld>
  <p:clrMapOvr>
    <a:masterClrMapping/>
  </p:clrMapOvr>
  <mc:AlternateContent xmlns:mc="http://schemas.openxmlformats.org/markup-compatibility/2006" xmlns:p14="http://schemas.microsoft.com/office/powerpoint/2010/main">
    <mc:Choice Requires="p14">
      <p:transition spd="slow" p14:dur="2000" advTm="593173"/>
    </mc:Choice>
    <mc:Fallback xmlns="">
      <p:transition spd="slow" advTm="593173"/>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9C9ABB6-64CA-2248-9040-872F56E72B17}"/>
              </a:ext>
            </a:extLst>
          </p:cNvPr>
          <p:cNvSpPr>
            <a:spLocks noGrp="1"/>
          </p:cNvSpPr>
          <p:nvPr>
            <p:ph type="title"/>
          </p:nvPr>
        </p:nvSpPr>
        <p:spPr>
          <a:xfrm>
            <a:off x="1243227" y="138540"/>
            <a:ext cx="10058400" cy="1609344"/>
          </a:xfrm>
        </p:spPr>
        <p:txBody>
          <a:bodyPr/>
          <a:lstStyle/>
          <a:p>
            <a:pPr algn="ctr"/>
            <a:r>
              <a:rPr lang="it-IT" dirty="0"/>
              <a:t>Distribuzione delle centrali nucleari nel mondo (2020)</a:t>
            </a:r>
          </a:p>
        </p:txBody>
      </p:sp>
      <p:pic>
        <p:nvPicPr>
          <p:cNvPr id="5" name="Immagine 4">
            <a:extLst>
              <a:ext uri="{FF2B5EF4-FFF2-40B4-BE49-F238E27FC236}">
                <a16:creationId xmlns:a16="http://schemas.microsoft.com/office/drawing/2014/main" id="{C9E47397-8A5E-804A-A696-0741A460339F}"/>
              </a:ext>
            </a:extLst>
          </p:cNvPr>
          <p:cNvPicPr>
            <a:picLocks noChangeAspect="1"/>
          </p:cNvPicPr>
          <p:nvPr/>
        </p:nvPicPr>
        <p:blipFill>
          <a:blip r:embed="rId2"/>
          <a:stretch>
            <a:fillRect/>
          </a:stretch>
        </p:blipFill>
        <p:spPr>
          <a:xfrm>
            <a:off x="1725141" y="1892986"/>
            <a:ext cx="8890000" cy="4851400"/>
          </a:xfrm>
          <a:prstGeom prst="rect">
            <a:avLst/>
          </a:prstGeom>
        </p:spPr>
      </p:pic>
    </p:spTree>
    <p:extLst>
      <p:ext uri="{BB962C8B-B14F-4D97-AF65-F5344CB8AC3E}">
        <p14:creationId xmlns:p14="http://schemas.microsoft.com/office/powerpoint/2010/main" val="42156690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CFA009A-D54C-3342-AAD7-9D2D5C2F765A}"/>
              </a:ext>
            </a:extLst>
          </p:cNvPr>
          <p:cNvSpPr>
            <a:spLocks noGrp="1"/>
          </p:cNvSpPr>
          <p:nvPr>
            <p:ph type="title"/>
          </p:nvPr>
        </p:nvSpPr>
        <p:spPr/>
        <p:txBody>
          <a:bodyPr/>
          <a:lstStyle/>
          <a:p>
            <a:r>
              <a:rPr lang="it-IT" dirty="0"/>
              <a:t>Gerarchia della diffusione</a:t>
            </a:r>
          </a:p>
        </p:txBody>
      </p:sp>
      <p:pic>
        <p:nvPicPr>
          <p:cNvPr id="5" name="Segnaposto contenuto 4">
            <a:extLst>
              <a:ext uri="{FF2B5EF4-FFF2-40B4-BE49-F238E27FC236}">
                <a16:creationId xmlns:a16="http://schemas.microsoft.com/office/drawing/2014/main" id="{C2D4AEA3-3F24-0347-8EC0-0ED571C3506D}"/>
              </a:ext>
            </a:extLst>
          </p:cNvPr>
          <p:cNvPicPr>
            <a:picLocks noGrp="1" noChangeAspect="1"/>
          </p:cNvPicPr>
          <p:nvPr>
            <p:ph idx="1"/>
          </p:nvPr>
        </p:nvPicPr>
        <p:blipFill>
          <a:blip r:embed="rId2"/>
          <a:stretch>
            <a:fillRect/>
          </a:stretch>
        </p:blipFill>
        <p:spPr>
          <a:xfrm>
            <a:off x="1009649" y="2336092"/>
            <a:ext cx="10172700" cy="2717800"/>
          </a:xfrm>
        </p:spPr>
      </p:pic>
      <p:sp>
        <p:nvSpPr>
          <p:cNvPr id="6" name="CasellaDiTesto 5">
            <a:extLst>
              <a:ext uri="{FF2B5EF4-FFF2-40B4-BE49-F238E27FC236}">
                <a16:creationId xmlns:a16="http://schemas.microsoft.com/office/drawing/2014/main" id="{18A3DB73-63E9-D145-BA88-1E976E0820B6}"/>
              </a:ext>
            </a:extLst>
          </p:cNvPr>
          <p:cNvSpPr txBox="1"/>
          <p:nvPr/>
        </p:nvSpPr>
        <p:spPr>
          <a:xfrm>
            <a:off x="1056619" y="5338119"/>
            <a:ext cx="10125730" cy="923330"/>
          </a:xfrm>
          <a:prstGeom prst="rect">
            <a:avLst/>
          </a:prstGeom>
          <a:noFill/>
        </p:spPr>
        <p:txBody>
          <a:bodyPr wrap="square" rtlCol="0">
            <a:spAutoFit/>
          </a:bodyPr>
          <a:lstStyle/>
          <a:p>
            <a:r>
              <a:rPr lang="it-IT" i="1" dirty="0"/>
              <a:t>Belgio</a:t>
            </a:r>
            <a:r>
              <a:rPr lang="it-IT" dirty="0"/>
              <a:t> (7), </a:t>
            </a:r>
            <a:r>
              <a:rPr lang="it-IT" i="1" dirty="0"/>
              <a:t>Germania</a:t>
            </a:r>
            <a:r>
              <a:rPr lang="it-IT" dirty="0"/>
              <a:t> (6), </a:t>
            </a:r>
            <a:r>
              <a:rPr lang="it-IT" i="1" dirty="0"/>
              <a:t>Repubblica</a:t>
            </a:r>
            <a:r>
              <a:rPr lang="it-IT" dirty="0"/>
              <a:t> </a:t>
            </a:r>
            <a:r>
              <a:rPr lang="it-IT" i="1" dirty="0"/>
              <a:t>Ceca</a:t>
            </a:r>
            <a:r>
              <a:rPr lang="it-IT" dirty="0"/>
              <a:t> (6), </a:t>
            </a:r>
            <a:r>
              <a:rPr lang="it-IT" i="1" dirty="0"/>
              <a:t>Pakistan</a:t>
            </a:r>
            <a:r>
              <a:rPr lang="it-IT" dirty="0"/>
              <a:t> (7), </a:t>
            </a:r>
            <a:r>
              <a:rPr lang="it-IT" i="1" dirty="0"/>
              <a:t>Finlandia</a:t>
            </a:r>
            <a:r>
              <a:rPr lang="it-IT" dirty="0"/>
              <a:t> (4), </a:t>
            </a:r>
            <a:r>
              <a:rPr lang="it-IT" i="1" dirty="0"/>
              <a:t>Svizzera</a:t>
            </a:r>
            <a:r>
              <a:rPr lang="it-IT" dirty="0"/>
              <a:t> (4), </a:t>
            </a:r>
          </a:p>
          <a:p>
            <a:r>
              <a:rPr lang="it-IT" i="1" dirty="0"/>
              <a:t>Ungheria</a:t>
            </a:r>
            <a:r>
              <a:rPr lang="it-IT" dirty="0"/>
              <a:t> (4), </a:t>
            </a:r>
            <a:r>
              <a:rPr lang="it-IT" i="1" dirty="0"/>
              <a:t>Slovacchia</a:t>
            </a:r>
            <a:r>
              <a:rPr lang="it-IT" dirty="0"/>
              <a:t> (4), </a:t>
            </a:r>
            <a:r>
              <a:rPr lang="it-IT" i="1" dirty="0"/>
              <a:t>Argentina</a:t>
            </a:r>
            <a:r>
              <a:rPr lang="it-IT" dirty="0"/>
              <a:t> (3), </a:t>
            </a:r>
            <a:r>
              <a:rPr lang="it-IT" i="1" dirty="0"/>
              <a:t>Sudafrica</a:t>
            </a:r>
            <a:r>
              <a:rPr lang="it-IT" dirty="0"/>
              <a:t>(2), </a:t>
            </a:r>
            <a:r>
              <a:rPr lang="it-IT" i="1" dirty="0"/>
              <a:t>Messico</a:t>
            </a:r>
            <a:r>
              <a:rPr lang="it-IT" dirty="0"/>
              <a:t> (2), </a:t>
            </a:r>
            <a:r>
              <a:rPr lang="it-IT" i="1" dirty="0"/>
              <a:t>Bulgaria</a:t>
            </a:r>
            <a:r>
              <a:rPr lang="it-IT" dirty="0"/>
              <a:t> (2), </a:t>
            </a:r>
          </a:p>
          <a:p>
            <a:r>
              <a:rPr lang="it-IT" i="1" dirty="0"/>
              <a:t>Romania</a:t>
            </a:r>
            <a:r>
              <a:rPr lang="it-IT" dirty="0"/>
              <a:t> (2), </a:t>
            </a:r>
            <a:r>
              <a:rPr lang="it-IT" i="1" dirty="0"/>
              <a:t>Brasile</a:t>
            </a:r>
            <a:r>
              <a:rPr lang="it-IT" dirty="0"/>
              <a:t> (2), </a:t>
            </a:r>
            <a:r>
              <a:rPr lang="it-IT" i="1" dirty="0"/>
              <a:t>Slovenia</a:t>
            </a:r>
            <a:r>
              <a:rPr lang="it-IT" dirty="0"/>
              <a:t> (1), </a:t>
            </a:r>
            <a:r>
              <a:rPr lang="it-IT" i="1" dirty="0"/>
              <a:t>Olanda</a:t>
            </a:r>
            <a:r>
              <a:rPr lang="it-IT" dirty="0"/>
              <a:t>(1), </a:t>
            </a:r>
            <a:r>
              <a:rPr lang="it-IT" i="1" dirty="0"/>
              <a:t>Armenia</a:t>
            </a:r>
            <a:r>
              <a:rPr lang="it-IT" dirty="0"/>
              <a:t> (1), </a:t>
            </a:r>
            <a:r>
              <a:rPr lang="it-IT" i="1" dirty="0"/>
              <a:t>Iran</a:t>
            </a:r>
            <a:r>
              <a:rPr lang="it-IT" dirty="0"/>
              <a:t> (1).</a:t>
            </a:r>
          </a:p>
        </p:txBody>
      </p:sp>
    </p:spTree>
    <p:extLst>
      <p:ext uri="{BB962C8B-B14F-4D97-AF65-F5344CB8AC3E}">
        <p14:creationId xmlns:p14="http://schemas.microsoft.com/office/powerpoint/2010/main" val="33125205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59C500-EB6F-C843-82BE-B9AED7347FEE}"/>
              </a:ext>
            </a:extLst>
          </p:cNvPr>
          <p:cNvSpPr>
            <a:spLocks noGrp="1"/>
          </p:cNvSpPr>
          <p:nvPr>
            <p:ph type="title"/>
          </p:nvPr>
        </p:nvSpPr>
        <p:spPr>
          <a:xfrm>
            <a:off x="123567" y="580768"/>
            <a:ext cx="4648433" cy="1497280"/>
          </a:xfrm>
        </p:spPr>
        <p:txBody>
          <a:bodyPr>
            <a:noAutofit/>
          </a:bodyPr>
          <a:lstStyle/>
          <a:p>
            <a:r>
              <a:rPr lang="it-IT" sz="4000" dirty="0"/>
              <a:t>Distribuzione delle centrali nucleari in Europa  (2019) </a:t>
            </a:r>
          </a:p>
        </p:txBody>
      </p:sp>
      <p:pic>
        <p:nvPicPr>
          <p:cNvPr id="5" name="Immagine 4">
            <a:extLst>
              <a:ext uri="{FF2B5EF4-FFF2-40B4-BE49-F238E27FC236}">
                <a16:creationId xmlns:a16="http://schemas.microsoft.com/office/drawing/2014/main" id="{A871ABD6-DE40-B94D-A972-015B5EEE8680}"/>
              </a:ext>
            </a:extLst>
          </p:cNvPr>
          <p:cNvPicPr>
            <a:picLocks noChangeAspect="1"/>
          </p:cNvPicPr>
          <p:nvPr/>
        </p:nvPicPr>
        <p:blipFill>
          <a:blip r:embed="rId2"/>
          <a:stretch>
            <a:fillRect/>
          </a:stretch>
        </p:blipFill>
        <p:spPr>
          <a:xfrm>
            <a:off x="5478628" y="0"/>
            <a:ext cx="6622291" cy="6858000"/>
          </a:xfrm>
          <a:prstGeom prst="rect">
            <a:avLst/>
          </a:prstGeom>
        </p:spPr>
      </p:pic>
      <p:sp>
        <p:nvSpPr>
          <p:cNvPr id="6" name="CasellaDiTesto 5">
            <a:extLst>
              <a:ext uri="{FF2B5EF4-FFF2-40B4-BE49-F238E27FC236}">
                <a16:creationId xmlns:a16="http://schemas.microsoft.com/office/drawing/2014/main" id="{5FD4062C-79D5-4B41-9690-3A8FC6FF3EC9}"/>
              </a:ext>
            </a:extLst>
          </p:cNvPr>
          <p:cNvSpPr txBox="1"/>
          <p:nvPr/>
        </p:nvSpPr>
        <p:spPr>
          <a:xfrm>
            <a:off x="264073" y="2450046"/>
            <a:ext cx="4715699" cy="3970318"/>
          </a:xfrm>
          <a:prstGeom prst="rect">
            <a:avLst/>
          </a:prstGeom>
          <a:noFill/>
        </p:spPr>
        <p:txBody>
          <a:bodyPr wrap="square" rtlCol="0">
            <a:spAutoFit/>
          </a:bodyPr>
          <a:lstStyle/>
          <a:p>
            <a:r>
              <a:rPr lang="it-IT" dirty="0"/>
              <a:t>Nel 2019, 13 Stati membri dell'UE avevano in totale 106 reattori nucleari in funzione, producendo 765 337 </a:t>
            </a:r>
            <a:r>
              <a:rPr lang="it-IT" dirty="0" err="1"/>
              <a:t>GWh</a:t>
            </a:r>
            <a:r>
              <a:rPr lang="it-IT" dirty="0"/>
              <a:t> di elettricità, ovvero circa il 26% della produzione totale di elettricità nell’UE</a:t>
            </a:r>
          </a:p>
          <a:p>
            <a:r>
              <a:rPr lang="it-IT" dirty="0"/>
              <a:t>(</a:t>
            </a:r>
            <a:r>
              <a:rPr lang="it-IT" dirty="0" err="1"/>
              <a:t>Eurostat</a:t>
            </a:r>
            <a:r>
              <a:rPr lang="it-IT" dirty="0"/>
              <a:t>). </a:t>
            </a:r>
          </a:p>
          <a:p>
            <a:endParaRPr lang="it-IT" sz="1000" dirty="0"/>
          </a:p>
          <a:p>
            <a:r>
              <a:rPr lang="it-IT" dirty="0"/>
              <a:t>Il maggior produttore di</a:t>
            </a:r>
            <a:r>
              <a:rPr lang="it-IT" b="1" dirty="0"/>
              <a:t> energia nucleare</a:t>
            </a:r>
            <a:r>
              <a:rPr lang="it-IT" dirty="0"/>
              <a:t> nell'Unione Europea è stata la </a:t>
            </a:r>
            <a:r>
              <a:rPr lang="it-IT" b="1" dirty="0"/>
              <a:t>Francia</a:t>
            </a:r>
            <a:r>
              <a:rPr lang="it-IT" dirty="0"/>
              <a:t> con 399011 </a:t>
            </a:r>
            <a:r>
              <a:rPr lang="it-IT" dirty="0" err="1"/>
              <a:t>GWh</a:t>
            </a:r>
            <a:r>
              <a:rPr lang="it-IT" dirty="0"/>
              <a:t> (52,1% del totale dell'UE), seguita da</a:t>
            </a:r>
            <a:r>
              <a:rPr lang="it-IT" b="1" dirty="0"/>
              <a:t> Germania</a:t>
            </a:r>
            <a:r>
              <a:rPr lang="it-IT" dirty="0"/>
              <a:t> (75 071 </a:t>
            </a:r>
            <a:r>
              <a:rPr lang="it-IT" dirty="0" err="1"/>
              <a:t>GWh</a:t>
            </a:r>
            <a:r>
              <a:rPr lang="it-IT" dirty="0"/>
              <a:t> o 9,8%), </a:t>
            </a:r>
            <a:r>
              <a:rPr lang="it-IT" b="1" dirty="0"/>
              <a:t>Svezia</a:t>
            </a:r>
            <a:r>
              <a:rPr lang="it-IT" dirty="0"/>
              <a:t> (66130 </a:t>
            </a:r>
            <a:r>
              <a:rPr lang="it-IT" dirty="0" err="1"/>
              <a:t>GWh</a:t>
            </a:r>
            <a:r>
              <a:rPr lang="it-IT" dirty="0"/>
              <a:t> o 8,6%) e </a:t>
            </a:r>
            <a:r>
              <a:rPr lang="it-IT" b="1" dirty="0"/>
              <a:t>Spagna</a:t>
            </a:r>
            <a:r>
              <a:rPr lang="it-IT" dirty="0"/>
              <a:t> (58349 </a:t>
            </a:r>
            <a:r>
              <a:rPr lang="it-IT" dirty="0" err="1"/>
              <a:t>GWh</a:t>
            </a:r>
            <a:r>
              <a:rPr lang="it-IT" dirty="0"/>
              <a:t> o 7,6%).</a:t>
            </a:r>
          </a:p>
          <a:p>
            <a:endParaRPr lang="it-IT" dirty="0"/>
          </a:p>
        </p:txBody>
      </p:sp>
    </p:spTree>
    <p:extLst>
      <p:ext uri="{BB962C8B-B14F-4D97-AF65-F5344CB8AC3E}">
        <p14:creationId xmlns:p14="http://schemas.microsoft.com/office/powerpoint/2010/main" val="28794755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79D8B-7EF1-AA43-9E33-0D0491B1C31E}"/>
              </a:ext>
            </a:extLst>
          </p:cNvPr>
          <p:cNvSpPr>
            <a:spLocks noGrp="1"/>
          </p:cNvSpPr>
          <p:nvPr>
            <p:ph type="title"/>
          </p:nvPr>
        </p:nvSpPr>
        <p:spPr/>
        <p:txBody>
          <a:bodyPr/>
          <a:lstStyle/>
          <a:p>
            <a:r>
              <a:rPr lang="it-IT" dirty="0"/>
              <a:t>2022:</a:t>
            </a:r>
          </a:p>
        </p:txBody>
      </p:sp>
      <p:sp>
        <p:nvSpPr>
          <p:cNvPr id="6" name="CasellaDiTesto 5">
            <a:extLst>
              <a:ext uri="{FF2B5EF4-FFF2-40B4-BE49-F238E27FC236}">
                <a16:creationId xmlns:a16="http://schemas.microsoft.com/office/drawing/2014/main" id="{CF6C0B87-C308-6E41-A248-7B22924B379C}"/>
              </a:ext>
            </a:extLst>
          </p:cNvPr>
          <p:cNvSpPr txBox="1"/>
          <p:nvPr/>
        </p:nvSpPr>
        <p:spPr>
          <a:xfrm>
            <a:off x="6864095" y="655130"/>
            <a:ext cx="4908497" cy="5170646"/>
          </a:xfrm>
          <a:prstGeom prst="rect">
            <a:avLst/>
          </a:prstGeom>
          <a:noFill/>
        </p:spPr>
        <p:txBody>
          <a:bodyPr wrap="square" rtlCol="0">
            <a:spAutoFit/>
          </a:bodyPr>
          <a:lstStyle/>
          <a:p>
            <a:r>
              <a:rPr lang="it-IT" b="1" dirty="0"/>
              <a:t>Nuove: </a:t>
            </a:r>
          </a:p>
          <a:p>
            <a:pPr marL="1073150"/>
            <a:r>
              <a:rPr lang="it-IT" dirty="0"/>
              <a:t>Finlandia</a:t>
            </a:r>
          </a:p>
          <a:p>
            <a:pPr marL="1073150"/>
            <a:r>
              <a:rPr lang="it-IT" dirty="0"/>
              <a:t>Slovacchia 2</a:t>
            </a:r>
          </a:p>
          <a:p>
            <a:pPr marL="1073150"/>
            <a:r>
              <a:rPr lang="it-IT" dirty="0"/>
              <a:t>Russia 4</a:t>
            </a:r>
          </a:p>
          <a:p>
            <a:pPr marL="1073150"/>
            <a:r>
              <a:rPr lang="it-IT" dirty="0"/>
              <a:t>UK 2</a:t>
            </a:r>
          </a:p>
          <a:p>
            <a:pPr marL="1073150"/>
            <a:r>
              <a:rPr lang="it-IT" dirty="0"/>
              <a:t>Francia 1</a:t>
            </a:r>
          </a:p>
          <a:p>
            <a:endParaRPr lang="it-IT" sz="800" dirty="0"/>
          </a:p>
          <a:p>
            <a:r>
              <a:rPr lang="it-IT" b="1" dirty="0"/>
              <a:t>Progettazione </a:t>
            </a:r>
          </a:p>
          <a:p>
            <a:pPr marL="989013"/>
            <a:r>
              <a:rPr lang="it-IT" dirty="0"/>
              <a:t>Polonia</a:t>
            </a:r>
          </a:p>
          <a:p>
            <a:pPr marL="989013"/>
            <a:r>
              <a:rPr lang="it-IT" dirty="0"/>
              <a:t>Romania</a:t>
            </a:r>
          </a:p>
          <a:p>
            <a:pPr marL="989013"/>
            <a:r>
              <a:rPr lang="it-IT" dirty="0"/>
              <a:t>Bulgaria</a:t>
            </a:r>
          </a:p>
          <a:p>
            <a:endParaRPr lang="it-IT" sz="800" dirty="0"/>
          </a:p>
          <a:p>
            <a:r>
              <a:rPr lang="it-IT" b="1" dirty="0"/>
              <a:t>Incremento potenza</a:t>
            </a:r>
          </a:p>
          <a:p>
            <a:pPr marL="890588"/>
            <a:r>
              <a:rPr lang="it-IT" dirty="0"/>
              <a:t>Slovenia</a:t>
            </a:r>
          </a:p>
          <a:p>
            <a:pPr marL="890588"/>
            <a:r>
              <a:rPr lang="it-IT" dirty="0"/>
              <a:t>Svizzera</a:t>
            </a:r>
          </a:p>
          <a:p>
            <a:pPr marL="890588"/>
            <a:r>
              <a:rPr lang="it-IT" dirty="0"/>
              <a:t>Spagna</a:t>
            </a:r>
          </a:p>
          <a:p>
            <a:endParaRPr lang="it-IT" sz="800" dirty="0"/>
          </a:p>
          <a:p>
            <a:r>
              <a:rPr lang="it-IT" b="1" dirty="0"/>
              <a:t>Uscita</a:t>
            </a:r>
          </a:p>
          <a:p>
            <a:pPr marL="989013"/>
            <a:r>
              <a:rPr lang="it-IT" dirty="0"/>
              <a:t>Germania</a:t>
            </a:r>
          </a:p>
          <a:p>
            <a:pPr marL="989013"/>
            <a:r>
              <a:rPr lang="it-IT" dirty="0"/>
              <a:t>Belgio</a:t>
            </a:r>
          </a:p>
        </p:txBody>
      </p:sp>
      <p:pic>
        <p:nvPicPr>
          <p:cNvPr id="7" name="Segnaposto contenuto 4">
            <a:extLst>
              <a:ext uri="{FF2B5EF4-FFF2-40B4-BE49-F238E27FC236}">
                <a16:creationId xmlns:a16="http://schemas.microsoft.com/office/drawing/2014/main" id="{32EC08EA-4681-2849-9268-DBF485B25D82}"/>
              </a:ext>
            </a:extLst>
          </p:cNvPr>
          <p:cNvPicPr>
            <a:picLocks noChangeAspect="1"/>
          </p:cNvPicPr>
          <p:nvPr/>
        </p:nvPicPr>
        <p:blipFill>
          <a:blip r:embed="rId2"/>
          <a:stretch>
            <a:fillRect/>
          </a:stretch>
        </p:blipFill>
        <p:spPr>
          <a:xfrm>
            <a:off x="2875727" y="780740"/>
            <a:ext cx="3006626" cy="4622864"/>
          </a:xfrm>
          <a:prstGeom prst="rect">
            <a:avLst/>
          </a:prstGeom>
          <a:effectLst>
            <a:outerShdw blurRad="50800" dir="14400000">
              <a:srgbClr val="000000">
                <a:alpha val="40000"/>
              </a:srgbClr>
            </a:outerShdw>
          </a:effectLst>
        </p:spPr>
      </p:pic>
    </p:spTree>
    <p:extLst>
      <p:ext uri="{BB962C8B-B14F-4D97-AF65-F5344CB8AC3E}">
        <p14:creationId xmlns:p14="http://schemas.microsoft.com/office/powerpoint/2010/main" val="36960415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6333" y="247135"/>
            <a:ext cx="8386898" cy="1458097"/>
          </a:xfrm>
        </p:spPr>
        <p:txBody>
          <a:bodyPr>
            <a:normAutofit fontScale="90000"/>
          </a:bodyPr>
          <a:lstStyle/>
          <a:p>
            <a:r>
              <a:rPr lang="it-IT" dirty="0"/>
              <a:t>Su Three Miles Island </a:t>
            </a:r>
            <a:br>
              <a:rPr lang="it-IT" dirty="0"/>
            </a:br>
            <a:r>
              <a:rPr lang="it-IT" dirty="0"/>
              <a:t>(28 marzo 1979)</a:t>
            </a:r>
          </a:p>
        </p:txBody>
      </p:sp>
      <p:sp>
        <p:nvSpPr>
          <p:cNvPr id="3" name="Segnaposto contenuto 2"/>
          <p:cNvSpPr>
            <a:spLocks noGrp="1"/>
          </p:cNvSpPr>
          <p:nvPr>
            <p:ph idx="1"/>
          </p:nvPr>
        </p:nvSpPr>
        <p:spPr>
          <a:xfrm>
            <a:off x="176333" y="3165087"/>
            <a:ext cx="8155855" cy="3692913"/>
          </a:xfrm>
        </p:spPr>
        <p:txBody>
          <a:bodyPr>
            <a:normAutofit/>
          </a:bodyPr>
          <a:lstStyle/>
          <a:p>
            <a:endParaRPr lang="it-IT" dirty="0">
              <a:hlinkClick r:id="" action="ppaction://noaction">
                <a:extLst>
                  <a:ext uri="{A12FA001-AC4F-418D-AE19-62706E023703}">
                    <ahyp:hlinkClr xmlns:ahyp="http://schemas.microsoft.com/office/drawing/2018/hyperlinkcolor" val="tx"/>
                  </a:ext>
                </a:extLst>
              </a:hlinkClick>
            </a:endParaRPr>
          </a:p>
          <a:p>
            <a:r>
              <a:rPr lang="it-IT" dirty="0">
                <a:hlinkClick r:id="" action="ppaction://noaction">
                  <a:extLst>
                    <a:ext uri="{A12FA001-AC4F-418D-AE19-62706E023703}">
                      <ahyp:hlinkClr xmlns:ahyp="http://schemas.microsoft.com/office/drawing/2018/hyperlinkcolor" val="tx"/>
                    </a:ext>
                  </a:extLst>
                </a:hlinkClick>
              </a:rPr>
              <a:t>https://en.wikipedia.org/wiki/No_Nukes:_The_Muse_Concerts</a:t>
            </a:r>
            <a:r>
              <a:rPr lang="it-IT" dirty="0">
                <a:solidFill>
                  <a:schemeClr val="tx1"/>
                </a:solidFill>
                <a:hlinkClick r:id="rId2">
                  <a:extLst>
                    <a:ext uri="{A12FA001-AC4F-418D-AE19-62706E023703}">
                      <ahyp:hlinkClr xmlns:ahyp="http://schemas.microsoft.com/office/drawing/2018/hyperlinkcolor" val="tx"/>
                    </a:ext>
                  </a:extLst>
                </a:hlinkClick>
              </a:rPr>
              <a:t>_for_a_Non-Nuclear_Future</a:t>
            </a:r>
            <a:endParaRPr lang="it-IT" dirty="0">
              <a:solidFill>
                <a:schemeClr val="tx1"/>
              </a:solidFill>
            </a:endParaRPr>
          </a:p>
          <a:p>
            <a:endParaRPr lang="it-IT" dirty="0">
              <a:solidFill>
                <a:schemeClr val="tx1"/>
              </a:solidFill>
            </a:endParaRPr>
          </a:p>
          <a:p>
            <a:r>
              <a:rPr lang="it-IT" dirty="0">
                <a:solidFill>
                  <a:schemeClr val="tx1"/>
                </a:solidFill>
                <a:hlinkClick r:id="rId3">
                  <a:extLst>
                    <a:ext uri="{A12FA001-AC4F-418D-AE19-62706E023703}">
                      <ahyp:hlinkClr xmlns:ahyp="http://schemas.microsoft.com/office/drawing/2018/hyperlinkcolor" val="tx"/>
                    </a:ext>
                  </a:extLst>
                </a:hlinkClick>
              </a:rPr>
              <a:t>https://open.spotify.com/playlist/6lhSe7QK2ypXPs9lKH8lku?si=E379tsjETTSRO5kehZPzNA</a:t>
            </a:r>
            <a:endParaRPr lang="it-IT" dirty="0">
              <a:solidFill>
                <a:schemeClr val="tx1"/>
              </a:solidFill>
            </a:endParaRPr>
          </a:p>
          <a:p>
            <a:endParaRPr lang="it-IT" dirty="0">
              <a:solidFill>
                <a:schemeClr val="tx1"/>
              </a:solidFill>
            </a:endParaRPr>
          </a:p>
          <a:p>
            <a:r>
              <a:rPr lang="it-IT" dirty="0">
                <a:solidFill>
                  <a:schemeClr val="tx1"/>
                </a:solidFill>
                <a:hlinkClick r:id="rId4">
                  <a:extLst>
                    <a:ext uri="{A12FA001-AC4F-418D-AE19-62706E023703}">
                      <ahyp:hlinkClr xmlns:ahyp="http://schemas.microsoft.com/office/drawing/2018/hyperlinkcolor" val="tx"/>
                    </a:ext>
                  </a:extLst>
                </a:hlinkClick>
              </a:rPr>
              <a:t>https://en.wikipedia.org/wiki/The_China_Syndrome</a:t>
            </a:r>
            <a:endParaRPr lang="it-IT" dirty="0">
              <a:solidFill>
                <a:schemeClr val="tx1"/>
              </a:solidFill>
            </a:endParaRPr>
          </a:p>
        </p:txBody>
      </p:sp>
      <p:sp>
        <p:nvSpPr>
          <p:cNvPr id="6" name="CasellaDiTesto 5">
            <a:extLst>
              <a:ext uri="{FF2B5EF4-FFF2-40B4-BE49-F238E27FC236}">
                <a16:creationId xmlns:a16="http://schemas.microsoft.com/office/drawing/2014/main" id="{7034FA90-05D9-8B43-A306-5C121305DE9E}"/>
              </a:ext>
            </a:extLst>
          </p:cNvPr>
          <p:cNvSpPr txBox="1"/>
          <p:nvPr/>
        </p:nvSpPr>
        <p:spPr>
          <a:xfrm>
            <a:off x="494270" y="2297575"/>
            <a:ext cx="7933038" cy="984885"/>
          </a:xfrm>
          <a:prstGeom prst="rect">
            <a:avLst/>
          </a:prstGeom>
          <a:noFill/>
        </p:spPr>
        <p:txBody>
          <a:bodyPr wrap="square" rtlCol="0">
            <a:spAutoFit/>
          </a:bodyPr>
          <a:lstStyle/>
          <a:p>
            <a:r>
              <a:rPr lang="it-IT" sz="2000" dirty="0"/>
              <a:t>The China </a:t>
            </a:r>
            <a:r>
              <a:rPr lang="it-IT" sz="2000" dirty="0" err="1"/>
              <a:t>Syndrome</a:t>
            </a:r>
            <a:r>
              <a:rPr lang="it-IT" sz="2000" dirty="0"/>
              <a:t>, uscito il 16 marzo 1979</a:t>
            </a:r>
          </a:p>
          <a:p>
            <a:r>
              <a:rPr lang="it-IT" sz="2000" dirty="0"/>
              <a:t>No </a:t>
            </a:r>
            <a:r>
              <a:rPr lang="it-IT" sz="2000" dirty="0" err="1"/>
              <a:t>Nukes</a:t>
            </a:r>
            <a:r>
              <a:rPr lang="it-IT" sz="2000" dirty="0"/>
              <a:t>, concerto, NY, settembre 1979</a:t>
            </a:r>
          </a:p>
          <a:p>
            <a:endParaRPr lang="it-IT" dirty="0"/>
          </a:p>
        </p:txBody>
      </p:sp>
      <p:pic>
        <p:nvPicPr>
          <p:cNvPr id="7" name="Immagine 6">
            <a:extLst>
              <a:ext uri="{FF2B5EF4-FFF2-40B4-BE49-F238E27FC236}">
                <a16:creationId xmlns:a16="http://schemas.microsoft.com/office/drawing/2014/main" id="{3BA76094-682B-D14D-B1D1-705CE4B8548E}"/>
              </a:ext>
            </a:extLst>
          </p:cNvPr>
          <p:cNvPicPr>
            <a:picLocks noChangeAspect="1"/>
          </p:cNvPicPr>
          <p:nvPr/>
        </p:nvPicPr>
        <p:blipFill>
          <a:blip r:embed="rId5"/>
          <a:stretch>
            <a:fillRect/>
          </a:stretch>
        </p:blipFill>
        <p:spPr>
          <a:xfrm>
            <a:off x="8959494" y="0"/>
            <a:ext cx="2305372" cy="3591426"/>
          </a:xfrm>
          <a:prstGeom prst="rect">
            <a:avLst/>
          </a:prstGeom>
        </p:spPr>
      </p:pic>
      <p:pic>
        <p:nvPicPr>
          <p:cNvPr id="8" name="Immagine 7">
            <a:extLst>
              <a:ext uri="{FF2B5EF4-FFF2-40B4-BE49-F238E27FC236}">
                <a16:creationId xmlns:a16="http://schemas.microsoft.com/office/drawing/2014/main" id="{154ECCDB-7325-F34D-B028-9E53AB3D4D0A}"/>
              </a:ext>
            </a:extLst>
          </p:cNvPr>
          <p:cNvPicPr>
            <a:picLocks noChangeAspect="1"/>
          </p:cNvPicPr>
          <p:nvPr/>
        </p:nvPicPr>
        <p:blipFill>
          <a:blip r:embed="rId6"/>
          <a:stretch>
            <a:fillRect/>
          </a:stretch>
        </p:blipFill>
        <p:spPr>
          <a:xfrm>
            <a:off x="8959494" y="3904735"/>
            <a:ext cx="2902453" cy="2708641"/>
          </a:xfrm>
          <a:prstGeom prst="rect">
            <a:avLst/>
          </a:prstGeom>
        </p:spPr>
      </p:pic>
    </p:spTree>
    <p:extLst>
      <p:ext uri="{BB962C8B-B14F-4D97-AF65-F5344CB8AC3E}">
        <p14:creationId xmlns:p14="http://schemas.microsoft.com/office/powerpoint/2010/main" val="25295593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420889F-9B9D-424C-A110-7BBC36452278}"/>
              </a:ext>
            </a:extLst>
          </p:cNvPr>
          <p:cNvSpPr>
            <a:spLocks noGrp="1"/>
          </p:cNvSpPr>
          <p:nvPr>
            <p:ph type="title"/>
          </p:nvPr>
        </p:nvSpPr>
        <p:spPr>
          <a:xfrm>
            <a:off x="872140" y="29643"/>
            <a:ext cx="10058400" cy="1609344"/>
          </a:xfrm>
        </p:spPr>
        <p:txBody>
          <a:bodyPr/>
          <a:lstStyle/>
          <a:p>
            <a:r>
              <a:rPr lang="it-IT" dirty="0"/>
              <a:t>Produzione e riserve</a:t>
            </a:r>
          </a:p>
        </p:txBody>
      </p:sp>
      <p:pic>
        <p:nvPicPr>
          <p:cNvPr id="4" name="Segnaposto contenuto 3">
            <a:extLst>
              <a:ext uri="{FF2B5EF4-FFF2-40B4-BE49-F238E27FC236}">
                <a16:creationId xmlns:a16="http://schemas.microsoft.com/office/drawing/2014/main" id="{116EDF69-7FB6-724D-8403-750092F2358C}"/>
              </a:ext>
            </a:extLst>
          </p:cNvPr>
          <p:cNvPicPr>
            <a:picLocks noGrp="1" noChangeAspect="1"/>
          </p:cNvPicPr>
          <p:nvPr>
            <p:ph idx="1"/>
          </p:nvPr>
        </p:nvPicPr>
        <p:blipFill>
          <a:blip r:embed="rId2"/>
          <a:stretch>
            <a:fillRect/>
          </a:stretch>
        </p:blipFill>
        <p:spPr>
          <a:xfrm>
            <a:off x="7401076" y="1453636"/>
            <a:ext cx="4488975" cy="4051300"/>
          </a:xfrm>
          <a:prstGeom prst="rect">
            <a:avLst/>
          </a:prstGeom>
        </p:spPr>
      </p:pic>
      <p:pic>
        <p:nvPicPr>
          <p:cNvPr id="5" name="Immagine 4">
            <a:extLst>
              <a:ext uri="{FF2B5EF4-FFF2-40B4-BE49-F238E27FC236}">
                <a16:creationId xmlns:a16="http://schemas.microsoft.com/office/drawing/2014/main" id="{462E410D-CAA1-2744-82F1-AC08C325F3CB}"/>
              </a:ext>
            </a:extLst>
          </p:cNvPr>
          <p:cNvPicPr>
            <a:picLocks noChangeAspect="1"/>
          </p:cNvPicPr>
          <p:nvPr/>
        </p:nvPicPr>
        <p:blipFill>
          <a:blip r:embed="rId3"/>
          <a:stretch>
            <a:fillRect/>
          </a:stretch>
        </p:blipFill>
        <p:spPr>
          <a:xfrm>
            <a:off x="598457" y="1544939"/>
            <a:ext cx="6256648" cy="3868694"/>
          </a:xfrm>
          <a:prstGeom prst="rect">
            <a:avLst/>
          </a:prstGeom>
        </p:spPr>
      </p:pic>
    </p:spTree>
    <p:extLst>
      <p:ext uri="{BB962C8B-B14F-4D97-AF65-F5344CB8AC3E}">
        <p14:creationId xmlns:p14="http://schemas.microsoft.com/office/powerpoint/2010/main" val="34118332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E6B7813-F536-B44A-AD57-5F0AC2BC2CFA}"/>
              </a:ext>
            </a:extLst>
          </p:cNvPr>
          <p:cNvSpPr>
            <a:spLocks noGrp="1"/>
          </p:cNvSpPr>
          <p:nvPr>
            <p:ph type="title"/>
          </p:nvPr>
        </p:nvSpPr>
        <p:spPr/>
        <p:txBody>
          <a:bodyPr/>
          <a:lstStyle/>
          <a:p>
            <a:r>
              <a:rPr lang="it-IT" dirty="0"/>
              <a:t>Chernobyl, 26 aprile 1986</a:t>
            </a:r>
          </a:p>
        </p:txBody>
      </p:sp>
      <p:sp>
        <p:nvSpPr>
          <p:cNvPr id="3" name="Segnaposto contenuto 2">
            <a:extLst>
              <a:ext uri="{FF2B5EF4-FFF2-40B4-BE49-F238E27FC236}">
                <a16:creationId xmlns:a16="http://schemas.microsoft.com/office/drawing/2014/main" id="{323B4EA4-4806-4E48-BBDB-01E00CD0EDA7}"/>
              </a:ext>
            </a:extLst>
          </p:cNvPr>
          <p:cNvSpPr>
            <a:spLocks noGrp="1"/>
          </p:cNvSpPr>
          <p:nvPr>
            <p:ph idx="1"/>
          </p:nvPr>
        </p:nvSpPr>
        <p:spPr>
          <a:xfrm>
            <a:off x="3414727" y="5262620"/>
            <a:ext cx="6724696" cy="1203769"/>
          </a:xfrm>
        </p:spPr>
        <p:txBody>
          <a:bodyPr>
            <a:normAutofit/>
          </a:bodyPr>
          <a:lstStyle/>
          <a:p>
            <a:r>
              <a:rPr lang="it-IT" dirty="0"/>
              <a:t>Serie tv </a:t>
            </a:r>
            <a:r>
              <a:rPr lang="it-IT" dirty="0">
                <a:hlinkClick r:id="rId2">
                  <a:extLst>
                    <a:ext uri="{A12FA001-AC4F-418D-AE19-62706E023703}">
                      <ahyp:hlinkClr xmlns:ahyp="http://schemas.microsoft.com/office/drawing/2018/hyperlinkcolor" val="tx"/>
                    </a:ext>
                  </a:extLst>
                </a:hlinkClick>
              </a:rPr>
              <a:t>https://www.youtube.com/watch?v=s9APLXM9Ei8</a:t>
            </a:r>
            <a:endParaRPr lang="it-IT" dirty="0"/>
          </a:p>
          <a:p>
            <a:endParaRPr lang="it-IT" dirty="0"/>
          </a:p>
        </p:txBody>
      </p:sp>
      <p:pic>
        <p:nvPicPr>
          <p:cNvPr id="4" name="Immagine 3">
            <a:extLst>
              <a:ext uri="{FF2B5EF4-FFF2-40B4-BE49-F238E27FC236}">
                <a16:creationId xmlns:a16="http://schemas.microsoft.com/office/drawing/2014/main" id="{89B873B1-02A7-6844-BE7E-A78C5914403C}"/>
              </a:ext>
            </a:extLst>
          </p:cNvPr>
          <p:cNvPicPr>
            <a:picLocks noChangeAspect="1"/>
          </p:cNvPicPr>
          <p:nvPr/>
        </p:nvPicPr>
        <p:blipFill>
          <a:blip r:embed="rId3"/>
          <a:stretch>
            <a:fillRect/>
          </a:stretch>
        </p:blipFill>
        <p:spPr>
          <a:xfrm>
            <a:off x="6777075" y="1870109"/>
            <a:ext cx="3367609" cy="3098200"/>
          </a:xfrm>
          <a:prstGeom prst="rect">
            <a:avLst/>
          </a:prstGeom>
        </p:spPr>
      </p:pic>
      <p:pic>
        <p:nvPicPr>
          <p:cNvPr id="5" name="Immagine 4">
            <a:extLst>
              <a:ext uri="{FF2B5EF4-FFF2-40B4-BE49-F238E27FC236}">
                <a16:creationId xmlns:a16="http://schemas.microsoft.com/office/drawing/2014/main" id="{1292708D-C107-2A41-9FFD-ED82F966FC47}"/>
              </a:ext>
            </a:extLst>
          </p:cNvPr>
          <p:cNvPicPr>
            <a:picLocks noChangeAspect="1"/>
          </p:cNvPicPr>
          <p:nvPr/>
        </p:nvPicPr>
        <p:blipFill>
          <a:blip r:embed="rId4"/>
          <a:stretch>
            <a:fillRect/>
          </a:stretch>
        </p:blipFill>
        <p:spPr>
          <a:xfrm>
            <a:off x="957764" y="2059749"/>
            <a:ext cx="3551600" cy="3055716"/>
          </a:xfrm>
          <a:prstGeom prst="rect">
            <a:avLst/>
          </a:prstGeom>
        </p:spPr>
      </p:pic>
    </p:spTree>
    <p:extLst>
      <p:ext uri="{BB962C8B-B14F-4D97-AF65-F5344CB8AC3E}">
        <p14:creationId xmlns:p14="http://schemas.microsoft.com/office/powerpoint/2010/main" val="35648203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E4D0169-C925-C541-B3CD-B60BEDC536BF}"/>
              </a:ext>
            </a:extLst>
          </p:cNvPr>
          <p:cNvSpPr>
            <a:spLocks noGrp="1"/>
          </p:cNvSpPr>
          <p:nvPr>
            <p:ph type="title"/>
          </p:nvPr>
        </p:nvSpPr>
        <p:spPr/>
        <p:txBody>
          <a:bodyPr/>
          <a:lstStyle/>
          <a:p>
            <a:r>
              <a:rPr lang="it-IT" dirty="0"/>
              <a:t>Fukushima Dai-</a:t>
            </a:r>
            <a:r>
              <a:rPr lang="it-IT" dirty="0" err="1"/>
              <a:t>Ichi</a:t>
            </a:r>
            <a:r>
              <a:rPr lang="it-IT" dirty="0"/>
              <a:t> 11 marzo 2011</a:t>
            </a:r>
          </a:p>
        </p:txBody>
      </p:sp>
      <p:pic>
        <p:nvPicPr>
          <p:cNvPr id="4" name="Segnaposto contenuto 3">
            <a:extLst>
              <a:ext uri="{FF2B5EF4-FFF2-40B4-BE49-F238E27FC236}">
                <a16:creationId xmlns:a16="http://schemas.microsoft.com/office/drawing/2014/main" id="{0ED33126-83AE-884A-A887-CAB311EF19CA}"/>
              </a:ext>
            </a:extLst>
          </p:cNvPr>
          <p:cNvPicPr>
            <a:picLocks noGrp="1" noChangeAspect="1"/>
          </p:cNvPicPr>
          <p:nvPr>
            <p:ph idx="1"/>
          </p:nvPr>
        </p:nvPicPr>
        <p:blipFill>
          <a:blip r:embed="rId2"/>
          <a:stretch>
            <a:fillRect/>
          </a:stretch>
        </p:blipFill>
        <p:spPr>
          <a:xfrm>
            <a:off x="7275840" y="2684338"/>
            <a:ext cx="3810000" cy="3060700"/>
          </a:xfrm>
          <a:prstGeom prst="rect">
            <a:avLst/>
          </a:prstGeom>
        </p:spPr>
      </p:pic>
      <p:pic>
        <p:nvPicPr>
          <p:cNvPr id="6" name="Immagine 5">
            <a:extLst>
              <a:ext uri="{FF2B5EF4-FFF2-40B4-BE49-F238E27FC236}">
                <a16:creationId xmlns:a16="http://schemas.microsoft.com/office/drawing/2014/main" id="{9DC9D1C3-D3A5-744C-8251-EAF757FB2D5A}"/>
              </a:ext>
            </a:extLst>
          </p:cNvPr>
          <p:cNvPicPr>
            <a:picLocks noChangeAspect="1"/>
          </p:cNvPicPr>
          <p:nvPr/>
        </p:nvPicPr>
        <p:blipFill>
          <a:blip r:embed="rId3"/>
          <a:stretch>
            <a:fillRect/>
          </a:stretch>
        </p:blipFill>
        <p:spPr>
          <a:xfrm>
            <a:off x="3711863" y="2546719"/>
            <a:ext cx="3118775" cy="3600980"/>
          </a:xfrm>
          <a:prstGeom prst="rect">
            <a:avLst/>
          </a:prstGeom>
        </p:spPr>
      </p:pic>
    </p:spTree>
    <p:extLst>
      <p:ext uri="{BB962C8B-B14F-4D97-AF65-F5344CB8AC3E}">
        <p14:creationId xmlns:p14="http://schemas.microsoft.com/office/powerpoint/2010/main" val="11902762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35623E6-AF83-0B4B-AB14-5FE6D885F2AC}"/>
              </a:ext>
            </a:extLst>
          </p:cNvPr>
          <p:cNvSpPr>
            <a:spLocks noGrp="1"/>
          </p:cNvSpPr>
          <p:nvPr>
            <p:ph type="title"/>
          </p:nvPr>
        </p:nvSpPr>
        <p:spPr/>
        <p:txBody>
          <a:bodyPr/>
          <a:lstStyle/>
          <a:p>
            <a:r>
              <a:rPr lang="it-IT" dirty="0"/>
              <a:t>Fine problema luglio</a:t>
            </a:r>
          </a:p>
        </p:txBody>
      </p:sp>
      <p:pic>
        <p:nvPicPr>
          <p:cNvPr id="5" name="Segnaposto contenuto 4">
            <a:extLst>
              <a:ext uri="{FF2B5EF4-FFF2-40B4-BE49-F238E27FC236}">
                <a16:creationId xmlns:a16="http://schemas.microsoft.com/office/drawing/2014/main" id="{F40618DA-4F70-3542-AC8B-F776E08EFAE1}"/>
              </a:ext>
            </a:extLst>
          </p:cNvPr>
          <p:cNvPicPr>
            <a:picLocks noGrp="1" noChangeAspect="1"/>
          </p:cNvPicPr>
          <p:nvPr>
            <p:ph idx="1"/>
          </p:nvPr>
        </p:nvPicPr>
        <p:blipFill>
          <a:blip r:embed="rId2"/>
          <a:stretch>
            <a:fillRect/>
          </a:stretch>
        </p:blipFill>
        <p:spPr>
          <a:xfrm>
            <a:off x="95392" y="1892048"/>
            <a:ext cx="7315200" cy="3504216"/>
          </a:xfrm>
          <a:prstGeom prst="rect">
            <a:avLst/>
          </a:prstGeom>
        </p:spPr>
      </p:pic>
      <p:pic>
        <p:nvPicPr>
          <p:cNvPr id="4" name="Immagine 3">
            <a:extLst>
              <a:ext uri="{FF2B5EF4-FFF2-40B4-BE49-F238E27FC236}">
                <a16:creationId xmlns:a16="http://schemas.microsoft.com/office/drawing/2014/main" id="{886EA05B-9548-AD41-9D65-7AAFD7ED8A42}"/>
              </a:ext>
            </a:extLst>
          </p:cNvPr>
          <p:cNvPicPr>
            <a:picLocks noChangeAspect="1"/>
          </p:cNvPicPr>
          <p:nvPr/>
        </p:nvPicPr>
        <p:blipFill>
          <a:blip r:embed="rId3"/>
          <a:stretch>
            <a:fillRect/>
          </a:stretch>
        </p:blipFill>
        <p:spPr>
          <a:xfrm>
            <a:off x="7526868" y="522478"/>
            <a:ext cx="3810000" cy="5803900"/>
          </a:xfrm>
          <a:prstGeom prst="rect">
            <a:avLst/>
          </a:prstGeom>
        </p:spPr>
      </p:pic>
    </p:spTree>
    <p:extLst>
      <p:ext uri="{BB962C8B-B14F-4D97-AF65-F5344CB8AC3E}">
        <p14:creationId xmlns:p14="http://schemas.microsoft.com/office/powerpoint/2010/main" val="36306581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98D4E34-5580-584D-A499-AE47D24F45A4}"/>
              </a:ext>
            </a:extLst>
          </p:cNvPr>
          <p:cNvSpPr>
            <a:spLocks noGrp="1"/>
          </p:cNvSpPr>
          <p:nvPr>
            <p:ph type="title"/>
          </p:nvPr>
        </p:nvSpPr>
        <p:spPr/>
        <p:txBody>
          <a:bodyPr/>
          <a:lstStyle/>
          <a:p>
            <a:r>
              <a:rPr lang="it-IT" dirty="0"/>
              <a:t>Acque </a:t>
            </a:r>
            <a:r>
              <a:rPr lang="it-IT" dirty="0" err="1"/>
              <a:t>radiottive</a:t>
            </a:r>
            <a:endParaRPr lang="it-IT" dirty="0"/>
          </a:p>
        </p:txBody>
      </p:sp>
      <p:sp>
        <p:nvSpPr>
          <p:cNvPr id="4" name="Rectangle 2">
            <a:extLst>
              <a:ext uri="{FF2B5EF4-FFF2-40B4-BE49-F238E27FC236}">
                <a16:creationId xmlns:a16="http://schemas.microsoft.com/office/drawing/2014/main" id="{6A163E6F-3937-7A4F-88CA-A0A668492D49}"/>
              </a:ext>
            </a:extLst>
          </p:cNvPr>
          <p:cNvSpPr>
            <a:spLocks noChangeArrowheads="1"/>
          </p:cNvSpPr>
          <p:nvPr/>
        </p:nvSpPr>
        <p:spPr bwMode="auto">
          <a:xfrm>
            <a:off x="856527" y="354185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1025" name="Immagine 2" descr="/var/folders/sq/y6595jj55k762zjy2zh1m4900000gn/T/com.microsoft.Word/WebArchiveCopyPasteTempFiles/fukushima_daiichi_2011.jpg?x72029">
            <a:extLst>
              <a:ext uri="{FF2B5EF4-FFF2-40B4-BE49-F238E27FC236}">
                <a16:creationId xmlns:a16="http://schemas.microsoft.com/office/drawing/2014/main" id="{97253520-4074-7B41-9420-DEA01C05EDD2}"/>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549835" y="2367932"/>
            <a:ext cx="5404688" cy="3302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A10641B-BAFA-644F-83BE-5455C5F611CF}"/>
              </a:ext>
            </a:extLst>
          </p:cNvPr>
          <p:cNvSpPr>
            <a:spLocks noChangeArrowheads="1"/>
          </p:cNvSpPr>
          <p:nvPr/>
        </p:nvSpPr>
        <p:spPr bwMode="auto">
          <a:xfrm>
            <a:off x="5497975" y="129636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1027" name="Immagine 1" descr="/var/folders/sq/y6595jj55k762zjy2zh1m4900000gn/T/com.microsoft.Word/WebArchiveCopyPasteTempFiles/fukushima_daiichi_2021.jpg?x72029">
            <a:extLst>
              <a:ext uri="{FF2B5EF4-FFF2-40B4-BE49-F238E27FC236}">
                <a16:creationId xmlns:a16="http://schemas.microsoft.com/office/drawing/2014/main" id="{3189E461-FA73-3143-8793-64B3EDE9625A}"/>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6420762" y="2367932"/>
            <a:ext cx="4699000" cy="330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94324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165BDBB-6268-CE46-BE84-EA93CABF42B1}"/>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68C969E9-A334-F94F-8C0D-45B1F72E3954}"/>
              </a:ext>
            </a:extLst>
          </p:cNvPr>
          <p:cNvSpPr>
            <a:spLocks noGrp="1"/>
          </p:cNvSpPr>
          <p:nvPr>
            <p:ph idx="1"/>
          </p:nvPr>
        </p:nvSpPr>
        <p:spPr/>
        <p:txBody>
          <a:bodyPr/>
          <a:lstStyle/>
          <a:p>
            <a:r>
              <a:rPr lang="it-IT" sz="2400" dirty="0">
                <a:hlinkClick r:id="rId2">
                  <a:extLst>
                    <a:ext uri="{A12FA001-AC4F-418D-AE19-62706E023703}">
                      <ahyp:hlinkClr xmlns:ahyp="http://schemas.microsoft.com/office/drawing/2018/hyperlinkcolor" val="tx"/>
                    </a:ext>
                  </a:extLst>
                </a:hlinkClick>
              </a:rPr>
              <a:t>https://www.ilpost.it/2021/03/11/fukushima-centrale-disastro/</a:t>
            </a:r>
            <a:endParaRPr lang="it-IT" sz="2400" dirty="0"/>
          </a:p>
          <a:p>
            <a:r>
              <a:rPr lang="it-IT" sz="2400" dirty="0">
                <a:hlinkClick r:id="rId3">
                  <a:extLst>
                    <a:ext uri="{A12FA001-AC4F-418D-AE19-62706E023703}">
                      <ahyp:hlinkClr xmlns:ahyp="http://schemas.microsoft.com/office/drawing/2018/hyperlinkcolor" val="tx"/>
                    </a:ext>
                  </a:extLst>
                </a:hlinkClick>
              </a:rPr>
              <a:t>https://www.ensi.ch/it/dossiers-4/rapporto-ifsn-su-fukushima-iv-effetti-radiologici/</a:t>
            </a:r>
            <a:endParaRPr lang="it-IT" sz="2400" dirty="0"/>
          </a:p>
          <a:p>
            <a:endParaRPr lang="it-IT" dirty="0"/>
          </a:p>
        </p:txBody>
      </p:sp>
    </p:spTree>
    <p:extLst>
      <p:ext uri="{BB962C8B-B14F-4D97-AF65-F5344CB8AC3E}">
        <p14:creationId xmlns:p14="http://schemas.microsoft.com/office/powerpoint/2010/main" val="26003790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8227748-1419-6641-B8E1-3257315D39B4}"/>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00027C20-7858-594C-800F-513C10C25CEB}"/>
              </a:ext>
            </a:extLst>
          </p:cNvPr>
          <p:cNvSpPr>
            <a:spLocks noGrp="1"/>
          </p:cNvSpPr>
          <p:nvPr>
            <p:ph idx="1"/>
          </p:nvPr>
        </p:nvSpPr>
        <p:spPr/>
        <p:txBody>
          <a:bodyPr>
            <a:normAutofit/>
          </a:bodyPr>
          <a:lstStyle/>
          <a:p>
            <a:r>
              <a:rPr lang="it-IT" sz="2400" dirty="0"/>
              <a:t>Consumo Italia gas/anno: 70 miliardi m3</a:t>
            </a:r>
          </a:p>
          <a:p>
            <a:r>
              <a:rPr lang="it-IT" sz="2400" dirty="0"/>
              <a:t>Produzione italiana: 3,3 miliardi m3 (2000: 20 miliardi)</a:t>
            </a:r>
          </a:p>
          <a:p>
            <a:r>
              <a:rPr lang="it-IT" sz="2400" dirty="0"/>
              <a:t>1.298 pozzi da cui viene estratto il gas, sotto la terraferma e sotto il fondale marino: 514 sono classificati come “eroganti” quindi attivi, mentre 752 sono “non eroganti” </a:t>
            </a:r>
          </a:p>
          <a:p>
            <a:r>
              <a:rPr lang="it-IT" sz="2400" dirty="0"/>
              <a:t>138  piattaforme marine, di cui il 40 per cento non è operativo </a:t>
            </a:r>
          </a:p>
          <a:p>
            <a:r>
              <a:rPr lang="it-IT" sz="2400" dirty="0"/>
              <a:t>94 sono a meno di 12 miglia di distanza dalla costa, in una fascia dove non è possibile ottenere nuove autorizzazioni per l’estrazione </a:t>
            </a:r>
          </a:p>
        </p:txBody>
      </p:sp>
    </p:spTree>
    <p:extLst>
      <p:ext uri="{BB962C8B-B14F-4D97-AF65-F5344CB8AC3E}">
        <p14:creationId xmlns:p14="http://schemas.microsoft.com/office/powerpoint/2010/main" val="32444933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0CCD46E-9A2C-0242-B2F7-3498F10CDFFD}"/>
              </a:ext>
            </a:extLst>
          </p:cNvPr>
          <p:cNvSpPr>
            <a:spLocks noGrp="1"/>
          </p:cNvSpPr>
          <p:nvPr>
            <p:ph type="title"/>
          </p:nvPr>
        </p:nvSpPr>
        <p:spPr/>
        <p:txBody>
          <a:bodyPr/>
          <a:lstStyle/>
          <a:p>
            <a:endParaRPr lang="it-IT"/>
          </a:p>
        </p:txBody>
      </p:sp>
      <p:pic>
        <p:nvPicPr>
          <p:cNvPr id="4" name="Immagine 3">
            <a:extLst>
              <a:ext uri="{FF2B5EF4-FFF2-40B4-BE49-F238E27FC236}">
                <a16:creationId xmlns:a16="http://schemas.microsoft.com/office/drawing/2014/main" id="{410F7913-2DCE-2F42-94B7-CA3D2D7AA035}"/>
              </a:ext>
            </a:extLst>
          </p:cNvPr>
          <p:cNvPicPr/>
          <p:nvPr/>
        </p:nvPicPr>
        <p:blipFill>
          <a:blip r:embed="rId2">
            <a:extLst>
              <a:ext uri="{28A0092B-C50C-407E-A947-70E740481C1C}">
                <a14:useLocalDpi xmlns:a14="http://schemas.microsoft.com/office/drawing/2010/main" val="0"/>
              </a:ext>
            </a:extLst>
          </a:blip>
          <a:stretch>
            <a:fillRect/>
          </a:stretch>
        </p:blipFill>
        <p:spPr>
          <a:xfrm>
            <a:off x="810000" y="0"/>
            <a:ext cx="4101272" cy="6052008"/>
          </a:xfrm>
          <a:prstGeom prst="rect">
            <a:avLst/>
          </a:prstGeom>
        </p:spPr>
      </p:pic>
      <p:pic>
        <p:nvPicPr>
          <p:cNvPr id="5" name="Segnaposto contenuto 4">
            <a:extLst>
              <a:ext uri="{FF2B5EF4-FFF2-40B4-BE49-F238E27FC236}">
                <a16:creationId xmlns:a16="http://schemas.microsoft.com/office/drawing/2014/main" id="{5F6A09DE-8667-6847-9183-93A8F28CC3DD}"/>
              </a:ext>
            </a:extLst>
          </p:cNvPr>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5266954" y="689048"/>
            <a:ext cx="5592724" cy="4062061"/>
          </a:xfrm>
          <a:prstGeom prst="rect">
            <a:avLst/>
          </a:prstGeom>
        </p:spPr>
      </p:pic>
      <p:sp>
        <p:nvSpPr>
          <p:cNvPr id="6" name="CasellaDiTesto 5">
            <a:extLst>
              <a:ext uri="{FF2B5EF4-FFF2-40B4-BE49-F238E27FC236}">
                <a16:creationId xmlns:a16="http://schemas.microsoft.com/office/drawing/2014/main" id="{CE3BCD8A-84AF-E24A-BF8E-E9428968D0FC}"/>
              </a:ext>
            </a:extLst>
          </p:cNvPr>
          <p:cNvSpPr txBox="1"/>
          <p:nvPr/>
        </p:nvSpPr>
        <p:spPr>
          <a:xfrm>
            <a:off x="5266955" y="5062194"/>
            <a:ext cx="5479602" cy="369332"/>
          </a:xfrm>
          <a:prstGeom prst="rect">
            <a:avLst/>
          </a:prstGeom>
          <a:noFill/>
        </p:spPr>
        <p:txBody>
          <a:bodyPr wrap="square" rtlCol="0">
            <a:spAutoFit/>
          </a:bodyPr>
          <a:lstStyle/>
          <a:p>
            <a:pPr fontAlgn="base"/>
            <a:r>
              <a:rPr lang="it-IT" dirty="0" err="1"/>
              <a:t>https</a:t>
            </a:r>
            <a:r>
              <a:rPr lang="it-IT" dirty="0"/>
              <a:t>://</a:t>
            </a:r>
            <a:r>
              <a:rPr lang="it-IT" dirty="0" err="1"/>
              <a:t>www.ilpost.it</a:t>
            </a:r>
            <a:r>
              <a:rPr lang="it-IT" dirty="0"/>
              <a:t>/2022/04/11/gas-adriatico/</a:t>
            </a:r>
            <a:endParaRPr lang="it-IT" dirty="0">
              <a:effectLst/>
            </a:endParaRPr>
          </a:p>
        </p:txBody>
      </p:sp>
    </p:spTree>
    <p:extLst>
      <p:ext uri="{BB962C8B-B14F-4D97-AF65-F5344CB8AC3E}">
        <p14:creationId xmlns:p14="http://schemas.microsoft.com/office/powerpoint/2010/main" val="15261524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58344" y="138643"/>
            <a:ext cx="9830789" cy="1609344"/>
          </a:xfrm>
        </p:spPr>
        <p:txBody>
          <a:bodyPr/>
          <a:lstStyle/>
          <a:p>
            <a:r>
              <a:rPr lang="it-IT" dirty="0"/>
              <a:t>Petrolio </a:t>
            </a:r>
          </a:p>
        </p:txBody>
      </p:sp>
      <p:sp>
        <p:nvSpPr>
          <p:cNvPr id="3" name="Segnaposto contenuto 2"/>
          <p:cNvSpPr>
            <a:spLocks noGrp="1"/>
          </p:cNvSpPr>
          <p:nvPr>
            <p:ph idx="1"/>
          </p:nvPr>
        </p:nvSpPr>
        <p:spPr>
          <a:xfrm>
            <a:off x="114259" y="1655804"/>
            <a:ext cx="5940552" cy="4609071"/>
          </a:xfrm>
        </p:spPr>
        <p:txBody>
          <a:bodyPr>
            <a:normAutofit lnSpcReduction="10000"/>
          </a:bodyPr>
          <a:lstStyle/>
          <a:p>
            <a:pPr>
              <a:buFont typeface="Arial" panose="020B0604020202020204" pitchFamily="34" charset="0"/>
              <a:buChar char="•"/>
            </a:pPr>
            <a:r>
              <a:rPr lang="it-IT" sz="2400" dirty="0"/>
              <a:t>Disparità geografiche nella produzione e nel consumo</a:t>
            </a:r>
          </a:p>
          <a:p>
            <a:pPr>
              <a:buFont typeface="Arial" panose="020B0604020202020204" pitchFamily="34" charset="0"/>
              <a:buChar char="•"/>
            </a:pPr>
            <a:r>
              <a:rPr lang="it-IT" sz="2400" dirty="0"/>
              <a:t>USA, Cina, Giappone e India primi quattro consumatori</a:t>
            </a:r>
          </a:p>
          <a:p>
            <a:pPr>
              <a:buFont typeface="Arial" panose="020B0604020202020204" pitchFamily="34" charset="0"/>
              <a:buChar char="•"/>
            </a:pPr>
            <a:r>
              <a:rPr lang="it-IT" sz="2400" dirty="0"/>
              <a:t>Cina e India dal 2007 hanno aumentato consumo dell’88% e 50% (tutto il mondo, nello stesso periodo 16%)</a:t>
            </a:r>
          </a:p>
          <a:p>
            <a:pPr>
              <a:buFont typeface="Arial" panose="020B0604020202020204" pitchFamily="34" charset="0"/>
              <a:buChar char="•"/>
            </a:pPr>
            <a:r>
              <a:rPr lang="it-IT" sz="2400" dirty="0"/>
              <a:t>Paesi consumatori e non produttori (India, Giappone…Italia</a:t>
            </a:r>
            <a:r>
              <a:rPr lang="it-IT" dirty="0"/>
              <a:t>)</a:t>
            </a:r>
          </a:p>
          <a:p>
            <a:pPr>
              <a:buFont typeface="Arial" panose="020B0604020202020204" pitchFamily="34" charset="0"/>
              <a:buChar char="•"/>
            </a:pPr>
            <a:endParaRPr lang="it-IT" dirty="0"/>
          </a:p>
          <a:p>
            <a:pPr marL="0" indent="0">
              <a:buNone/>
            </a:pPr>
            <a:r>
              <a:rPr lang="it-IT" sz="2300" i="1" dirty="0"/>
              <a:t>Globalizzazione, stessi strumenti metodologie e richieste in tutto il mondo</a:t>
            </a:r>
          </a:p>
        </p:txBody>
      </p:sp>
      <p:pic>
        <p:nvPicPr>
          <p:cNvPr id="5" name="Immagine 4">
            <a:extLst>
              <a:ext uri="{FF2B5EF4-FFF2-40B4-BE49-F238E27FC236}">
                <a16:creationId xmlns:a16="http://schemas.microsoft.com/office/drawing/2014/main" id="{9B0EBD13-D85E-2B48-AED4-1A56B91F0C76}"/>
              </a:ext>
            </a:extLst>
          </p:cNvPr>
          <p:cNvPicPr>
            <a:picLocks noChangeAspect="1"/>
          </p:cNvPicPr>
          <p:nvPr/>
        </p:nvPicPr>
        <p:blipFill>
          <a:blip r:embed="rId2"/>
          <a:stretch>
            <a:fillRect/>
          </a:stretch>
        </p:blipFill>
        <p:spPr>
          <a:xfrm>
            <a:off x="6153664" y="138643"/>
            <a:ext cx="6074417" cy="5965739"/>
          </a:xfrm>
          <a:prstGeom prst="rect">
            <a:avLst/>
          </a:prstGeom>
        </p:spPr>
      </p:pic>
      <p:sp>
        <p:nvSpPr>
          <p:cNvPr id="6" name="CasellaDiTesto 5">
            <a:extLst>
              <a:ext uri="{FF2B5EF4-FFF2-40B4-BE49-F238E27FC236}">
                <a16:creationId xmlns:a16="http://schemas.microsoft.com/office/drawing/2014/main" id="{D2613E32-6CFA-A242-9827-6B776A854060}"/>
              </a:ext>
            </a:extLst>
          </p:cNvPr>
          <p:cNvSpPr txBox="1"/>
          <p:nvPr/>
        </p:nvSpPr>
        <p:spPr>
          <a:xfrm>
            <a:off x="9156357" y="6203092"/>
            <a:ext cx="1032776" cy="369332"/>
          </a:xfrm>
          <a:prstGeom prst="rect">
            <a:avLst/>
          </a:prstGeom>
          <a:noFill/>
        </p:spPr>
        <p:txBody>
          <a:bodyPr wrap="square" rtlCol="0">
            <a:spAutoFit/>
          </a:bodyPr>
          <a:lstStyle/>
          <a:p>
            <a:r>
              <a:rPr lang="it-IT" dirty="0"/>
              <a:t>2019</a:t>
            </a:r>
          </a:p>
        </p:txBody>
      </p:sp>
    </p:spTree>
    <p:extLst>
      <p:ext uri="{BB962C8B-B14F-4D97-AF65-F5344CB8AC3E}">
        <p14:creationId xmlns:p14="http://schemas.microsoft.com/office/powerpoint/2010/main" val="4185622812"/>
      </p:ext>
    </p:extLst>
  </p:cSld>
  <p:clrMapOvr>
    <a:masterClrMapping/>
  </p:clrMapOvr>
  <mc:AlternateContent xmlns:mc="http://schemas.openxmlformats.org/markup-compatibility/2006" xmlns:p14="http://schemas.microsoft.com/office/powerpoint/2010/main">
    <mc:Choice Requires="p14">
      <p:transition spd="slow" p14:dur="2000" advTm="369767"/>
    </mc:Choice>
    <mc:Fallback xmlns="">
      <p:transition spd="slow" advTm="369767"/>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37360EC-3AA4-D44F-8DE5-B34CA09D9649}"/>
              </a:ext>
            </a:extLst>
          </p:cNvPr>
          <p:cNvSpPr>
            <a:spLocks noGrp="1"/>
          </p:cNvSpPr>
          <p:nvPr>
            <p:ph type="title"/>
          </p:nvPr>
        </p:nvSpPr>
        <p:spPr>
          <a:xfrm>
            <a:off x="1069848" y="0"/>
            <a:ext cx="10058400" cy="1609344"/>
          </a:xfrm>
        </p:spPr>
        <p:txBody>
          <a:bodyPr/>
          <a:lstStyle/>
          <a:p>
            <a:r>
              <a:rPr lang="it-IT" dirty="0"/>
              <a:t>Carbone</a:t>
            </a:r>
          </a:p>
        </p:txBody>
      </p:sp>
      <p:sp>
        <p:nvSpPr>
          <p:cNvPr id="3" name="Segnaposto contenuto 2">
            <a:extLst>
              <a:ext uri="{FF2B5EF4-FFF2-40B4-BE49-F238E27FC236}">
                <a16:creationId xmlns:a16="http://schemas.microsoft.com/office/drawing/2014/main" id="{19964CAA-3263-6B4A-96C5-B1400ABE75CE}"/>
              </a:ext>
            </a:extLst>
          </p:cNvPr>
          <p:cNvSpPr>
            <a:spLocks noGrp="1"/>
          </p:cNvSpPr>
          <p:nvPr>
            <p:ph idx="1"/>
          </p:nvPr>
        </p:nvSpPr>
        <p:spPr>
          <a:xfrm>
            <a:off x="877330" y="1729946"/>
            <a:ext cx="10250918" cy="4831492"/>
          </a:xfrm>
        </p:spPr>
        <p:txBody>
          <a:bodyPr/>
          <a:lstStyle/>
          <a:p>
            <a:r>
              <a:rPr lang="it-IT" sz="2400" dirty="0"/>
              <a:t>«E’ ormai noto come il carbone sia il combustibile fossile più pericoloso per l’ambiente e la salute; anche le ultime tecnologie (impropriamente chiamate “carbone pulito”) non sono altro che una foglia di fico messa a copertura dei devastanti effetti che la combustione del carbone ha sul clima e sulla salute umana. Il carbone è infatti il combustibile che emette più CO</a:t>
            </a:r>
            <a:r>
              <a:rPr lang="it-IT" sz="2400" baseline="-25000" dirty="0"/>
              <a:t>2</a:t>
            </a:r>
            <a:r>
              <a:rPr lang="it-IT" sz="2400" dirty="0"/>
              <a:t> per unità di energia bruciata -rispetto a petrolio e gas naturale- e tutta una serie di elementi tossici (particolato fine e </a:t>
            </a:r>
            <a:r>
              <a:rPr lang="it-IT" sz="2400" dirty="0" err="1"/>
              <a:t>ultrafine</a:t>
            </a:r>
            <a:r>
              <a:rPr lang="it-IT" sz="2400" dirty="0"/>
              <a:t>, mercurio, ossidi di zolfo e di azoto, </a:t>
            </a:r>
            <a:r>
              <a:rPr lang="it-IT" sz="2400" dirty="0" err="1"/>
              <a:t>etc</a:t>
            </a:r>
            <a:r>
              <a:rPr lang="it-IT" sz="2400" dirty="0"/>
              <a:t>…) che incidono pesantemente sulla salute delle persone e -come ormai dimostrato da una serie sterminata di studi- causano svariate patologie: si va dalle affezioni alle vie respiratorie a quelle cardiocircolatorie, dai danni neurologici fino a malattie tumorali.»</a:t>
            </a:r>
          </a:p>
          <a:p>
            <a:pPr marL="0" indent="0">
              <a:buNone/>
            </a:pPr>
            <a:r>
              <a:rPr lang="it-IT" sz="2400" dirty="0"/>
              <a:t> (</a:t>
            </a:r>
            <a:r>
              <a:rPr lang="it-IT" sz="1800" i="1" dirty="0">
                <a:hlinkClick r:id="rId2">
                  <a:extLst>
                    <a:ext uri="{A12FA001-AC4F-418D-AE19-62706E023703}">
                      <ahyp:hlinkClr xmlns:ahyp="http://schemas.microsoft.com/office/drawing/2018/hyperlinkcolor" val="tx"/>
                    </a:ext>
                  </a:extLst>
                </a:hlinkClick>
              </a:rPr>
              <a:t>http://stopcarbone.wwf.it/report-carbone-italia/</a:t>
            </a:r>
            <a:r>
              <a:rPr lang="it-IT" sz="1800" i="1" dirty="0"/>
              <a:t>)</a:t>
            </a:r>
          </a:p>
          <a:p>
            <a:endParaRPr lang="it-IT" dirty="0"/>
          </a:p>
        </p:txBody>
      </p:sp>
    </p:spTree>
    <p:extLst>
      <p:ext uri="{BB962C8B-B14F-4D97-AF65-F5344CB8AC3E}">
        <p14:creationId xmlns:p14="http://schemas.microsoft.com/office/powerpoint/2010/main" val="15047824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C6A438E-50BA-734F-9502-45048EE55C4B}"/>
              </a:ext>
            </a:extLst>
          </p:cNvPr>
          <p:cNvSpPr>
            <a:spLocks noGrp="1"/>
          </p:cNvSpPr>
          <p:nvPr>
            <p:ph type="title"/>
          </p:nvPr>
        </p:nvSpPr>
        <p:spPr>
          <a:xfrm>
            <a:off x="1069848" y="0"/>
            <a:ext cx="10058400" cy="1609344"/>
          </a:xfrm>
        </p:spPr>
        <p:txBody>
          <a:bodyPr/>
          <a:lstStyle/>
          <a:p>
            <a:r>
              <a:rPr lang="it-IT" dirty="0"/>
              <a:t>Carbone</a:t>
            </a:r>
          </a:p>
        </p:txBody>
      </p:sp>
      <p:sp>
        <p:nvSpPr>
          <p:cNvPr id="3" name="Segnaposto contenuto 2">
            <a:extLst>
              <a:ext uri="{FF2B5EF4-FFF2-40B4-BE49-F238E27FC236}">
                <a16:creationId xmlns:a16="http://schemas.microsoft.com/office/drawing/2014/main" id="{983BB249-091A-1541-9F95-08E942A41FF7}"/>
              </a:ext>
            </a:extLst>
          </p:cNvPr>
          <p:cNvSpPr>
            <a:spLocks noGrp="1"/>
          </p:cNvSpPr>
          <p:nvPr>
            <p:ph idx="1"/>
          </p:nvPr>
        </p:nvSpPr>
        <p:spPr>
          <a:xfrm>
            <a:off x="840259" y="1210962"/>
            <a:ext cx="10527957" cy="5251622"/>
          </a:xfrm>
        </p:spPr>
        <p:txBody>
          <a:bodyPr>
            <a:normAutofit fontScale="92500"/>
          </a:bodyPr>
          <a:lstStyle/>
          <a:p>
            <a:r>
              <a:rPr lang="it-IT" sz="2400" b="1" dirty="0"/>
              <a:t>Tra tutte le fonti fossili, il carbone rappresenta proprio la principale causa di emissioni di gas serra</a:t>
            </a:r>
            <a:r>
              <a:rPr lang="it-IT" sz="2400" dirty="0"/>
              <a:t>: nel 2017, oltre 44% della CO2, corrispondente a circa 14,5 miliardi di tonnellate, è stata originata proprio dalla combustione del carbone. Del resto, a parità di energia primaria disponibile, </a:t>
            </a:r>
            <a:r>
              <a:rPr lang="it-IT" sz="2400" b="1" dirty="0"/>
              <a:t>le emissioni di CO2 provenienti dalla combustione del carbone possono arrivare a essere anche del 30% superiori a quelle del petrolio e del 70% superiori a quelle del gas naturale. </a:t>
            </a:r>
            <a:endParaRPr lang="it-IT" sz="2400" dirty="0"/>
          </a:p>
          <a:p>
            <a:r>
              <a:rPr lang="it-IT" sz="2400" dirty="0"/>
              <a:t>L’uso del carbone non solo rappresenta la principale minaccia per il clima del pianeta ma è anche </a:t>
            </a:r>
            <a:r>
              <a:rPr lang="it-IT" sz="2400" b="1" dirty="0"/>
              <a:t>una delle maggiori fonti d’inquinamento con impatti assai gravi sulla salute di persone, organismi viventi ed ecosistemi</a:t>
            </a:r>
            <a:r>
              <a:rPr lang="it-IT" sz="2400" dirty="0"/>
              <a:t>. Dai processi di combustione si liberano numerose sostanze tossiche, alcune bioaccumulabili, altre cancerogene, ecc.</a:t>
            </a:r>
          </a:p>
          <a:p>
            <a:r>
              <a:rPr lang="it-IT" sz="2400" dirty="0"/>
              <a:t> Tra tutti i combustibili fossili, sicuramente il carbone è quello che, bruciando, rilascia le maggiori quantità d’inquinanti. </a:t>
            </a:r>
          </a:p>
          <a:p>
            <a:pPr marL="0" indent="0">
              <a:buNone/>
            </a:pPr>
            <a:r>
              <a:rPr lang="it-IT" i="1" dirty="0"/>
              <a:t>(http://</a:t>
            </a:r>
            <a:r>
              <a:rPr lang="it-IT" i="1" dirty="0" err="1"/>
              <a:t>stopcarbone.wwf.it</a:t>
            </a:r>
            <a:r>
              <a:rPr lang="it-IT" i="1" dirty="0"/>
              <a:t>/</a:t>
            </a:r>
            <a:r>
              <a:rPr lang="it-IT" i="1" dirty="0" err="1"/>
              <a:t>wp-content</a:t>
            </a:r>
            <a:r>
              <a:rPr lang="it-IT" i="1" dirty="0"/>
              <a:t>/uploads/2020/01/Dossier-carbone-WWF-2019.pdf)</a:t>
            </a:r>
          </a:p>
          <a:p>
            <a:endParaRPr lang="it-IT" dirty="0"/>
          </a:p>
        </p:txBody>
      </p:sp>
    </p:spTree>
    <p:extLst>
      <p:ext uri="{BB962C8B-B14F-4D97-AF65-F5344CB8AC3E}">
        <p14:creationId xmlns:p14="http://schemas.microsoft.com/office/powerpoint/2010/main" val="39927251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ACA179C-74F8-E346-93B9-13B7C2F53152}"/>
              </a:ext>
            </a:extLst>
          </p:cNvPr>
          <p:cNvSpPr>
            <a:spLocks noGrp="1"/>
          </p:cNvSpPr>
          <p:nvPr>
            <p:ph type="title"/>
          </p:nvPr>
        </p:nvSpPr>
        <p:spPr/>
        <p:txBody>
          <a:bodyPr/>
          <a:lstStyle/>
          <a:p>
            <a:r>
              <a:rPr lang="it-IT" dirty="0"/>
              <a:t>La diffusione delle centrali a carbone</a:t>
            </a:r>
          </a:p>
        </p:txBody>
      </p:sp>
      <p:sp>
        <p:nvSpPr>
          <p:cNvPr id="3" name="Segnaposto contenuto 2">
            <a:extLst>
              <a:ext uri="{FF2B5EF4-FFF2-40B4-BE49-F238E27FC236}">
                <a16:creationId xmlns:a16="http://schemas.microsoft.com/office/drawing/2014/main" id="{0E6FB808-8BEE-2F4E-914E-CFBB04B6520E}"/>
              </a:ext>
            </a:extLst>
          </p:cNvPr>
          <p:cNvSpPr>
            <a:spLocks noGrp="1"/>
          </p:cNvSpPr>
          <p:nvPr>
            <p:ph idx="1"/>
          </p:nvPr>
        </p:nvSpPr>
        <p:spPr>
          <a:xfrm>
            <a:off x="691978" y="2222287"/>
            <a:ext cx="10681308" cy="4141443"/>
          </a:xfrm>
        </p:spPr>
        <p:txBody>
          <a:bodyPr>
            <a:normAutofit/>
          </a:bodyPr>
          <a:lstStyle/>
          <a:p>
            <a:r>
              <a:rPr lang="it-IT" sz="1600" dirty="0">
                <a:hlinkClick r:id="rId2">
                  <a:extLst>
                    <a:ext uri="{A12FA001-AC4F-418D-AE19-62706E023703}">
                      <ahyp:hlinkClr xmlns:ahyp="http://schemas.microsoft.com/office/drawing/2018/hyperlinkcolor" val="tx"/>
                    </a:ext>
                  </a:extLst>
                </a:hlinkClick>
              </a:rPr>
              <a:t>https://globalenergymonitor.org/projects/global-coal-plant-tracker/tracker/</a:t>
            </a:r>
            <a:endParaRPr lang="it-IT" sz="1600" dirty="0"/>
          </a:p>
          <a:p>
            <a:endParaRPr lang="it-IT" sz="800" dirty="0"/>
          </a:p>
          <a:p>
            <a:r>
              <a:rPr lang="it-IT" sz="2400" b="1" dirty="0"/>
              <a:t>Global </a:t>
            </a:r>
            <a:r>
              <a:rPr lang="it-IT" sz="2400" b="1" dirty="0" err="1"/>
              <a:t>Coal</a:t>
            </a:r>
            <a:r>
              <a:rPr lang="it-IT" sz="2400" b="1" dirty="0"/>
              <a:t> </a:t>
            </a:r>
            <a:r>
              <a:rPr lang="it-IT" sz="2400" b="1" dirty="0" err="1"/>
              <a:t>Plant</a:t>
            </a:r>
            <a:r>
              <a:rPr lang="it-IT" sz="2400" b="1" dirty="0"/>
              <a:t> </a:t>
            </a:r>
            <a:r>
              <a:rPr lang="it-IT" sz="2400" b="1" dirty="0" err="1"/>
              <a:t>Tracker</a:t>
            </a:r>
            <a:r>
              <a:rPr lang="it-IT" sz="2400" b="1" dirty="0"/>
              <a:t> </a:t>
            </a:r>
            <a:r>
              <a:rPr lang="it-IT" sz="2400" dirty="0"/>
              <a:t>The Global </a:t>
            </a:r>
            <a:r>
              <a:rPr lang="it-IT" sz="2400" dirty="0" err="1"/>
              <a:t>Coal</a:t>
            </a:r>
            <a:r>
              <a:rPr lang="it-IT" sz="2400" dirty="0"/>
              <a:t> </a:t>
            </a:r>
            <a:r>
              <a:rPr lang="it-IT" sz="2400" dirty="0" err="1"/>
              <a:t>Plant</a:t>
            </a:r>
            <a:r>
              <a:rPr lang="it-IT" sz="2400" dirty="0"/>
              <a:t> </a:t>
            </a:r>
            <a:r>
              <a:rPr lang="it-IT" sz="2400" dirty="0" err="1"/>
              <a:t>Tracker</a:t>
            </a:r>
            <a:r>
              <a:rPr lang="it-IT" sz="2400" dirty="0"/>
              <a:t> (GCPT) fornisce informazioni sulle unità elettriche a carbone di tutto il mondo che generano 30 megawatt e oltre. </a:t>
            </a:r>
          </a:p>
          <a:p>
            <a:r>
              <a:rPr lang="it-IT" sz="2400" dirty="0"/>
              <a:t>Il GCPT cataloga tutte le unità di generazione a carbone in funzione, tutte le nuove unità proposte dal 2010 e tutte le unità ritirate dal 2000. </a:t>
            </a:r>
          </a:p>
          <a:p>
            <a:r>
              <a:rPr lang="it-IT" sz="2400" dirty="0"/>
              <a:t>La mappa e i dati sottostanti vengono aggiornati ogni due anni, a gennaio e a luglio. Ogni impianto incluso nel </a:t>
            </a:r>
            <a:r>
              <a:rPr lang="it-IT" sz="2400" dirty="0" err="1"/>
              <a:t>tracker</a:t>
            </a:r>
            <a:r>
              <a:rPr lang="it-IT" sz="2400" dirty="0"/>
              <a:t> è collegato a una pagina </a:t>
            </a:r>
            <a:r>
              <a:rPr lang="it-IT" sz="2400" dirty="0" err="1"/>
              <a:t>wiki</a:t>
            </a:r>
            <a:r>
              <a:rPr lang="it-IT" sz="2400" dirty="0"/>
              <a:t> su </a:t>
            </a:r>
            <a:r>
              <a:rPr lang="it-IT" sz="2400" dirty="0" err="1"/>
              <a:t>GEM.wiki</a:t>
            </a:r>
            <a:r>
              <a:rPr lang="it-IT" sz="2400" dirty="0"/>
              <a:t>, che fornisce ulteriori dettagli.</a:t>
            </a:r>
          </a:p>
        </p:txBody>
      </p:sp>
    </p:spTree>
    <p:extLst>
      <p:ext uri="{BB962C8B-B14F-4D97-AF65-F5344CB8AC3E}">
        <p14:creationId xmlns:p14="http://schemas.microsoft.com/office/powerpoint/2010/main" val="40649477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26F385F-8618-2F40-8323-13C0203DD260}"/>
              </a:ext>
            </a:extLst>
          </p:cNvPr>
          <p:cNvSpPr>
            <a:spLocks noGrp="1"/>
          </p:cNvSpPr>
          <p:nvPr>
            <p:ph type="title"/>
          </p:nvPr>
        </p:nvSpPr>
        <p:spPr>
          <a:xfrm>
            <a:off x="1514692" y="0"/>
            <a:ext cx="10058400" cy="1609344"/>
          </a:xfrm>
        </p:spPr>
        <p:txBody>
          <a:bodyPr/>
          <a:lstStyle/>
          <a:p>
            <a:r>
              <a:rPr lang="it-IT" dirty="0"/>
              <a:t>Centrali in costruzione (2022)</a:t>
            </a:r>
          </a:p>
        </p:txBody>
      </p:sp>
      <p:pic>
        <p:nvPicPr>
          <p:cNvPr id="5" name="Segnaposto contenuto 4">
            <a:extLst>
              <a:ext uri="{FF2B5EF4-FFF2-40B4-BE49-F238E27FC236}">
                <a16:creationId xmlns:a16="http://schemas.microsoft.com/office/drawing/2014/main" id="{173E9BA2-69CF-7148-9FB8-9760296CC87E}"/>
              </a:ext>
            </a:extLst>
          </p:cNvPr>
          <p:cNvPicPr>
            <a:picLocks noGrp="1" noChangeAspect="1"/>
          </p:cNvPicPr>
          <p:nvPr>
            <p:ph idx="1"/>
          </p:nvPr>
        </p:nvPicPr>
        <p:blipFill>
          <a:blip r:embed="rId2"/>
          <a:stretch>
            <a:fillRect/>
          </a:stretch>
        </p:blipFill>
        <p:spPr>
          <a:xfrm>
            <a:off x="1331797" y="1606378"/>
            <a:ext cx="9950363" cy="4401365"/>
          </a:xfrm>
        </p:spPr>
      </p:pic>
    </p:spTree>
    <p:extLst>
      <p:ext uri="{BB962C8B-B14F-4D97-AF65-F5344CB8AC3E}">
        <p14:creationId xmlns:p14="http://schemas.microsoft.com/office/powerpoint/2010/main" val="35092452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4F4FD59-E8F5-0C40-8189-469E46D0D072}"/>
              </a:ext>
            </a:extLst>
          </p:cNvPr>
          <p:cNvSpPr>
            <a:spLocks noGrp="1"/>
          </p:cNvSpPr>
          <p:nvPr>
            <p:ph type="title"/>
          </p:nvPr>
        </p:nvSpPr>
        <p:spPr/>
        <p:txBody>
          <a:bodyPr/>
          <a:lstStyle/>
          <a:p>
            <a:r>
              <a:rPr lang="it-IT" dirty="0" err="1"/>
              <a:t>https</a:t>
            </a:r>
            <a:r>
              <a:rPr lang="it-IT" dirty="0"/>
              <a:t>://</a:t>
            </a:r>
            <a:r>
              <a:rPr lang="it-IT" dirty="0" err="1"/>
              <a:t>beyond-coal.eu</a:t>
            </a:r>
            <a:r>
              <a:rPr lang="it-IT" dirty="0"/>
              <a:t>/database/</a:t>
            </a:r>
          </a:p>
        </p:txBody>
      </p:sp>
      <p:sp>
        <p:nvSpPr>
          <p:cNvPr id="3" name="Segnaposto contenuto 2">
            <a:extLst>
              <a:ext uri="{FF2B5EF4-FFF2-40B4-BE49-F238E27FC236}">
                <a16:creationId xmlns:a16="http://schemas.microsoft.com/office/drawing/2014/main" id="{53F22F42-D93F-FD48-8999-1B8718134683}"/>
              </a:ext>
            </a:extLst>
          </p:cNvPr>
          <p:cNvSpPr>
            <a:spLocks noGrp="1"/>
          </p:cNvSpPr>
          <p:nvPr>
            <p:ph idx="1"/>
          </p:nvPr>
        </p:nvSpPr>
        <p:spPr>
          <a:xfrm>
            <a:off x="284204" y="2125362"/>
            <a:ext cx="3632887" cy="3484605"/>
          </a:xfrm>
        </p:spPr>
        <p:txBody>
          <a:bodyPr>
            <a:normAutofit/>
          </a:bodyPr>
          <a:lstStyle/>
          <a:p>
            <a:r>
              <a:rPr lang="it-IT" dirty="0">
                <a:hlinkClick r:id="rId2">
                  <a:extLst>
                    <a:ext uri="{A12FA001-AC4F-418D-AE19-62706E023703}">
                      <ahyp:hlinkClr xmlns:ahyp="http://schemas.microsoft.com/office/drawing/2018/hyperlinkcolor" val="tx"/>
                    </a:ext>
                  </a:extLst>
                </a:hlinkClick>
              </a:rPr>
              <a:t>https://beyond-coal.eu/europes-coal-exit/</a:t>
            </a:r>
            <a:endParaRPr lang="it-IT" dirty="0"/>
          </a:p>
          <a:p>
            <a:pPr marL="0" indent="0">
              <a:buNone/>
            </a:pPr>
            <a:endParaRPr lang="it-IT" i="1" dirty="0"/>
          </a:p>
          <a:p>
            <a:pPr marL="0" indent="0">
              <a:buNone/>
            </a:pPr>
            <a:r>
              <a:rPr lang="it-IT" i="1" dirty="0"/>
              <a:t>Beyond </a:t>
            </a:r>
            <a:r>
              <a:rPr lang="it-IT" i="1" dirty="0" err="1"/>
              <a:t>Fossil</a:t>
            </a:r>
            <a:r>
              <a:rPr lang="it-IT" i="1" dirty="0"/>
              <a:t> </a:t>
            </a:r>
            <a:r>
              <a:rPr lang="it-IT" i="1" dirty="0" err="1"/>
              <a:t>Fuels</a:t>
            </a:r>
            <a:r>
              <a:rPr lang="it-IT" i="1" dirty="0"/>
              <a:t>, an </a:t>
            </a:r>
            <a:r>
              <a:rPr lang="it-IT" i="1" dirty="0" err="1"/>
              <a:t>expansion</a:t>
            </a:r>
            <a:r>
              <a:rPr lang="it-IT" i="1" dirty="0"/>
              <a:t> of the Europe Beyond </a:t>
            </a:r>
            <a:r>
              <a:rPr lang="it-IT" i="1" dirty="0" err="1"/>
              <a:t>Coal</a:t>
            </a:r>
            <a:r>
              <a:rPr lang="it-IT" i="1" dirty="0"/>
              <a:t> </a:t>
            </a:r>
            <a:r>
              <a:rPr lang="it-IT" i="1" dirty="0" err="1"/>
              <a:t>campaign</a:t>
            </a:r>
            <a:r>
              <a:rPr lang="it-IT" i="1" dirty="0"/>
              <a:t>, </a:t>
            </a:r>
            <a:r>
              <a:rPr lang="it-IT" i="1" dirty="0" err="1"/>
              <a:t>is</a:t>
            </a:r>
            <a:r>
              <a:rPr lang="it-IT" i="1" dirty="0"/>
              <a:t> a </a:t>
            </a:r>
            <a:r>
              <a:rPr lang="it-IT" i="1" dirty="0" err="1"/>
              <a:t>coalition</a:t>
            </a:r>
            <a:r>
              <a:rPr lang="it-IT" i="1" dirty="0"/>
              <a:t> of </a:t>
            </a:r>
            <a:r>
              <a:rPr lang="it-IT" i="1" dirty="0" err="1"/>
              <a:t>civil</a:t>
            </a:r>
            <a:r>
              <a:rPr lang="it-IT" i="1" dirty="0"/>
              <a:t> society </a:t>
            </a:r>
            <a:r>
              <a:rPr lang="it-IT" i="1" dirty="0" err="1"/>
              <a:t>organisations</a:t>
            </a:r>
            <a:r>
              <a:rPr lang="it-IT" i="1" dirty="0"/>
              <a:t> </a:t>
            </a:r>
            <a:r>
              <a:rPr lang="it-IT" i="1" dirty="0" err="1"/>
              <a:t>striving</a:t>
            </a:r>
            <a:r>
              <a:rPr lang="it-IT" i="1" dirty="0"/>
              <a:t> for a just </a:t>
            </a:r>
            <a:r>
              <a:rPr lang="it-IT" i="1" dirty="0" err="1"/>
              <a:t>transition</a:t>
            </a:r>
            <a:r>
              <a:rPr lang="it-IT" i="1" dirty="0"/>
              <a:t> to a </a:t>
            </a:r>
            <a:r>
              <a:rPr lang="it-IT" i="1" dirty="0" err="1"/>
              <a:t>fossil</a:t>
            </a:r>
            <a:r>
              <a:rPr lang="it-IT" i="1" dirty="0"/>
              <a:t>-free, </a:t>
            </a:r>
            <a:r>
              <a:rPr lang="it-IT" i="1" dirty="0" err="1"/>
              <a:t>fully</a:t>
            </a:r>
            <a:r>
              <a:rPr lang="it-IT" i="1" dirty="0"/>
              <a:t> </a:t>
            </a:r>
            <a:r>
              <a:rPr lang="it-IT" i="1" dirty="0" err="1"/>
              <a:t>renewables-based</a:t>
            </a:r>
            <a:r>
              <a:rPr lang="it-IT" i="1" dirty="0"/>
              <a:t> </a:t>
            </a:r>
            <a:r>
              <a:rPr lang="it-IT" i="1" dirty="0" err="1"/>
              <a:t>European</a:t>
            </a:r>
            <a:r>
              <a:rPr lang="it-IT" i="1" dirty="0"/>
              <a:t> </a:t>
            </a:r>
            <a:r>
              <a:rPr lang="it-IT" i="1" dirty="0" err="1"/>
              <a:t>power</a:t>
            </a:r>
            <a:r>
              <a:rPr lang="it-IT" i="1" dirty="0"/>
              <a:t> </a:t>
            </a:r>
            <a:r>
              <a:rPr lang="it-IT" i="1" dirty="0" err="1"/>
              <a:t>sector</a:t>
            </a:r>
            <a:r>
              <a:rPr lang="it-IT" i="1" dirty="0"/>
              <a:t> by 2035.</a:t>
            </a:r>
          </a:p>
          <a:p>
            <a:endParaRPr lang="it-IT" dirty="0"/>
          </a:p>
        </p:txBody>
      </p:sp>
      <p:pic>
        <p:nvPicPr>
          <p:cNvPr id="5" name="Immagine 4">
            <a:extLst>
              <a:ext uri="{FF2B5EF4-FFF2-40B4-BE49-F238E27FC236}">
                <a16:creationId xmlns:a16="http://schemas.microsoft.com/office/drawing/2014/main" id="{A3999532-24C2-784E-8FDF-F0CED8DB577F}"/>
              </a:ext>
            </a:extLst>
          </p:cNvPr>
          <p:cNvPicPr>
            <a:picLocks noChangeAspect="1"/>
          </p:cNvPicPr>
          <p:nvPr/>
        </p:nvPicPr>
        <p:blipFill>
          <a:blip r:embed="rId3"/>
          <a:stretch>
            <a:fillRect/>
          </a:stretch>
        </p:blipFill>
        <p:spPr>
          <a:xfrm>
            <a:off x="4226723" y="2430334"/>
            <a:ext cx="7809271" cy="4069321"/>
          </a:xfrm>
          <a:prstGeom prst="rect">
            <a:avLst/>
          </a:prstGeom>
        </p:spPr>
      </p:pic>
      <p:sp>
        <p:nvSpPr>
          <p:cNvPr id="6" name="CasellaDiTesto 5">
            <a:extLst>
              <a:ext uri="{FF2B5EF4-FFF2-40B4-BE49-F238E27FC236}">
                <a16:creationId xmlns:a16="http://schemas.microsoft.com/office/drawing/2014/main" id="{9B045FBA-0DC4-6244-8073-9BF86B7982D0}"/>
              </a:ext>
            </a:extLst>
          </p:cNvPr>
          <p:cNvSpPr txBox="1"/>
          <p:nvPr/>
        </p:nvSpPr>
        <p:spPr>
          <a:xfrm>
            <a:off x="2063578" y="6005384"/>
            <a:ext cx="2051221" cy="369332"/>
          </a:xfrm>
          <a:prstGeom prst="rect">
            <a:avLst/>
          </a:prstGeom>
          <a:noFill/>
        </p:spPr>
        <p:txBody>
          <a:bodyPr wrap="square" rtlCol="0">
            <a:spAutoFit/>
          </a:bodyPr>
          <a:lstStyle/>
          <a:p>
            <a:r>
              <a:rPr lang="it-IT" dirty="0"/>
              <a:t>2019</a:t>
            </a:r>
          </a:p>
        </p:txBody>
      </p:sp>
    </p:spTree>
    <p:extLst>
      <p:ext uri="{BB962C8B-B14F-4D97-AF65-F5344CB8AC3E}">
        <p14:creationId xmlns:p14="http://schemas.microsoft.com/office/powerpoint/2010/main" val="36556847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88C17B5-883F-1448-8376-28227660477E}"/>
              </a:ext>
            </a:extLst>
          </p:cNvPr>
          <p:cNvSpPr>
            <a:spLocks noGrp="1"/>
          </p:cNvSpPr>
          <p:nvPr>
            <p:ph type="title"/>
          </p:nvPr>
        </p:nvSpPr>
        <p:spPr>
          <a:xfrm>
            <a:off x="314702" y="240855"/>
            <a:ext cx="10571998" cy="970450"/>
          </a:xfrm>
        </p:spPr>
        <p:txBody>
          <a:bodyPr/>
          <a:lstStyle/>
          <a:p>
            <a:r>
              <a:rPr lang="it-IT" dirty="0"/>
              <a:t>Le centrali a carbone in Italia</a:t>
            </a:r>
          </a:p>
        </p:txBody>
      </p:sp>
      <p:sp>
        <p:nvSpPr>
          <p:cNvPr id="3" name="Segnaposto contenuto 2">
            <a:extLst>
              <a:ext uri="{FF2B5EF4-FFF2-40B4-BE49-F238E27FC236}">
                <a16:creationId xmlns:a16="http://schemas.microsoft.com/office/drawing/2014/main" id="{1CC2F596-3385-2545-98EC-2BFB7176700D}"/>
              </a:ext>
            </a:extLst>
          </p:cNvPr>
          <p:cNvSpPr>
            <a:spLocks noGrp="1"/>
          </p:cNvSpPr>
          <p:nvPr>
            <p:ph idx="1"/>
          </p:nvPr>
        </p:nvSpPr>
        <p:spPr>
          <a:xfrm>
            <a:off x="314702" y="1389699"/>
            <a:ext cx="5285999" cy="5116912"/>
          </a:xfrm>
        </p:spPr>
        <p:txBody>
          <a:bodyPr>
            <a:normAutofit lnSpcReduction="10000"/>
          </a:bodyPr>
          <a:lstStyle/>
          <a:p>
            <a:pPr marL="0" indent="0" fontAlgn="base">
              <a:buNone/>
            </a:pPr>
            <a:r>
              <a:rPr lang="it-IT" dirty="0"/>
              <a:t>Produzione 4,9% del fabbisogno interno</a:t>
            </a:r>
          </a:p>
          <a:p>
            <a:pPr marL="0" indent="0" fontAlgn="base">
              <a:buNone/>
            </a:pPr>
            <a:r>
              <a:rPr lang="it-IT" dirty="0"/>
              <a:t>Erano 12 nel 2016</a:t>
            </a:r>
          </a:p>
          <a:p>
            <a:pPr marL="0" indent="0" fontAlgn="base">
              <a:buNone/>
            </a:pPr>
            <a:endParaRPr lang="it-IT" sz="1000" dirty="0"/>
          </a:p>
          <a:p>
            <a:pPr marL="0" indent="0" fontAlgn="base">
              <a:buNone/>
            </a:pPr>
            <a:r>
              <a:rPr lang="it-IT" b="1" dirty="0"/>
              <a:t>Fusina</a:t>
            </a:r>
            <a:r>
              <a:rPr lang="it-IT" dirty="0"/>
              <a:t>, Veneto, Enel, 976 MW</a:t>
            </a:r>
          </a:p>
          <a:p>
            <a:pPr marL="0" indent="0" fontAlgn="base">
              <a:buNone/>
            </a:pPr>
            <a:r>
              <a:rPr lang="it-IT" b="1" dirty="0"/>
              <a:t>Monfalcone</a:t>
            </a:r>
            <a:r>
              <a:rPr lang="it-IT" dirty="0"/>
              <a:t>, Friuli Venezia Giulia, A2A, 336 MW (modificata 2021)</a:t>
            </a:r>
          </a:p>
          <a:p>
            <a:pPr marL="0" indent="0" fontAlgn="base">
              <a:buNone/>
            </a:pPr>
            <a:r>
              <a:rPr lang="it-IT" b="1" dirty="0"/>
              <a:t>La Spezia</a:t>
            </a:r>
            <a:r>
              <a:rPr lang="it-IT" dirty="0"/>
              <a:t>, Liguria, Enel, 682 MW (spenta 2021)</a:t>
            </a:r>
          </a:p>
          <a:p>
            <a:pPr marL="0" indent="0" fontAlgn="base">
              <a:buNone/>
            </a:pPr>
            <a:r>
              <a:rPr lang="it-IT" b="1" dirty="0"/>
              <a:t>Portovesme</a:t>
            </a:r>
            <a:r>
              <a:rPr lang="it-IT" dirty="0"/>
              <a:t>, Sardegna, Enel, 480 MW</a:t>
            </a:r>
          </a:p>
          <a:p>
            <a:pPr marL="0" indent="0" fontAlgn="base">
              <a:buNone/>
            </a:pPr>
            <a:r>
              <a:rPr lang="it-IT" b="1" dirty="0"/>
              <a:t>Porto Torres</a:t>
            </a:r>
            <a:r>
              <a:rPr lang="it-IT" dirty="0"/>
              <a:t>, Sardegna </a:t>
            </a:r>
            <a:r>
              <a:rPr lang="it-IT" dirty="0" err="1"/>
              <a:t>Ep</a:t>
            </a:r>
            <a:r>
              <a:rPr lang="it-IT" dirty="0"/>
              <a:t> produzione, Enel, 600 MW</a:t>
            </a:r>
          </a:p>
          <a:p>
            <a:pPr marL="0" indent="0" fontAlgn="base">
              <a:buNone/>
            </a:pPr>
            <a:r>
              <a:rPr lang="it-IT" b="1" dirty="0" err="1"/>
              <a:t>Torrevaldaliga</a:t>
            </a:r>
            <a:r>
              <a:rPr lang="it-IT" b="1" dirty="0"/>
              <a:t> Nord</a:t>
            </a:r>
            <a:r>
              <a:rPr lang="it-IT" dirty="0"/>
              <a:t>, Lazio, Enel, 1.980 MW</a:t>
            </a:r>
          </a:p>
          <a:p>
            <a:pPr marL="0" indent="0" fontAlgn="base">
              <a:buNone/>
            </a:pPr>
            <a:r>
              <a:rPr lang="it-IT" b="1" dirty="0"/>
              <a:t>Brindisi Nord</a:t>
            </a:r>
            <a:r>
              <a:rPr lang="it-IT" dirty="0"/>
              <a:t>, Puglia, A2A, 2.640 MW</a:t>
            </a:r>
          </a:p>
        </p:txBody>
      </p:sp>
      <p:pic>
        <p:nvPicPr>
          <p:cNvPr id="5" name="Immagine 4">
            <a:extLst>
              <a:ext uri="{FF2B5EF4-FFF2-40B4-BE49-F238E27FC236}">
                <a16:creationId xmlns:a16="http://schemas.microsoft.com/office/drawing/2014/main" id="{D31B9DE3-FB6D-804D-95F9-A1C2BD1F441E}"/>
              </a:ext>
            </a:extLst>
          </p:cNvPr>
          <p:cNvPicPr>
            <a:picLocks noChangeAspect="1"/>
          </p:cNvPicPr>
          <p:nvPr/>
        </p:nvPicPr>
        <p:blipFill>
          <a:blip r:embed="rId2"/>
          <a:stretch>
            <a:fillRect/>
          </a:stretch>
        </p:blipFill>
        <p:spPr>
          <a:xfrm>
            <a:off x="5600701" y="1211305"/>
            <a:ext cx="6591300" cy="5473700"/>
          </a:xfrm>
          <a:prstGeom prst="rect">
            <a:avLst/>
          </a:prstGeom>
        </p:spPr>
      </p:pic>
    </p:spTree>
    <p:extLst>
      <p:ext uri="{BB962C8B-B14F-4D97-AF65-F5344CB8AC3E}">
        <p14:creationId xmlns:p14="http://schemas.microsoft.com/office/powerpoint/2010/main" val="67337140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Legno">
  <a:themeElements>
    <a:clrScheme name="Legno">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Legno">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Legno">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{56A1631E-CC2D-6241-96A1-7AF495E609A3}tf10001070</Template>
  <TotalTime>3701</TotalTime>
  <Words>1773</Words>
  <Application>Microsoft Macintosh PowerPoint</Application>
  <PresentationFormat>Widescreen</PresentationFormat>
  <Paragraphs>130</Paragraphs>
  <Slides>26</Slides>
  <Notes>1</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26</vt:i4>
      </vt:variant>
    </vt:vector>
  </HeadingPairs>
  <TitlesOfParts>
    <vt:vector size="33" baseType="lpstr">
      <vt:lpstr>Arial</vt:lpstr>
      <vt:lpstr>Calibri</vt:lpstr>
      <vt:lpstr>Rockwell</vt:lpstr>
      <vt:lpstr>Rockwell Condensed</vt:lpstr>
      <vt:lpstr>Rockwell Extra Bold</vt:lpstr>
      <vt:lpstr>Wingdings</vt:lpstr>
      <vt:lpstr>Legno</vt:lpstr>
      <vt:lpstr>Geografia (LE006)   Corso di Studio  LE01 - DISCIPLINE STORICHE E FILOSOFICHE LE04 – Lingue e letterature straniere </vt:lpstr>
      <vt:lpstr>Produzione e riserve</vt:lpstr>
      <vt:lpstr>Petrolio </vt:lpstr>
      <vt:lpstr>Carbone</vt:lpstr>
      <vt:lpstr>Carbone</vt:lpstr>
      <vt:lpstr>La diffusione delle centrali a carbone</vt:lpstr>
      <vt:lpstr>Centrali in costruzione (2022)</vt:lpstr>
      <vt:lpstr>https://beyond-coal.eu/database/</vt:lpstr>
      <vt:lpstr>Le centrali a carbone in Italia</vt:lpstr>
      <vt:lpstr>Carbone in italia</vt:lpstr>
      <vt:lpstr>Carbone in italia</vt:lpstr>
      <vt:lpstr>Piccolo 22 marzo 023</vt:lpstr>
      <vt:lpstr>Uranio / energia nucleare</vt:lpstr>
      <vt:lpstr>Uranio / energia nucleare</vt:lpstr>
      <vt:lpstr>Distribuzione delle centrali nucleari nel mondo (2020)</vt:lpstr>
      <vt:lpstr>Gerarchia della diffusione</vt:lpstr>
      <vt:lpstr>Distribuzione delle centrali nucleari in Europa  (2019) </vt:lpstr>
      <vt:lpstr>2022:</vt:lpstr>
      <vt:lpstr>Su Three Miles Island  (28 marzo 1979)</vt:lpstr>
      <vt:lpstr>Chernobyl, 26 aprile 1986</vt:lpstr>
      <vt:lpstr>Fukushima Dai-Ichi 11 marzo 2011</vt:lpstr>
      <vt:lpstr>Fine problema luglio</vt:lpstr>
      <vt:lpstr>Acque radiottive</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Geografia (LE006)   Corso di Studio  LE01 - DISCIPLINE STORICHE E FILOSOFICHE </dc:title>
  <dc:creator>sergio zilli</dc:creator>
  <cp:lastModifiedBy>sergio zilli</cp:lastModifiedBy>
  <cp:revision>59</cp:revision>
  <dcterms:created xsi:type="dcterms:W3CDTF">2022-03-01T08:25:09Z</dcterms:created>
  <dcterms:modified xsi:type="dcterms:W3CDTF">2023-04-02T18:49:14Z</dcterms:modified>
</cp:coreProperties>
</file>