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48" r:id="rId1"/>
  </p:sldMasterIdLst>
  <p:notesMasterIdLst>
    <p:notesMasterId r:id="rId19"/>
  </p:notesMasterIdLst>
  <p:sldIdLst>
    <p:sldId id="259" r:id="rId2"/>
    <p:sldId id="267" r:id="rId3"/>
    <p:sldId id="279" r:id="rId4"/>
    <p:sldId id="278" r:id="rId5"/>
    <p:sldId id="280" r:id="rId6"/>
    <p:sldId id="261" r:id="rId7"/>
    <p:sldId id="265" r:id="rId8"/>
    <p:sldId id="277" r:id="rId9"/>
    <p:sldId id="285" r:id="rId10"/>
    <p:sldId id="273" r:id="rId11"/>
    <p:sldId id="264" r:id="rId12"/>
    <p:sldId id="281" r:id="rId13"/>
    <p:sldId id="282" r:id="rId14"/>
    <p:sldId id="274" r:id="rId15"/>
    <p:sldId id="269" r:id="rId16"/>
    <p:sldId id="275" r:id="rId17"/>
    <p:sldId id="276" r:id="rId18"/>
  </p:sldIdLst>
  <p:sldSz cx="9144000" cy="6858000" type="screen4x3"/>
  <p:notesSz cx="7099300" cy="10234613"/>
  <p:defaultTextStyle>
    <a:defPPr>
      <a:defRPr lang="it-IT"/>
    </a:defPPr>
    <a:lvl1pPr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32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3223">
          <p15:clr>
            <a:srgbClr val="A4A3A4"/>
          </p15:clr>
        </p15:guide>
        <p15:guide id="2" pos="2236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CC"/>
    <a:srgbClr val="FFFFFF"/>
    <a:srgbClr val="FF0066"/>
    <a:srgbClr val="009900"/>
    <a:srgbClr val="FF0000"/>
    <a:srgbClr val="FF9900"/>
    <a:srgbClr val="F8F8F8"/>
    <a:srgbClr val="EAEAEA"/>
    <a:srgbClr val="CCEC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79720" autoAdjust="0"/>
  </p:normalViewPr>
  <p:slideViewPr>
    <p:cSldViewPr snapToGrid="0">
      <p:cViewPr varScale="1">
        <p:scale>
          <a:sx n="50" d="100"/>
          <a:sy n="50" d="100"/>
        </p:scale>
        <p:origin x="1668" y="3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>
      <p:cViewPr varScale="1">
        <p:scale>
          <a:sx n="51" d="100"/>
          <a:sy n="51" d="100"/>
        </p:scale>
        <p:origin x="-2556" y="-90"/>
      </p:cViewPr>
      <p:guideLst>
        <p:guide orient="horz" pos="3223"/>
        <p:guide pos="2236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76575" cy="511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253" tIns="47627" rIns="95253" bIns="47627" numCol="1" anchor="t" anchorCtr="0" compatLnSpc="1">
            <a:prstTxWarp prst="textNoShape">
              <a:avLst/>
            </a:prstTxWarp>
          </a:bodyPr>
          <a:lstStyle>
            <a:lvl1pPr defTabSz="952500">
              <a:defRPr sz="1300"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3174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4021138" y="0"/>
            <a:ext cx="3076575" cy="511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253" tIns="47627" rIns="95253" bIns="47627" numCol="1" anchor="t" anchorCtr="0" compatLnSpc="1">
            <a:prstTxWarp prst="textNoShape">
              <a:avLst/>
            </a:prstTxWarp>
          </a:bodyPr>
          <a:lstStyle>
            <a:lvl1pPr algn="r" defTabSz="952500">
              <a:defRPr sz="1300"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1434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90600" y="766763"/>
            <a:ext cx="5119688" cy="3840162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174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709613" y="4860925"/>
            <a:ext cx="5680075" cy="4606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253" tIns="47627" rIns="95253" bIns="47627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it-IT" noProof="0"/>
              <a:t>Fare clic per modificare gli stili del testo dello schema</a:t>
            </a:r>
          </a:p>
          <a:p>
            <a:pPr lvl="1"/>
            <a:r>
              <a:rPr lang="it-IT" noProof="0"/>
              <a:t>Secondo livello</a:t>
            </a:r>
          </a:p>
          <a:p>
            <a:pPr lvl="2"/>
            <a:r>
              <a:rPr lang="it-IT" noProof="0"/>
              <a:t>Terzo livello</a:t>
            </a:r>
          </a:p>
          <a:p>
            <a:pPr lvl="3"/>
            <a:r>
              <a:rPr lang="it-IT" noProof="0"/>
              <a:t>Quarto livello</a:t>
            </a:r>
          </a:p>
          <a:p>
            <a:pPr lvl="4"/>
            <a:r>
              <a:rPr lang="it-IT" noProof="0"/>
              <a:t>Quinto livello</a:t>
            </a:r>
          </a:p>
        </p:txBody>
      </p:sp>
      <p:sp>
        <p:nvSpPr>
          <p:cNvPr id="3175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721850"/>
            <a:ext cx="3076575" cy="511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253" tIns="47627" rIns="95253" bIns="47627" numCol="1" anchor="b" anchorCtr="0" compatLnSpc="1">
            <a:prstTxWarp prst="textNoShape">
              <a:avLst/>
            </a:prstTxWarp>
          </a:bodyPr>
          <a:lstStyle>
            <a:lvl1pPr defTabSz="952500">
              <a:defRPr sz="1300"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3175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4021138" y="9721850"/>
            <a:ext cx="3076575" cy="511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5253" tIns="47627" rIns="95253" bIns="47627" numCol="1" anchor="b" anchorCtr="0" compatLnSpc="1">
            <a:prstTxWarp prst="textNoShape">
              <a:avLst/>
            </a:prstTxWarp>
          </a:bodyPr>
          <a:lstStyle>
            <a:lvl1pPr algn="r" defTabSz="952500">
              <a:defRPr sz="1300"/>
            </a:lvl1pPr>
          </a:lstStyle>
          <a:p>
            <a:pPr>
              <a:defRPr/>
            </a:pPr>
            <a:fld id="{B661C23B-219E-4E17-B44F-C932280063B4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744693938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661C23B-219E-4E17-B44F-C932280063B4}" type="slidenum">
              <a:rPr lang="it-IT" smtClean="0"/>
              <a:pPr>
                <a:defRPr/>
              </a:pPr>
              <a:t>1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0629625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B661C23B-219E-4E17-B44F-C932280063B4}" type="slidenum">
              <a:rPr lang="it-IT" smtClean="0"/>
              <a:pPr>
                <a:defRPr/>
              </a:pPr>
              <a:t>4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66541825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Allosteric transition of</a:t>
            </a:r>
            <a:r>
              <a:rPr lang="en-US" baseline="0" dirty="0"/>
              <a:t> </a:t>
            </a:r>
            <a:r>
              <a:rPr lang="en-US" dirty="0" err="1"/>
              <a:t>tetrameric</a:t>
            </a:r>
            <a:r>
              <a:rPr lang="en-US" dirty="0"/>
              <a:t> </a:t>
            </a:r>
            <a:r>
              <a:rPr lang="en-US" dirty="0" err="1"/>
              <a:t>haemoglobin</a:t>
            </a:r>
            <a:r>
              <a:rPr lang="en-US" dirty="0"/>
              <a:t>, as proposed by Perutz10,13. </a:t>
            </a:r>
            <a:r>
              <a:rPr lang="en-US" dirty="0" err="1"/>
              <a:t>Tetrameric</a:t>
            </a:r>
            <a:r>
              <a:rPr lang="en-US" dirty="0"/>
              <a:t> </a:t>
            </a:r>
            <a:r>
              <a:rPr lang="en-US" dirty="0" err="1"/>
              <a:t>haemoglobin</a:t>
            </a:r>
            <a:r>
              <a:rPr lang="en-US" dirty="0"/>
              <a:t> in</a:t>
            </a:r>
            <a:r>
              <a:rPr lang="en-US" baseline="0" dirty="0"/>
              <a:t> </a:t>
            </a:r>
            <a:r>
              <a:rPr lang="en-US" dirty="0"/>
              <a:t>the T state is depicted on the left with the two a-subunits (blue) and the two b-subunits (purple) each with their own </a:t>
            </a:r>
            <a:r>
              <a:rPr lang="en-US" dirty="0" err="1"/>
              <a:t>haem</a:t>
            </a:r>
            <a:r>
              <a:rPr lang="en-US" dirty="0"/>
              <a:t> group (light blue). Salt bridges,</a:t>
            </a:r>
            <a:r>
              <a:rPr lang="en-US" baseline="0" dirty="0"/>
              <a:t> </a:t>
            </a:r>
            <a:r>
              <a:rPr lang="en-US" dirty="0"/>
              <a:t>depicted as the red positive and blue negative charges, hold the molecule in</a:t>
            </a:r>
            <a:r>
              <a:rPr lang="en-US" baseline="0" dirty="0"/>
              <a:t> </a:t>
            </a:r>
            <a:r>
              <a:rPr lang="en-US" dirty="0"/>
              <a:t>the T conformation, and these salt bridges are released upon binding of</a:t>
            </a:r>
            <a:r>
              <a:rPr lang="en-US" baseline="0" dirty="0"/>
              <a:t> </a:t>
            </a:r>
            <a:r>
              <a:rPr lang="en-US" dirty="0"/>
              <a:t>oxygen (orange oval) in the transition to the R conformation (on the right)</a:t>
            </a:r>
            <a:r>
              <a:rPr lang="en-US" baseline="0" dirty="0"/>
              <a:t> </a:t>
            </a:r>
            <a:r>
              <a:rPr lang="en-US" dirty="0"/>
              <a:t>accompanied by a 15uturn of the subunits relative to each another. Also</a:t>
            </a:r>
            <a:r>
              <a:rPr lang="en-US" baseline="0" dirty="0"/>
              <a:t> </a:t>
            </a:r>
            <a:r>
              <a:rPr lang="en-US" dirty="0"/>
              <a:t>contributing to the equilibrium are 60 additional water molecules preferentially</a:t>
            </a:r>
            <a:r>
              <a:rPr lang="en-US" baseline="0" dirty="0"/>
              <a:t>  </a:t>
            </a:r>
            <a:r>
              <a:rPr lang="en-US" dirty="0"/>
              <a:t>binding the R state45.</a:t>
            </a:r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661C23B-219E-4E17-B44F-C932280063B4}" type="slidenum">
              <a:rPr lang="it-IT" smtClean="0"/>
              <a:pPr>
                <a:defRPr/>
              </a:pPr>
              <a:t>7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45560491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6387" name="Notes Placeholder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/>
          <a:lstStyle/>
          <a:p>
            <a:pPr>
              <a:buFontTx/>
              <a:buChar char="•"/>
            </a:pPr>
            <a:r>
              <a:rPr lang="it-IT"/>
              <a:t>   Gli eterozigoti  per questa mutazione hanno una maggiore resistenza per la malaria.</a:t>
            </a:r>
          </a:p>
          <a:p>
            <a:pPr>
              <a:buFontTx/>
              <a:buChar char="•"/>
            </a:pPr>
            <a:r>
              <a:rPr lang="it-IT"/>
              <a:t>   Negli omozigoti, la polimerizzazione avviene soprattutto nella forma desossi, e quindi porta ad una forte anemia in condizioni di bassa pressione di ossigeno (es. elevate altitudini). In condizioni normali la presenza di ossiemoglobina previene la formazione del polimero, che è irreversibile.</a:t>
            </a:r>
            <a:endParaRPr lang="en-GB"/>
          </a:p>
        </p:txBody>
      </p:sp>
      <p:sp>
        <p:nvSpPr>
          <p:cNvPr id="16388" name="Slide Number Placehold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/>
          <a:p>
            <a:fld id="{0D8F4624-6D27-4792-BB40-0A54DAAC659C}" type="slidenum">
              <a:rPr lang="it-IT" smtClean="0"/>
              <a:pPr/>
              <a:t>15</a:t>
            </a:fld>
            <a:endParaRPr lang="it-IT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DACD698-F2F3-43B6-B904-610620412C6F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9122DD1-DF3F-4A11-8515-1DEEDD339D42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E3D0B21-DF49-4F8B-BF8F-7F165969AE50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2788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82788"/>
            <a:ext cx="38100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CF4730A-9346-4DD1-A28D-136D2968136D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C9D18FD-5507-44FC-BCC1-C5C04FAD5D7A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731EDB1-C9A9-46C8-BC68-A6C862CAFB1E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FE14F99-4D30-45B4-8ADA-361111B2B9D3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7ADF276-6DF4-4C05-A170-7A5671BF6DE8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GB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4F5072C-C789-45C8-80FF-2B885FDDE592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3A46BA2-A1C6-4D04-AD2E-F94B613670F9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15100" y="611188"/>
            <a:ext cx="1943100" cy="54864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611188"/>
            <a:ext cx="5676900" cy="54864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ECB508B-E8B2-4813-B52C-C6FDE34ADC93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, Conten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611188"/>
            <a:ext cx="7772400" cy="11430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1982788"/>
            <a:ext cx="3810000" cy="4114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982788"/>
            <a:ext cx="3810000" cy="1981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4116388"/>
            <a:ext cx="3810000" cy="19812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7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8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16F7B11-575D-4D00-9CCB-D4094D8DFB68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11188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8954" tIns="54478" rIns="108954" bIns="5447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it-IT"/>
              <a:t>Fare clic per modificare lo stile del titolo dello schema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5800" y="1982788"/>
            <a:ext cx="7772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8954" tIns="54478" rIns="108954" bIns="5447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it-IT"/>
              <a:t>Fare clic per modificare gli stili del testo dello schema</a:t>
            </a:r>
          </a:p>
          <a:p>
            <a:pPr lvl="1"/>
            <a:r>
              <a:rPr lang="it-IT"/>
              <a:t>Secondo livello</a:t>
            </a:r>
          </a:p>
          <a:p>
            <a:pPr lvl="2"/>
            <a:r>
              <a:rPr lang="it-IT"/>
              <a:t>Terzo livello</a:t>
            </a:r>
          </a:p>
          <a:p>
            <a:pPr lvl="3"/>
            <a:r>
              <a:rPr lang="it-IT"/>
              <a:t>Quarto livello</a:t>
            </a:r>
          </a:p>
          <a:p>
            <a:pPr lvl="4"/>
            <a:r>
              <a:rPr lang="it-IT"/>
              <a:t>Quinto livello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6813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08954" tIns="54478" rIns="108954" bIns="54478" numCol="1" anchor="t" anchorCtr="0" compatLnSpc="1">
            <a:prstTxWarp prst="textNoShape">
              <a:avLst/>
            </a:prstTxWarp>
          </a:bodyPr>
          <a:lstStyle>
            <a:lvl1pPr>
              <a:defRPr sz="1500"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6813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08954" tIns="54478" rIns="108954" bIns="54478" numCol="1" anchor="t" anchorCtr="0" compatLnSpc="1">
            <a:prstTxWarp prst="textNoShape">
              <a:avLst/>
            </a:prstTxWarp>
          </a:bodyPr>
          <a:lstStyle>
            <a:lvl1pPr algn="ctr">
              <a:defRPr sz="1500"/>
            </a:lvl1pPr>
          </a:lstStyle>
          <a:p>
            <a:pPr>
              <a:defRPr/>
            </a:pPr>
            <a:endParaRPr lang="it-IT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6813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08954" tIns="54478" rIns="108954" bIns="54478" numCol="1" anchor="t" anchorCtr="0" compatLnSpc="1">
            <a:prstTxWarp prst="textNoShape">
              <a:avLst/>
            </a:prstTxWarp>
          </a:bodyPr>
          <a:lstStyle>
            <a:lvl1pPr algn="r">
              <a:defRPr sz="1500"/>
            </a:lvl1pPr>
          </a:lstStyle>
          <a:p>
            <a:pPr>
              <a:defRPr/>
            </a:pPr>
            <a:fld id="{33D8D56B-D1D5-4457-8B70-A0406E014772}" type="slidenum">
              <a:rPr lang="it-IT"/>
              <a:pPr>
                <a:defRPr/>
              </a:pPr>
              <a:t>‹N›</a:t>
            </a:fld>
            <a:endParaRPr 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hf sldNum="0" hdr="0"/>
  <p:txStyles>
    <p:titleStyle>
      <a:lvl1pPr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+mj-lt"/>
          <a:ea typeface="+mj-ea"/>
          <a:cs typeface="+mj-cs"/>
        </a:defRPr>
      </a:lvl1pPr>
      <a:lvl2pPr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2pPr>
      <a:lvl3pPr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3pPr>
      <a:lvl4pPr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4pPr>
      <a:lvl5pPr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5pPr>
      <a:lvl6pPr marL="457200"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6pPr>
      <a:lvl7pPr marL="914400"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7pPr>
      <a:lvl8pPr marL="1371600"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8pPr>
      <a:lvl9pPr marL="1828800" algn="ctr" defTabSz="1087438" rtl="0" eaLnBrk="0" fontAlgn="base" hangingPunct="0">
        <a:spcBef>
          <a:spcPct val="0"/>
        </a:spcBef>
        <a:spcAft>
          <a:spcPct val="0"/>
        </a:spcAft>
        <a:defRPr sz="5500">
          <a:solidFill>
            <a:schemeClr val="tx2"/>
          </a:solidFill>
          <a:latin typeface="Times New Roman" pitchFamily="18" charset="0"/>
        </a:defRPr>
      </a:lvl9pPr>
    </p:titleStyle>
    <p:bodyStyle>
      <a:lvl1pPr marL="409575" indent="-409575" algn="l" defTabSz="1087438" rtl="0" eaLnBrk="0" fontAlgn="base" hangingPunct="0">
        <a:spcBef>
          <a:spcPct val="20000"/>
        </a:spcBef>
        <a:spcAft>
          <a:spcPct val="0"/>
        </a:spcAft>
        <a:buChar char="•"/>
        <a:defRPr sz="3800">
          <a:solidFill>
            <a:schemeClr val="tx1"/>
          </a:solidFill>
          <a:latin typeface="+mn-lt"/>
          <a:ea typeface="+mn-ea"/>
          <a:cs typeface="+mn-cs"/>
        </a:defRPr>
      </a:lvl1pPr>
      <a:lvl2pPr marL="887413" indent="-344488" algn="l" defTabSz="1087438" rtl="0" eaLnBrk="0" fontAlgn="base" hangingPunct="0">
        <a:spcBef>
          <a:spcPct val="20000"/>
        </a:spcBef>
        <a:spcAft>
          <a:spcPct val="0"/>
        </a:spcAft>
        <a:buChar char="–"/>
        <a:defRPr sz="3400">
          <a:solidFill>
            <a:schemeClr val="tx1"/>
          </a:solidFill>
          <a:latin typeface="+mn-lt"/>
        </a:defRPr>
      </a:lvl2pPr>
      <a:lvl3pPr marL="1363663" indent="-276225" algn="l" defTabSz="1087438" rtl="0" eaLnBrk="0" fontAlgn="base" hangingPunct="0">
        <a:spcBef>
          <a:spcPct val="20000"/>
        </a:spcBef>
        <a:spcAft>
          <a:spcPct val="0"/>
        </a:spcAft>
        <a:buChar char="•"/>
        <a:defRPr sz="2900">
          <a:solidFill>
            <a:schemeClr val="tx1"/>
          </a:solidFill>
          <a:latin typeface="+mn-lt"/>
        </a:defRPr>
      </a:lvl3pPr>
      <a:lvl4pPr marL="1906588" indent="-273050" algn="l" defTabSz="1087438" rtl="0" eaLnBrk="0" fontAlgn="base" hangingPunct="0">
        <a:spcBef>
          <a:spcPct val="20000"/>
        </a:spcBef>
        <a:spcAft>
          <a:spcPct val="0"/>
        </a:spcAft>
        <a:buChar char="–"/>
        <a:defRPr sz="2300">
          <a:solidFill>
            <a:schemeClr val="tx1"/>
          </a:solidFill>
          <a:latin typeface="+mn-lt"/>
        </a:defRPr>
      </a:lvl4pPr>
      <a:lvl5pPr marL="2451100" indent="-271463" algn="l" defTabSz="1087438" rtl="0" eaLnBrk="0" fontAlgn="base" hangingPunct="0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5pPr>
      <a:lvl6pPr marL="2908300" indent="-271463" algn="l" defTabSz="1087438" rtl="0" eaLnBrk="0" fontAlgn="base" hangingPunct="0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6pPr>
      <a:lvl7pPr marL="3365500" indent="-271463" algn="l" defTabSz="1087438" rtl="0" eaLnBrk="0" fontAlgn="base" hangingPunct="0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7pPr>
      <a:lvl8pPr marL="3822700" indent="-271463" algn="l" defTabSz="1087438" rtl="0" eaLnBrk="0" fontAlgn="base" hangingPunct="0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8pPr>
      <a:lvl9pPr marL="4279900" indent="-271463" algn="l" defTabSz="1087438" rtl="0" eaLnBrk="0" fontAlgn="base" hangingPunct="0">
        <a:spcBef>
          <a:spcPct val="20000"/>
        </a:spcBef>
        <a:spcAft>
          <a:spcPct val="0"/>
        </a:spcAft>
        <a:buChar char="»"/>
        <a:defRPr sz="23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7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.png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gif"/><Relationship Id="rId2" Type="http://schemas.openxmlformats.org/officeDocument/2006/relationships/image" Target="../media/image6.gif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8.gif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5.gif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7" Type="http://schemas.openxmlformats.org/officeDocument/2006/relationships/image" Target="../media/image2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.png"/><Relationship Id="rId5" Type="http://schemas.openxmlformats.org/officeDocument/2006/relationships/image" Target="../media/image26.png"/><Relationship Id="rId4" Type="http://schemas.openxmlformats.org/officeDocument/2006/relationships/image" Target="../media/image25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95"/>
          <p:cNvSpPr>
            <a:spLocks noChangeArrowheads="1"/>
          </p:cNvSpPr>
          <p:nvPr/>
        </p:nvSpPr>
        <p:spPr bwMode="auto">
          <a:xfrm>
            <a:off x="4270375" y="2770982"/>
            <a:ext cx="4554538" cy="3649662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6155" name="Rectangle 3"/>
          <p:cNvSpPr>
            <a:spLocks noChangeArrowheads="1"/>
          </p:cNvSpPr>
          <p:nvPr/>
        </p:nvSpPr>
        <p:spPr bwMode="auto">
          <a:xfrm>
            <a:off x="211138" y="76200"/>
            <a:ext cx="8788400" cy="284163"/>
          </a:xfrm>
          <a:prstGeom prst="rect">
            <a:avLst/>
          </a:prstGeom>
          <a:solidFill>
            <a:schemeClr val="bg1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lIns="0" tIns="0" rIns="0" bIns="0">
            <a:spAutoFit/>
          </a:bodyPr>
          <a:lstStyle/>
          <a:p>
            <a:pPr marL="381000" lvl="2" defTabSz="1087438">
              <a:spcBef>
                <a:spcPts val="575"/>
              </a:spcBef>
              <a:spcAft>
                <a:spcPts val="575"/>
              </a:spcAft>
            </a:pPr>
            <a:r>
              <a:rPr lang="it-IT" sz="1800" b="1" dirty="0">
                <a:solidFill>
                  <a:srgbClr val="FF3300"/>
                </a:solidFill>
                <a:latin typeface="Arial" charset="0"/>
              </a:rPr>
              <a:t>MIOGLOBINA (monomerica)</a:t>
            </a:r>
            <a:endParaRPr lang="it-IT" sz="1800" b="1" baseline="-25000" dirty="0">
              <a:solidFill>
                <a:srgbClr val="FF3300"/>
              </a:solidFill>
              <a:latin typeface="Arial" charset="0"/>
            </a:endParaRPr>
          </a:p>
        </p:txBody>
      </p:sp>
      <p:sp>
        <p:nvSpPr>
          <p:cNvPr id="6156" name="Rectangle 54"/>
          <p:cNvSpPr>
            <a:spLocks noChangeArrowheads="1"/>
          </p:cNvSpPr>
          <p:nvPr/>
        </p:nvSpPr>
        <p:spPr bwMode="auto">
          <a:xfrm>
            <a:off x="265113" y="996811"/>
            <a:ext cx="8951912" cy="11695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just"/>
            <a:endParaRPr lang="it-IT" sz="1600" b="1" dirty="0">
              <a:latin typeface="Arial" charset="0"/>
            </a:endParaRPr>
          </a:p>
          <a:p>
            <a:pPr algn="just"/>
            <a:r>
              <a:rPr lang="it-IT" sz="1600" b="1" dirty="0">
                <a:latin typeface="Arial" charset="0"/>
              </a:rPr>
              <a:t>La MIOGLOBINA</a:t>
            </a:r>
            <a:r>
              <a:rPr lang="it-IT" sz="1800" b="1" dirty="0">
                <a:latin typeface="Arial" charset="0"/>
              </a:rPr>
              <a:t> </a:t>
            </a:r>
            <a:r>
              <a:rPr lang="it-IT" sz="1600" b="1" dirty="0">
                <a:latin typeface="Arial" charset="0"/>
              </a:rPr>
              <a:t>è una</a:t>
            </a:r>
            <a:r>
              <a:rPr lang="it-IT" sz="1800" b="1" dirty="0">
                <a:latin typeface="Arial" charset="0"/>
              </a:rPr>
              <a:t> </a:t>
            </a:r>
            <a:r>
              <a:rPr lang="it-IT" sz="1600" b="1" dirty="0">
                <a:latin typeface="Arial" charset="0"/>
              </a:rPr>
              <a:t> proteina monomerica, che serve come riserva di  O</a:t>
            </a:r>
            <a:r>
              <a:rPr lang="it-IT" sz="1600" b="1" baseline="-25000" dirty="0">
                <a:latin typeface="Arial" charset="0"/>
              </a:rPr>
              <a:t>2</a:t>
            </a:r>
            <a:r>
              <a:rPr lang="it-IT" sz="1600" b="1" dirty="0">
                <a:latin typeface="Arial" charset="0"/>
              </a:rPr>
              <a:t> nel muscolo.</a:t>
            </a:r>
          </a:p>
          <a:p>
            <a:pPr>
              <a:spcBef>
                <a:spcPct val="25000"/>
              </a:spcBef>
            </a:pPr>
            <a:endParaRPr lang="it-IT" sz="1600" b="1" dirty="0">
              <a:latin typeface="Arial" charset="0"/>
            </a:endParaRPr>
          </a:p>
          <a:p>
            <a:endParaRPr lang="it-IT" sz="1600" b="1" dirty="0">
              <a:latin typeface="Arial" charset="0"/>
            </a:endParaRPr>
          </a:p>
        </p:txBody>
      </p:sp>
      <p:grpSp>
        <p:nvGrpSpPr>
          <p:cNvPr id="2" name="Gruppo 1"/>
          <p:cNvGrpSpPr/>
          <p:nvPr/>
        </p:nvGrpSpPr>
        <p:grpSpPr>
          <a:xfrm>
            <a:off x="214313" y="2120900"/>
            <a:ext cx="4545014" cy="3624263"/>
            <a:chOff x="214313" y="3098800"/>
            <a:chExt cx="4545014" cy="3624263"/>
          </a:xfrm>
        </p:grpSpPr>
        <p:pic>
          <p:nvPicPr>
            <p:cNvPr id="6147" name="Picture 67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214313" y="3098800"/>
              <a:ext cx="4060825" cy="362426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grpSp>
          <p:nvGrpSpPr>
            <p:cNvPr id="6157" name="Group 109"/>
            <p:cNvGrpSpPr>
              <a:grpSpLocks/>
            </p:cNvGrpSpPr>
            <p:nvPr/>
          </p:nvGrpSpPr>
          <p:grpSpPr bwMode="auto">
            <a:xfrm>
              <a:off x="265113" y="3498850"/>
              <a:ext cx="4494214" cy="3046413"/>
              <a:chOff x="247" y="1908"/>
              <a:chExt cx="2831" cy="1919"/>
            </a:xfrm>
          </p:grpSpPr>
          <p:sp>
            <p:nvSpPr>
              <p:cNvPr id="6165" name="Line 68"/>
              <p:cNvSpPr>
                <a:spLocks noChangeShapeType="1"/>
              </p:cNvSpPr>
              <p:nvPr/>
            </p:nvSpPr>
            <p:spPr bwMode="auto">
              <a:xfrm flipH="1">
                <a:off x="639" y="2565"/>
                <a:ext cx="533" cy="265"/>
              </a:xfrm>
              <a:prstGeom prst="line">
                <a:avLst/>
              </a:prstGeom>
              <a:noFill/>
              <a:ln w="19050">
                <a:solidFill>
                  <a:schemeClr val="tx1"/>
                </a:solidFill>
                <a:prstDash val="sysDot"/>
                <a:round/>
                <a:headEnd type="triangle" w="med" len="med"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66" name="Rectangle 71"/>
              <p:cNvSpPr>
                <a:spLocks noChangeArrowheads="1"/>
              </p:cNvSpPr>
              <p:nvPr/>
            </p:nvSpPr>
            <p:spPr bwMode="auto">
              <a:xfrm>
                <a:off x="1800" y="2003"/>
                <a:ext cx="757" cy="21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r>
                  <a:rPr lang="it-IT" sz="1600" b="1">
                    <a:latin typeface="Arial" charset="0"/>
                  </a:rPr>
                  <a:t>His distale</a:t>
                </a:r>
                <a:endParaRPr lang="it-IT" sz="1800" b="1">
                  <a:latin typeface="Arial" charset="0"/>
                </a:endParaRPr>
              </a:p>
            </p:txBody>
          </p:sp>
          <p:sp>
            <p:nvSpPr>
              <p:cNvPr id="6167" name="Rectangle 73"/>
              <p:cNvSpPr>
                <a:spLocks noChangeArrowheads="1"/>
              </p:cNvSpPr>
              <p:nvPr/>
            </p:nvSpPr>
            <p:spPr bwMode="auto">
              <a:xfrm>
                <a:off x="2349" y="2511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68" name="Rectangle 74"/>
              <p:cNvSpPr>
                <a:spLocks noChangeArrowheads="1"/>
              </p:cNvSpPr>
              <p:nvPr/>
            </p:nvSpPr>
            <p:spPr bwMode="auto">
              <a:xfrm>
                <a:off x="2327" y="2587"/>
                <a:ext cx="274" cy="659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69" name="Rectangle 75"/>
              <p:cNvSpPr>
                <a:spLocks noChangeArrowheads="1"/>
              </p:cNvSpPr>
              <p:nvPr/>
            </p:nvSpPr>
            <p:spPr bwMode="auto">
              <a:xfrm>
                <a:off x="2036" y="3077"/>
                <a:ext cx="255" cy="20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0" name="Rectangle 76"/>
              <p:cNvSpPr>
                <a:spLocks noChangeArrowheads="1"/>
              </p:cNvSpPr>
              <p:nvPr/>
            </p:nvSpPr>
            <p:spPr bwMode="auto">
              <a:xfrm>
                <a:off x="1620" y="2375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1" name="Rectangle 77"/>
              <p:cNvSpPr>
                <a:spLocks noChangeArrowheads="1"/>
              </p:cNvSpPr>
              <p:nvPr/>
            </p:nvSpPr>
            <p:spPr bwMode="auto">
              <a:xfrm>
                <a:off x="280" y="2696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2" name="Rectangle 78"/>
              <p:cNvSpPr>
                <a:spLocks noChangeArrowheads="1"/>
              </p:cNvSpPr>
              <p:nvPr/>
            </p:nvSpPr>
            <p:spPr bwMode="auto">
              <a:xfrm>
                <a:off x="392" y="2871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3" name="Rectangle 79"/>
              <p:cNvSpPr>
                <a:spLocks noChangeArrowheads="1"/>
              </p:cNvSpPr>
              <p:nvPr/>
            </p:nvSpPr>
            <p:spPr bwMode="auto">
              <a:xfrm>
                <a:off x="654" y="3259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4" name="Rectangle 80"/>
              <p:cNvSpPr>
                <a:spLocks noChangeArrowheads="1"/>
              </p:cNvSpPr>
              <p:nvPr/>
            </p:nvSpPr>
            <p:spPr bwMode="auto">
              <a:xfrm>
                <a:off x="689" y="3354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5" name="Rectangle 81"/>
              <p:cNvSpPr>
                <a:spLocks noChangeArrowheads="1"/>
              </p:cNvSpPr>
              <p:nvPr/>
            </p:nvSpPr>
            <p:spPr bwMode="auto">
              <a:xfrm>
                <a:off x="568" y="3558"/>
                <a:ext cx="175" cy="144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6" name="Rectangle 82"/>
              <p:cNvSpPr>
                <a:spLocks noChangeArrowheads="1"/>
              </p:cNvSpPr>
              <p:nvPr/>
            </p:nvSpPr>
            <p:spPr bwMode="auto">
              <a:xfrm>
                <a:off x="763" y="3488"/>
                <a:ext cx="125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7" name="Rectangle 83"/>
              <p:cNvSpPr>
                <a:spLocks noChangeArrowheads="1"/>
              </p:cNvSpPr>
              <p:nvPr/>
            </p:nvSpPr>
            <p:spPr bwMode="auto">
              <a:xfrm>
                <a:off x="2030" y="2859"/>
                <a:ext cx="174" cy="145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8" name="Rectangle 84"/>
              <p:cNvSpPr>
                <a:spLocks noChangeArrowheads="1"/>
              </p:cNvSpPr>
              <p:nvPr/>
            </p:nvSpPr>
            <p:spPr bwMode="auto">
              <a:xfrm>
                <a:off x="1809" y="3164"/>
                <a:ext cx="75" cy="78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chemeClr val="bg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79" name="Line 85"/>
              <p:cNvSpPr>
                <a:spLocks noChangeShapeType="1"/>
              </p:cNvSpPr>
              <p:nvPr/>
            </p:nvSpPr>
            <p:spPr bwMode="auto">
              <a:xfrm>
                <a:off x="1361" y="2801"/>
                <a:ext cx="764" cy="582"/>
              </a:xfrm>
              <a:prstGeom prst="line">
                <a:avLst/>
              </a:prstGeom>
              <a:noFill/>
              <a:ln w="19050">
                <a:solidFill>
                  <a:schemeClr val="tx1"/>
                </a:solidFill>
                <a:prstDash val="sysDot"/>
                <a:round/>
                <a:headEnd type="triangle" w="med" len="med"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80" name="Rectangle 86"/>
              <p:cNvSpPr>
                <a:spLocks noChangeArrowheads="1"/>
              </p:cNvSpPr>
              <p:nvPr/>
            </p:nvSpPr>
            <p:spPr bwMode="auto">
              <a:xfrm>
                <a:off x="1710" y="2708"/>
                <a:ext cx="62" cy="89"/>
              </a:xfrm>
              <a:prstGeom prst="rect">
                <a:avLst/>
              </a:prstGeom>
              <a:solidFill>
                <a:srgbClr val="00FFFF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81" name="Line 87"/>
              <p:cNvSpPr>
                <a:spLocks noChangeShapeType="1"/>
              </p:cNvSpPr>
              <p:nvPr/>
            </p:nvSpPr>
            <p:spPr bwMode="auto">
              <a:xfrm>
                <a:off x="1497" y="2989"/>
                <a:ext cx="44" cy="78"/>
              </a:xfrm>
              <a:prstGeom prst="line">
                <a:avLst/>
              </a:prstGeom>
              <a:noFill/>
              <a:ln w="101600">
                <a:solidFill>
                  <a:schemeClr val="bg1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82" name="Line 88"/>
              <p:cNvSpPr>
                <a:spLocks noChangeShapeType="1"/>
              </p:cNvSpPr>
              <p:nvPr/>
            </p:nvSpPr>
            <p:spPr bwMode="auto">
              <a:xfrm flipV="1">
                <a:off x="1410" y="2937"/>
                <a:ext cx="62" cy="24"/>
              </a:xfrm>
              <a:prstGeom prst="line">
                <a:avLst/>
              </a:prstGeom>
              <a:noFill/>
              <a:ln w="101600">
                <a:solidFill>
                  <a:schemeClr val="bg1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83" name="Line 89"/>
              <p:cNvSpPr>
                <a:spLocks noChangeShapeType="1"/>
              </p:cNvSpPr>
              <p:nvPr/>
            </p:nvSpPr>
            <p:spPr bwMode="auto">
              <a:xfrm flipV="1">
                <a:off x="1170" y="3261"/>
                <a:ext cx="24" cy="102"/>
              </a:xfrm>
              <a:prstGeom prst="line">
                <a:avLst/>
              </a:prstGeom>
              <a:noFill/>
              <a:ln w="101600">
                <a:solidFill>
                  <a:srgbClr val="33CCFF"/>
                </a:solidFill>
                <a:round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grpSp>
            <p:nvGrpSpPr>
              <p:cNvPr id="6184" name="Group 108"/>
              <p:cNvGrpSpPr>
                <a:grpSpLocks/>
              </p:cNvGrpSpPr>
              <p:nvPr/>
            </p:nvGrpSpPr>
            <p:grpSpPr bwMode="auto">
              <a:xfrm rot="-591949">
                <a:off x="1440" y="2572"/>
                <a:ext cx="78" cy="91"/>
                <a:chOff x="1434" y="2565"/>
                <a:chExt cx="102" cy="112"/>
              </a:xfrm>
            </p:grpSpPr>
            <p:sp>
              <p:nvSpPr>
                <p:cNvPr id="6193" name="Oval 90"/>
                <p:cNvSpPr>
                  <a:spLocks noChangeArrowheads="1"/>
                </p:cNvSpPr>
                <p:nvPr/>
              </p:nvSpPr>
              <p:spPr bwMode="auto">
                <a:xfrm>
                  <a:off x="1468" y="2616"/>
                  <a:ext cx="68" cy="61"/>
                </a:xfrm>
                <a:prstGeom prst="ellipse">
                  <a:avLst/>
                </a:prstGeom>
                <a:gradFill rotWithShape="0">
                  <a:gsLst>
                    <a:gs pos="0">
                      <a:srgbClr val="FFFFFF"/>
                    </a:gs>
                    <a:gs pos="100000">
                      <a:srgbClr val="FF0066"/>
                    </a:gs>
                  </a:gsLst>
                  <a:path path="shape">
                    <a:fillToRect l="50000" t="50000" r="50000" b="50000"/>
                  </a:path>
                </a:gradFill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wrap="none" anchor="ctr"/>
                <a:lstStyle/>
                <a:p>
                  <a:endParaRPr lang="en-GB"/>
                </a:p>
              </p:txBody>
            </p:sp>
            <p:sp>
              <p:nvSpPr>
                <p:cNvPr id="6194" name="Oval 91"/>
                <p:cNvSpPr>
                  <a:spLocks noChangeArrowheads="1"/>
                </p:cNvSpPr>
                <p:nvPr/>
              </p:nvSpPr>
              <p:spPr bwMode="auto">
                <a:xfrm>
                  <a:off x="1434" y="2565"/>
                  <a:ext cx="68" cy="61"/>
                </a:xfrm>
                <a:prstGeom prst="ellipse">
                  <a:avLst/>
                </a:prstGeom>
                <a:gradFill rotWithShape="0">
                  <a:gsLst>
                    <a:gs pos="0">
                      <a:srgbClr val="FFFFFF"/>
                    </a:gs>
                    <a:gs pos="100000">
                      <a:srgbClr val="FF0066"/>
                    </a:gs>
                  </a:gsLst>
                  <a:path path="shape">
                    <a:fillToRect l="50000" t="50000" r="50000" b="50000"/>
                  </a:path>
                </a:gradFill>
                <a:ln w="9525">
                  <a:solidFill>
                    <a:schemeClr val="tx1"/>
                  </a:solidFill>
                  <a:round/>
                  <a:headEnd/>
                  <a:tailEnd/>
                </a:ln>
              </p:spPr>
              <p:txBody>
                <a:bodyPr wrap="none" anchor="ctr"/>
                <a:lstStyle/>
                <a:p>
                  <a:endParaRPr lang="en-GB"/>
                </a:p>
              </p:txBody>
            </p:sp>
          </p:grpSp>
          <p:sp>
            <p:nvSpPr>
              <p:cNvPr id="6185" name="Line 92"/>
              <p:cNvSpPr>
                <a:spLocks noChangeShapeType="1"/>
              </p:cNvSpPr>
              <p:nvPr/>
            </p:nvSpPr>
            <p:spPr bwMode="auto">
              <a:xfrm>
                <a:off x="1531" y="2701"/>
                <a:ext cx="875" cy="267"/>
              </a:xfrm>
              <a:prstGeom prst="line">
                <a:avLst/>
              </a:prstGeom>
              <a:noFill/>
              <a:ln w="19050">
                <a:solidFill>
                  <a:schemeClr val="tx1"/>
                </a:solidFill>
                <a:prstDash val="sysDot"/>
                <a:round/>
                <a:headEnd type="triangle" w="med" len="med"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86" name="Rectangle 93"/>
              <p:cNvSpPr>
                <a:spLocks noChangeArrowheads="1"/>
              </p:cNvSpPr>
              <p:nvPr/>
            </p:nvSpPr>
            <p:spPr bwMode="auto">
              <a:xfrm>
                <a:off x="2343" y="2908"/>
                <a:ext cx="301" cy="21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r>
                  <a:rPr lang="it-IT" sz="1600" b="1">
                    <a:latin typeface="Arial" charset="0"/>
                  </a:rPr>
                  <a:t> O</a:t>
                </a:r>
                <a:r>
                  <a:rPr lang="it-IT" sz="1600" b="1" baseline="-25000">
                    <a:latin typeface="Arial" charset="0"/>
                  </a:rPr>
                  <a:t>2</a:t>
                </a:r>
                <a:endParaRPr lang="it-IT" sz="1600" b="1">
                  <a:latin typeface="Arial" charset="0"/>
                </a:endParaRPr>
              </a:p>
            </p:txBody>
          </p:sp>
          <p:sp>
            <p:nvSpPr>
              <p:cNvPr id="6187" name="Line 104"/>
              <p:cNvSpPr>
                <a:spLocks noChangeShapeType="1"/>
              </p:cNvSpPr>
              <p:nvPr/>
            </p:nvSpPr>
            <p:spPr bwMode="auto">
              <a:xfrm flipH="1" flipV="1">
                <a:off x="1109" y="2081"/>
                <a:ext cx="248" cy="481"/>
              </a:xfrm>
              <a:prstGeom prst="line">
                <a:avLst/>
              </a:prstGeom>
              <a:noFill/>
              <a:ln w="19050">
                <a:solidFill>
                  <a:schemeClr val="tx1"/>
                </a:solidFill>
                <a:prstDash val="sysDot"/>
                <a:round/>
                <a:headEnd type="triangle" w="med" len="med"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88" name="Rectangle 105"/>
              <p:cNvSpPr>
                <a:spLocks noChangeArrowheads="1"/>
              </p:cNvSpPr>
              <p:nvPr/>
            </p:nvSpPr>
            <p:spPr bwMode="auto">
              <a:xfrm>
                <a:off x="937" y="1908"/>
                <a:ext cx="355" cy="231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r>
                  <a:rPr lang="it-IT" sz="1400" b="1">
                    <a:latin typeface="Arial" charset="0"/>
                  </a:rPr>
                  <a:t>Fe</a:t>
                </a:r>
                <a:r>
                  <a:rPr lang="it-IT" sz="1800" b="1" baseline="30000">
                    <a:latin typeface="Arial" charset="0"/>
                  </a:rPr>
                  <a:t>2+</a:t>
                </a:r>
                <a:endParaRPr lang="it-IT" sz="1200" b="1">
                  <a:latin typeface="Arial" charset="0"/>
                </a:endParaRPr>
              </a:p>
            </p:txBody>
          </p:sp>
          <p:sp>
            <p:nvSpPr>
              <p:cNvPr id="6189" name="Rectangle 69"/>
              <p:cNvSpPr>
                <a:spLocks noChangeArrowheads="1"/>
              </p:cNvSpPr>
              <p:nvPr/>
            </p:nvSpPr>
            <p:spPr bwMode="auto">
              <a:xfrm>
                <a:off x="247" y="2781"/>
                <a:ext cx="1027" cy="212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wrap="none">
                <a:spAutoFit/>
              </a:bodyPr>
              <a:lstStyle/>
              <a:p>
                <a:r>
                  <a:rPr lang="it-IT" sz="1600" b="1">
                    <a:latin typeface="Arial" charset="0"/>
                  </a:rPr>
                  <a:t>His prossimale</a:t>
                </a:r>
                <a:endParaRPr lang="it-IT" sz="1800" b="1">
                  <a:latin typeface="Arial" charset="0"/>
                </a:endParaRPr>
              </a:p>
            </p:txBody>
          </p:sp>
          <p:sp>
            <p:nvSpPr>
              <p:cNvPr id="6190" name="Rectangle 72"/>
              <p:cNvSpPr>
                <a:spLocks noChangeArrowheads="1"/>
              </p:cNvSpPr>
              <p:nvPr/>
            </p:nvSpPr>
            <p:spPr bwMode="auto">
              <a:xfrm>
                <a:off x="1786" y="3342"/>
                <a:ext cx="1292" cy="48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>
                <a:spAutoFit/>
              </a:bodyPr>
              <a:lstStyle/>
              <a:p>
                <a:r>
                  <a:rPr lang="it-IT" sz="1600" b="1" dirty="0">
                    <a:latin typeface="Arial" charset="0"/>
                  </a:rPr>
                  <a:t>         eme</a:t>
                </a:r>
              </a:p>
              <a:p>
                <a:r>
                  <a:rPr lang="it-IT" sz="1400" b="1" dirty="0">
                    <a:latin typeface="Arial" charset="0"/>
                  </a:rPr>
                  <a:t>   </a:t>
                </a:r>
                <a:r>
                  <a:rPr lang="it-IT" sz="1400" b="1" dirty="0" err="1">
                    <a:latin typeface="Arial" charset="0"/>
                  </a:rPr>
                  <a:t>protoporfirina</a:t>
                </a:r>
                <a:r>
                  <a:rPr lang="it-IT" sz="1400" b="1" dirty="0">
                    <a:latin typeface="Arial" charset="0"/>
                  </a:rPr>
                  <a:t> IX</a:t>
                </a:r>
              </a:p>
              <a:p>
                <a:endParaRPr lang="it-IT" sz="1400" b="1" dirty="0">
                  <a:latin typeface="Arial" charset="0"/>
                </a:endParaRPr>
              </a:p>
            </p:txBody>
          </p:sp>
          <p:sp>
            <p:nvSpPr>
              <p:cNvPr id="6191" name="Line 70"/>
              <p:cNvSpPr>
                <a:spLocks noChangeShapeType="1"/>
              </p:cNvSpPr>
              <p:nvPr/>
            </p:nvSpPr>
            <p:spPr bwMode="auto">
              <a:xfrm flipV="1">
                <a:off x="1693" y="2163"/>
                <a:ext cx="181" cy="329"/>
              </a:xfrm>
              <a:prstGeom prst="line">
                <a:avLst/>
              </a:prstGeom>
              <a:noFill/>
              <a:ln w="19050">
                <a:solidFill>
                  <a:schemeClr val="tx1"/>
                </a:solidFill>
                <a:prstDash val="sysDot"/>
                <a:round/>
                <a:headEnd type="triangle" w="med" len="med"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92" name="Freeform 107"/>
              <p:cNvSpPr>
                <a:spLocks/>
              </p:cNvSpPr>
              <p:nvPr/>
            </p:nvSpPr>
            <p:spPr bwMode="auto">
              <a:xfrm>
                <a:off x="1342" y="2550"/>
                <a:ext cx="56" cy="76"/>
              </a:xfrm>
              <a:custGeom>
                <a:avLst/>
                <a:gdLst>
                  <a:gd name="T0" fmla="*/ 53 w 56"/>
                  <a:gd name="T1" fmla="*/ 5 h 76"/>
                  <a:gd name="T2" fmla="*/ 28 w 56"/>
                  <a:gd name="T3" fmla="*/ 2 h 76"/>
                  <a:gd name="T4" fmla="*/ 13 w 56"/>
                  <a:gd name="T5" fmla="*/ 6 h 76"/>
                  <a:gd name="T6" fmla="*/ 5 w 56"/>
                  <a:gd name="T7" fmla="*/ 21 h 76"/>
                  <a:gd name="T8" fmla="*/ 1 w 56"/>
                  <a:gd name="T9" fmla="*/ 41 h 76"/>
                  <a:gd name="T10" fmla="*/ 10 w 56"/>
                  <a:gd name="T11" fmla="*/ 57 h 76"/>
                  <a:gd name="T12" fmla="*/ 28 w 56"/>
                  <a:gd name="T13" fmla="*/ 72 h 76"/>
                  <a:gd name="T14" fmla="*/ 47 w 56"/>
                  <a:gd name="T15" fmla="*/ 35 h 76"/>
                  <a:gd name="T16" fmla="*/ 53 w 56"/>
                  <a:gd name="T17" fmla="*/ 5 h 76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w 56"/>
                  <a:gd name="T28" fmla="*/ 0 h 76"/>
                  <a:gd name="T29" fmla="*/ 56 w 56"/>
                  <a:gd name="T30" fmla="*/ 76 h 76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T27" t="T28" r="T29" b="T30"/>
                <a:pathLst>
                  <a:path w="56" h="76">
                    <a:moveTo>
                      <a:pt x="53" y="5"/>
                    </a:moveTo>
                    <a:cubicBezTo>
                      <a:pt x="50" y="0"/>
                      <a:pt x="35" y="2"/>
                      <a:pt x="28" y="2"/>
                    </a:cubicBezTo>
                    <a:cubicBezTo>
                      <a:pt x="21" y="2"/>
                      <a:pt x="17" y="3"/>
                      <a:pt x="13" y="6"/>
                    </a:cubicBezTo>
                    <a:cubicBezTo>
                      <a:pt x="9" y="9"/>
                      <a:pt x="7" y="15"/>
                      <a:pt x="5" y="21"/>
                    </a:cubicBezTo>
                    <a:cubicBezTo>
                      <a:pt x="3" y="27"/>
                      <a:pt x="0" y="35"/>
                      <a:pt x="1" y="41"/>
                    </a:cubicBezTo>
                    <a:cubicBezTo>
                      <a:pt x="2" y="47"/>
                      <a:pt x="6" y="52"/>
                      <a:pt x="10" y="57"/>
                    </a:cubicBezTo>
                    <a:cubicBezTo>
                      <a:pt x="14" y="62"/>
                      <a:pt x="22" y="76"/>
                      <a:pt x="28" y="72"/>
                    </a:cubicBezTo>
                    <a:cubicBezTo>
                      <a:pt x="34" y="68"/>
                      <a:pt x="43" y="46"/>
                      <a:pt x="47" y="35"/>
                    </a:cubicBezTo>
                    <a:cubicBezTo>
                      <a:pt x="51" y="24"/>
                      <a:pt x="56" y="10"/>
                      <a:pt x="53" y="5"/>
                    </a:cubicBezTo>
                    <a:close/>
                  </a:path>
                </a:pathLst>
              </a:custGeom>
              <a:solidFill>
                <a:srgbClr val="FF9900"/>
              </a:solidFill>
              <a:ln w="3175" cmpd="sng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GB"/>
              </a:p>
            </p:txBody>
          </p:sp>
        </p:grpSp>
      </p:grpSp>
      <p:grpSp>
        <p:nvGrpSpPr>
          <p:cNvPr id="3" name="Gruppo 2"/>
          <p:cNvGrpSpPr/>
          <p:nvPr/>
        </p:nvGrpSpPr>
        <p:grpSpPr>
          <a:xfrm>
            <a:off x="4277398" y="2350294"/>
            <a:ext cx="4708521" cy="3379788"/>
            <a:chOff x="4265617" y="3330575"/>
            <a:chExt cx="4708521" cy="3379788"/>
          </a:xfrm>
        </p:grpSpPr>
        <p:pic>
          <p:nvPicPr>
            <p:cNvPr id="6148" name="Picture 97"/>
            <p:cNvPicPr>
              <a:picLocks noChangeAspect="1" noChangeArrowheads="1"/>
            </p:cNvPicPr>
            <p:nvPr/>
          </p:nvPicPr>
          <p:blipFill>
            <a:blip r:embed="rId4" cstate="print"/>
            <a:srcRect/>
            <a:stretch>
              <a:fillRect/>
            </a:stretch>
          </p:blipFill>
          <p:spPr bwMode="auto">
            <a:xfrm>
              <a:off x="4265617" y="3659981"/>
              <a:ext cx="2162175" cy="24780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6149" name="Picture 98"/>
            <p:cNvPicPr>
              <a:picLocks noChangeAspect="1" noChangeArrowheads="1"/>
            </p:cNvPicPr>
            <p:nvPr/>
          </p:nvPicPr>
          <p:blipFill>
            <a:blip r:embed="rId5" cstate="print"/>
            <a:srcRect/>
            <a:stretch>
              <a:fillRect/>
            </a:stretch>
          </p:blipFill>
          <p:spPr bwMode="auto">
            <a:xfrm>
              <a:off x="6415088" y="3330575"/>
              <a:ext cx="1692275" cy="147002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6150" name="Picture 99"/>
            <p:cNvPicPr>
              <a:picLocks noChangeAspect="1" noChangeArrowheads="1"/>
            </p:cNvPicPr>
            <p:nvPr/>
          </p:nvPicPr>
          <p:blipFill>
            <a:blip r:embed="rId6" cstate="print"/>
            <a:srcRect/>
            <a:stretch>
              <a:fillRect/>
            </a:stretch>
          </p:blipFill>
          <p:spPr bwMode="auto">
            <a:xfrm>
              <a:off x="6323013" y="5075238"/>
              <a:ext cx="1711325" cy="14351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151" name="Rectangle 100"/>
            <p:cNvSpPr>
              <a:spLocks noChangeArrowheads="1"/>
            </p:cNvSpPr>
            <p:nvPr/>
          </p:nvSpPr>
          <p:spPr bwMode="auto">
            <a:xfrm>
              <a:off x="6550025" y="4838700"/>
              <a:ext cx="669925" cy="3365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1600" b="1">
                  <a:latin typeface="Arial" charset="0"/>
                </a:rPr>
                <a:t>0.4 Å</a:t>
              </a:r>
            </a:p>
          </p:txBody>
        </p:sp>
        <p:pic>
          <p:nvPicPr>
            <p:cNvPr id="6152" name="Picture 101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8035925" y="5319713"/>
              <a:ext cx="779463" cy="8461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6153" name="Rectangle 102"/>
            <p:cNvSpPr>
              <a:spLocks noChangeArrowheads="1"/>
            </p:cNvSpPr>
            <p:nvPr/>
          </p:nvSpPr>
          <p:spPr bwMode="auto">
            <a:xfrm>
              <a:off x="6294438" y="6161088"/>
              <a:ext cx="1120775" cy="5492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1600" b="1">
                  <a:latin typeface="Arial" charset="0"/>
                </a:rPr>
                <a:t>His </a:t>
              </a:r>
            </a:p>
            <a:p>
              <a:r>
                <a:rPr lang="it-IT" sz="1400" b="1">
                  <a:latin typeface="Arial" charset="0"/>
                </a:rPr>
                <a:t>prossimale</a:t>
              </a:r>
              <a:endParaRPr lang="it-IT" sz="1800" b="1">
                <a:latin typeface="Arial" charset="0"/>
              </a:endParaRPr>
            </a:p>
          </p:txBody>
        </p:sp>
        <p:sp>
          <p:nvSpPr>
            <p:cNvPr id="6154" name="Rectangle 103"/>
            <p:cNvSpPr>
              <a:spLocks noChangeArrowheads="1"/>
            </p:cNvSpPr>
            <p:nvPr/>
          </p:nvSpPr>
          <p:spPr bwMode="auto">
            <a:xfrm>
              <a:off x="8143875" y="6111875"/>
              <a:ext cx="744538" cy="5492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1600" b="1">
                  <a:latin typeface="Arial" charset="0"/>
                </a:rPr>
                <a:t> His </a:t>
              </a:r>
            </a:p>
            <a:p>
              <a:r>
                <a:rPr lang="it-IT" sz="1400" b="1">
                  <a:latin typeface="Arial" charset="0"/>
                </a:rPr>
                <a:t>distale</a:t>
              </a:r>
              <a:endParaRPr lang="it-IT" sz="1800" b="1">
                <a:latin typeface="Arial" charset="0"/>
              </a:endParaRPr>
            </a:p>
          </p:txBody>
        </p:sp>
        <p:grpSp>
          <p:nvGrpSpPr>
            <p:cNvPr id="6158" name="Group 116"/>
            <p:cNvGrpSpPr>
              <a:grpSpLocks/>
            </p:cNvGrpSpPr>
            <p:nvPr/>
          </p:nvGrpSpPr>
          <p:grpSpPr bwMode="auto">
            <a:xfrm>
              <a:off x="8245475" y="3860800"/>
              <a:ext cx="728663" cy="581025"/>
              <a:chOff x="5291" y="2109"/>
              <a:chExt cx="505" cy="394"/>
            </a:xfrm>
          </p:grpSpPr>
          <p:sp>
            <p:nvSpPr>
              <p:cNvPr id="6159" name="AutoShape 110"/>
              <p:cNvSpPr>
                <a:spLocks noChangeArrowheads="1"/>
              </p:cNvSpPr>
              <p:nvPr/>
            </p:nvSpPr>
            <p:spPr bwMode="auto">
              <a:xfrm rot="-3332711">
                <a:off x="5313" y="2120"/>
                <a:ext cx="292" cy="274"/>
              </a:xfrm>
              <a:prstGeom prst="pentagon">
                <a:avLst/>
              </a:prstGeom>
              <a:noFill/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/>
              <a:p>
                <a:endParaRPr lang="en-GB"/>
              </a:p>
            </p:txBody>
          </p:sp>
          <p:sp>
            <p:nvSpPr>
              <p:cNvPr id="6160" name="Line 111"/>
              <p:cNvSpPr>
                <a:spLocks noChangeShapeType="1"/>
              </p:cNvSpPr>
              <p:nvPr/>
            </p:nvSpPr>
            <p:spPr bwMode="auto">
              <a:xfrm>
                <a:off x="5376" y="2331"/>
                <a:ext cx="138" cy="46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GB"/>
              </a:p>
            </p:txBody>
          </p:sp>
          <p:sp>
            <p:nvSpPr>
              <p:cNvPr id="6161" name="Line 112"/>
              <p:cNvSpPr>
                <a:spLocks noChangeShapeType="1"/>
              </p:cNvSpPr>
              <p:nvPr/>
            </p:nvSpPr>
            <p:spPr bwMode="auto">
              <a:xfrm>
                <a:off x="5495" y="2166"/>
                <a:ext cx="83" cy="92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GB"/>
              </a:p>
            </p:txBody>
          </p:sp>
          <p:sp>
            <p:nvSpPr>
              <p:cNvPr id="6162" name="Text Box 113"/>
              <p:cNvSpPr txBox="1">
                <a:spLocks noChangeArrowheads="1"/>
              </p:cNvSpPr>
              <p:nvPr/>
            </p:nvSpPr>
            <p:spPr bwMode="auto">
              <a:xfrm>
                <a:off x="5291" y="2109"/>
                <a:ext cx="101" cy="166"/>
              </a:xfrm>
              <a:prstGeom prst="rect">
                <a:avLst/>
              </a:prstGeom>
              <a:solidFill>
                <a:schemeClr val="bg1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wrap="none" lIns="0" tIns="0" rIns="0" bIns="0">
                <a:spAutoFit/>
              </a:bodyPr>
              <a:lstStyle/>
              <a:p>
                <a:r>
                  <a:rPr lang="it-IT" sz="1600">
                    <a:latin typeface="Arial" charset="0"/>
                  </a:rPr>
                  <a:t>N</a:t>
                </a:r>
              </a:p>
            </p:txBody>
          </p:sp>
          <p:sp>
            <p:nvSpPr>
              <p:cNvPr id="6163" name="Text Box 114"/>
              <p:cNvSpPr txBox="1">
                <a:spLocks noChangeArrowheads="1"/>
              </p:cNvSpPr>
              <p:nvPr/>
            </p:nvSpPr>
            <p:spPr bwMode="auto">
              <a:xfrm>
                <a:off x="5508" y="2337"/>
                <a:ext cx="202" cy="166"/>
              </a:xfrm>
              <a:prstGeom prst="rect">
                <a:avLst/>
              </a:prstGeom>
              <a:solidFill>
                <a:schemeClr val="bg1"/>
              </a:solidFill>
              <a:ln w="9525">
                <a:noFill/>
                <a:miter lim="800000"/>
                <a:headEnd/>
                <a:tailEnd/>
              </a:ln>
            </p:spPr>
            <p:txBody>
              <a:bodyPr wrap="none" lIns="0" tIns="0" rIns="0" bIns="0">
                <a:spAutoFit/>
              </a:bodyPr>
              <a:lstStyle/>
              <a:p>
                <a:r>
                  <a:rPr lang="it-IT" sz="1600">
                    <a:latin typeface="Arial" charset="0"/>
                  </a:rPr>
                  <a:t>NH</a:t>
                </a:r>
              </a:p>
            </p:txBody>
          </p:sp>
          <p:sp>
            <p:nvSpPr>
              <p:cNvPr id="6164" name="Line 115"/>
              <p:cNvSpPr>
                <a:spLocks noChangeShapeType="1"/>
              </p:cNvSpPr>
              <p:nvPr/>
            </p:nvSpPr>
            <p:spPr bwMode="auto">
              <a:xfrm>
                <a:off x="5613" y="2258"/>
                <a:ext cx="183" cy="9"/>
              </a:xfrm>
              <a:prstGeom prst="line">
                <a:avLst/>
              </a:prstGeom>
              <a:noFill/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GB"/>
              </a:p>
            </p:txBody>
          </p:sp>
        </p:grpSp>
      </p:grp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>
          <a:xfrm>
            <a:off x="685800" y="5853113"/>
            <a:ext cx="1905000" cy="457200"/>
          </a:xfrm>
        </p:spPr>
        <p:txBody>
          <a:bodyPr/>
          <a:lstStyle/>
          <a:p>
            <a:pPr>
              <a:defRPr/>
            </a:pPr>
            <a:endParaRPr lang="it-IT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 descr="o-d_heme.gif (7034 bytes)"/>
          <p:cNvPicPr>
            <a:picLocks noGrp="1" noChangeAspect="1" noChangeArrowheads="1" noCrop="1"/>
          </p:cNvPicPr>
          <p:nvPr>
            <p:ph sz="half" idx="1"/>
          </p:nvPr>
        </p:nvPicPr>
        <p:blipFill>
          <a:blip r:embed="rId2" cstate="print"/>
          <a:srcRect/>
          <a:stretch>
            <a:fillRect/>
          </a:stretch>
        </p:blipFill>
        <p:spPr>
          <a:xfrm rot="5400000">
            <a:off x="4279106" y="2180432"/>
            <a:ext cx="5445125" cy="2589212"/>
          </a:xfrm>
          <a:noFill/>
        </p:spPr>
      </p:pic>
      <p:pic>
        <p:nvPicPr>
          <p:cNvPr id="7171" name="Picture 3" descr="o2_site.gif (20241 bytes)"/>
          <p:cNvPicPr>
            <a:picLocks noGrp="1" noChangeAspect="1" noChangeArrowheads="1" noCrop="1"/>
          </p:cNvPicPr>
          <p:nvPr>
            <p:ph sz="quarter" idx="2"/>
          </p:nvPr>
        </p:nvPicPr>
        <p:blipFill>
          <a:blip r:embed="rId3" cstate="print"/>
          <a:srcRect/>
          <a:stretch>
            <a:fillRect/>
          </a:stretch>
        </p:blipFill>
        <p:spPr>
          <a:xfrm>
            <a:off x="641350" y="741363"/>
            <a:ext cx="4522788" cy="2697162"/>
          </a:xfrm>
          <a:noFill/>
        </p:spPr>
      </p:pic>
      <p:pic>
        <p:nvPicPr>
          <p:cNvPr id="7172" name="Picture 4" descr="subunit.gif (11760 bytes)"/>
          <p:cNvPicPr>
            <a:picLocks noGrp="1" noChangeAspect="1" noChangeArrowheads="1" noCrop="1"/>
          </p:cNvPicPr>
          <p:nvPr>
            <p:ph sz="quarter" idx="3"/>
          </p:nvPr>
        </p:nvPicPr>
        <p:blipFill>
          <a:blip r:embed="rId4" cstate="print"/>
          <a:srcRect/>
          <a:stretch>
            <a:fillRect/>
          </a:stretch>
        </p:blipFill>
        <p:spPr>
          <a:xfrm>
            <a:off x="620713" y="3484563"/>
            <a:ext cx="4551362" cy="2714625"/>
          </a:xfrm>
          <a:noFill/>
        </p:spPr>
      </p:pic>
      <p:sp>
        <p:nvSpPr>
          <p:cNvPr id="7173" name="Rectangle 6"/>
          <p:cNvSpPr>
            <a:spLocks noChangeArrowheads="1"/>
          </p:cNvSpPr>
          <p:nvPr/>
        </p:nvSpPr>
        <p:spPr bwMode="auto">
          <a:xfrm>
            <a:off x="211138" y="161925"/>
            <a:ext cx="8788400" cy="357188"/>
          </a:xfrm>
          <a:prstGeom prst="rect">
            <a:avLst/>
          </a:prstGeom>
          <a:solidFill>
            <a:schemeClr val="bg1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lIns="0" tIns="36000" rIns="0" bIns="36000">
            <a:spAutoFit/>
          </a:bodyPr>
          <a:lstStyle/>
          <a:p>
            <a:pPr marL="381000" lvl="2" defTabSz="1087438">
              <a:spcBef>
                <a:spcPts val="575"/>
              </a:spcBef>
              <a:spcAft>
                <a:spcPts val="575"/>
              </a:spcAft>
            </a:pPr>
            <a:r>
              <a:rPr lang="it-IT" sz="1800" b="1" dirty="0">
                <a:solidFill>
                  <a:srgbClr val="FF3300"/>
                </a:solidFill>
                <a:latin typeface="Arial" charset="0"/>
              </a:rPr>
              <a:t>Effetto del legame dell’ossigeno all’eme</a:t>
            </a:r>
            <a:endParaRPr lang="it-IT" sz="1800" b="1" baseline="-25000" dirty="0">
              <a:solidFill>
                <a:srgbClr val="FF3300"/>
              </a:solidFill>
              <a:latin typeface="Arial" charset="0"/>
            </a:endParaRPr>
          </a:p>
        </p:txBody>
      </p:sp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Structural Biochemistry/Protein function/Myoglobin's Oxygen Binding Curve -  Wikibooks, open books for an open world">
            <a:extLst>
              <a:ext uri="{FF2B5EF4-FFF2-40B4-BE49-F238E27FC236}">
                <a16:creationId xmlns:a16="http://schemas.microsoft.com/office/drawing/2014/main" id="{F122E2E1-AA37-49F4-9915-5777DD286E1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375297" y="1369124"/>
            <a:ext cx="7164094" cy="5623814"/>
          </a:xfrm>
          <a:prstGeom prst="rect">
            <a:avLst/>
          </a:prstGeom>
          <a:solidFill>
            <a:srgbClr val="FFFFFF"/>
          </a:solidFill>
        </p:spPr>
      </p:pic>
      <p:sp>
        <p:nvSpPr>
          <p:cNvPr id="3" name="CasellaDiTesto 2">
            <a:extLst>
              <a:ext uri="{FF2B5EF4-FFF2-40B4-BE49-F238E27FC236}">
                <a16:creationId xmlns:a16="http://schemas.microsoft.com/office/drawing/2014/main" id="{379B6059-2D77-73C5-4B15-C43A1B02D010}"/>
              </a:ext>
            </a:extLst>
          </p:cNvPr>
          <p:cNvSpPr txBox="1"/>
          <p:nvPr/>
        </p:nvSpPr>
        <p:spPr>
          <a:xfrm>
            <a:off x="1384300" y="194499"/>
            <a:ext cx="9310394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Bef>
                <a:spcPct val="25000"/>
              </a:spcBef>
            </a:pPr>
            <a:r>
              <a:rPr lang="it-IT" sz="2400" dirty="0">
                <a:latin typeface="Arial" charset="0"/>
              </a:rPr>
              <a:t>Nella </a:t>
            </a:r>
            <a:r>
              <a:rPr lang="it-IT" sz="2400" b="1" dirty="0">
                <a:latin typeface="Arial" charset="0"/>
              </a:rPr>
              <a:t>MIOGLOBINA</a:t>
            </a:r>
            <a:r>
              <a:rPr lang="it-IT" sz="2400" dirty="0">
                <a:latin typeface="Arial" charset="0"/>
              </a:rPr>
              <a:t>, il legame/rilascio di O</a:t>
            </a:r>
            <a:r>
              <a:rPr lang="it-IT" sz="2400" baseline="-25000" dirty="0">
                <a:latin typeface="Arial" charset="0"/>
              </a:rPr>
              <a:t>2</a:t>
            </a:r>
            <a:r>
              <a:rPr lang="it-IT" sz="2400" dirty="0">
                <a:latin typeface="Arial" charset="0"/>
              </a:rPr>
              <a:t> </a:t>
            </a:r>
          </a:p>
          <a:p>
            <a:pPr>
              <a:spcBef>
                <a:spcPct val="25000"/>
              </a:spcBef>
            </a:pPr>
            <a:r>
              <a:rPr lang="it-IT" sz="2400" dirty="0">
                <a:latin typeface="Arial" charset="0"/>
              </a:rPr>
              <a:t> segue una cinetica  tipo </a:t>
            </a:r>
            <a:r>
              <a:rPr lang="it-IT" sz="2400" b="1" dirty="0" err="1">
                <a:latin typeface="Arial" charset="0"/>
              </a:rPr>
              <a:t>Michaelis-Menten</a:t>
            </a:r>
            <a:r>
              <a:rPr lang="it-IT" sz="2400" b="1" dirty="0">
                <a:latin typeface="Arial" charset="0"/>
              </a:rPr>
              <a:t>      </a:t>
            </a:r>
          </a:p>
        </p:txBody>
      </p:sp>
    </p:spTree>
    <p:extLst>
      <p:ext uri="{BB962C8B-B14F-4D97-AF65-F5344CB8AC3E}">
        <p14:creationId xmlns:p14="http://schemas.microsoft.com/office/powerpoint/2010/main" val="310844539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91E0ADCF-1982-4370-8456-EF3A27868E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5800" y="-87312"/>
            <a:ext cx="7772400" cy="1143000"/>
          </a:xfrm>
        </p:spPr>
        <p:txBody>
          <a:bodyPr/>
          <a:lstStyle/>
          <a:p>
            <a:r>
              <a:rPr lang="it-IT" dirty="0"/>
              <a:t>Emoglobina</a:t>
            </a:r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DBD3A630-139A-431B-A44A-E4CA363F1F01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contenuto 3">
            <a:extLst>
              <a:ext uri="{FF2B5EF4-FFF2-40B4-BE49-F238E27FC236}">
                <a16:creationId xmlns:a16="http://schemas.microsoft.com/office/drawing/2014/main" id="{A79F95F7-4E77-4DA9-9347-031569C91D6E}"/>
              </a:ext>
            </a:extLst>
          </p:cNvPr>
          <p:cNvSpPr>
            <a:spLocks noGrp="1"/>
          </p:cNvSpPr>
          <p:nvPr>
            <p:ph sz="quarter" idx="2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contenuto 4">
            <a:extLst>
              <a:ext uri="{FF2B5EF4-FFF2-40B4-BE49-F238E27FC236}">
                <a16:creationId xmlns:a16="http://schemas.microsoft.com/office/drawing/2014/main" id="{7C5CD8CA-90D8-4F00-996C-4DE95B3BB431}"/>
              </a:ext>
            </a:extLst>
          </p:cNvPr>
          <p:cNvSpPr>
            <a:spLocks noGrp="1"/>
          </p:cNvSpPr>
          <p:nvPr>
            <p:ph sz="quarter" idx="3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data 5">
            <a:extLst>
              <a:ext uri="{FF2B5EF4-FFF2-40B4-BE49-F238E27FC236}">
                <a16:creationId xmlns:a16="http://schemas.microsoft.com/office/drawing/2014/main" id="{E54C6136-565D-4335-8EC0-453FEBB9FC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7" name="Segnaposto piè di pagina 6">
            <a:extLst>
              <a:ext uri="{FF2B5EF4-FFF2-40B4-BE49-F238E27FC236}">
                <a16:creationId xmlns:a16="http://schemas.microsoft.com/office/drawing/2014/main" id="{49043F43-2D59-4A19-AA05-ECF0465DF51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pic>
        <p:nvPicPr>
          <p:cNvPr id="2050" name="Picture 2" descr="Hemoglobin - Wikipedia">
            <a:extLst>
              <a:ext uri="{FF2B5EF4-FFF2-40B4-BE49-F238E27FC236}">
                <a16:creationId xmlns:a16="http://schemas.microsoft.com/office/drawing/2014/main" id="{67B27281-94F0-48D7-9D37-5CEE721A20B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43100" y="522288"/>
            <a:ext cx="5257800" cy="5257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itolo 1">
            <a:extLst>
              <a:ext uri="{FF2B5EF4-FFF2-40B4-BE49-F238E27FC236}">
                <a16:creationId xmlns:a16="http://schemas.microsoft.com/office/drawing/2014/main" id="{985D9F1F-B670-FCA9-77DF-603955342C88}"/>
              </a:ext>
            </a:extLst>
          </p:cNvPr>
          <p:cNvSpPr txBox="1">
            <a:spLocks/>
          </p:cNvSpPr>
          <p:nvPr/>
        </p:nvSpPr>
        <p:spPr bwMode="auto">
          <a:xfrm>
            <a:off x="596900" y="5449888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8954" tIns="54478" rIns="108954" bIns="54478" numCol="1" anchor="ctr" anchorCtr="0" compatLnSpc="1">
            <a:prstTxWarp prst="textNoShape">
              <a:avLst/>
            </a:prstTxWarp>
          </a:bodyPr>
          <a:lstStyle>
            <a:lvl1pPr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  <a:lvl2pPr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2pPr>
            <a:lvl3pPr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3pPr>
            <a:lvl4pPr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4pPr>
            <a:lvl5pPr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5pPr>
            <a:lvl6pPr marL="457200"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6pPr>
            <a:lvl7pPr marL="914400"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7pPr>
            <a:lvl8pPr marL="1371600"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8pPr>
            <a:lvl9pPr marL="1828800" algn="ctr" defTabSz="1087438" rtl="0" eaLnBrk="0" fontAlgn="base" hangingPunct="0">
              <a:spcBef>
                <a:spcPct val="0"/>
              </a:spcBef>
              <a:spcAft>
                <a:spcPct val="0"/>
              </a:spcAft>
              <a:defRPr sz="5500">
                <a:solidFill>
                  <a:schemeClr val="tx2"/>
                </a:solidFill>
                <a:latin typeface="Times New Roman" pitchFamily="18" charset="0"/>
              </a:defRPr>
            </a:lvl9pPr>
          </a:lstStyle>
          <a:p>
            <a:r>
              <a:rPr lang="it-IT" sz="3600" kern="0" dirty="0"/>
              <a:t>Emoglobina ≠ mioglobina</a:t>
            </a:r>
          </a:p>
          <a:p>
            <a:pPr algn="l"/>
            <a:r>
              <a:rPr lang="it-IT" sz="2800" kern="0" dirty="0"/>
              <a:t>                      trasporto             accumulo</a:t>
            </a:r>
          </a:p>
          <a:p>
            <a:r>
              <a:rPr lang="it-IT" sz="2800" kern="0" dirty="0"/>
              <a:t>NB! Emoglobina non sono 4 mioglobine!</a:t>
            </a:r>
          </a:p>
        </p:txBody>
      </p:sp>
    </p:spTree>
    <p:extLst>
      <p:ext uri="{BB962C8B-B14F-4D97-AF65-F5344CB8AC3E}">
        <p14:creationId xmlns:p14="http://schemas.microsoft.com/office/powerpoint/2010/main" val="170467793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78C43DCC-2393-499E-8FEA-C623E202C8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9C6976E1-4F2B-4AB7-8014-159A35FE072B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contenuto 3">
            <a:extLst>
              <a:ext uri="{FF2B5EF4-FFF2-40B4-BE49-F238E27FC236}">
                <a16:creationId xmlns:a16="http://schemas.microsoft.com/office/drawing/2014/main" id="{9C5CF59E-A827-447A-8A89-6489047CEA2F}"/>
              </a:ext>
            </a:extLst>
          </p:cNvPr>
          <p:cNvSpPr>
            <a:spLocks noGrp="1"/>
          </p:cNvSpPr>
          <p:nvPr>
            <p:ph sz="quarter" idx="2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contenuto 4">
            <a:extLst>
              <a:ext uri="{FF2B5EF4-FFF2-40B4-BE49-F238E27FC236}">
                <a16:creationId xmlns:a16="http://schemas.microsoft.com/office/drawing/2014/main" id="{69613099-D382-4109-A3A4-BE0C7C3BAE55}"/>
              </a:ext>
            </a:extLst>
          </p:cNvPr>
          <p:cNvSpPr>
            <a:spLocks noGrp="1"/>
          </p:cNvSpPr>
          <p:nvPr>
            <p:ph sz="quarter" idx="3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data 5">
            <a:extLst>
              <a:ext uri="{FF2B5EF4-FFF2-40B4-BE49-F238E27FC236}">
                <a16:creationId xmlns:a16="http://schemas.microsoft.com/office/drawing/2014/main" id="{55025200-D3A1-4F18-8606-8816EA9D59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7" name="Segnaposto piè di pagina 6">
            <a:extLst>
              <a:ext uri="{FF2B5EF4-FFF2-40B4-BE49-F238E27FC236}">
                <a16:creationId xmlns:a16="http://schemas.microsoft.com/office/drawing/2014/main" id="{77197487-33BB-4533-8FC2-63836A4C87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pic>
        <p:nvPicPr>
          <p:cNvPr id="4098" name="Picture 2" descr="Myoglobin - an overview | ScienceDirect Topics">
            <a:extLst>
              <a:ext uri="{FF2B5EF4-FFF2-40B4-BE49-F238E27FC236}">
                <a16:creationId xmlns:a16="http://schemas.microsoft.com/office/drawing/2014/main" id="{CC1BD284-2FDF-491B-88CB-9F5E19FB5F9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3436" y="738188"/>
            <a:ext cx="8048827" cy="58150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0893649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81"/>
          <p:cNvSpPr>
            <a:spLocks noChangeArrowheads="1"/>
          </p:cNvSpPr>
          <p:nvPr/>
        </p:nvSpPr>
        <p:spPr bwMode="auto">
          <a:xfrm>
            <a:off x="171450" y="619125"/>
            <a:ext cx="8616950" cy="81047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buFontTx/>
              <a:buChar char="•"/>
            </a:pPr>
            <a:r>
              <a:rPr lang="it-IT" sz="2000" b="1" dirty="0">
                <a:latin typeface="Arial" charset="0"/>
              </a:rPr>
              <a:t> </a:t>
            </a:r>
            <a:r>
              <a:rPr lang="it-IT" sz="1600" b="1" dirty="0">
                <a:latin typeface="Arial" charset="0"/>
              </a:rPr>
              <a:t>L’EMOGLOBINA è composta da 4 subunità con due tipi di catena:  tetramero tipo </a:t>
            </a:r>
            <a:r>
              <a:rPr lang="it-IT" sz="1600" b="1" dirty="0">
                <a:latin typeface="Arial" charset="0"/>
                <a:sym typeface="Symbol" pitchFamily="18" charset="2"/>
              </a:rPr>
              <a:t></a:t>
            </a:r>
            <a:r>
              <a:rPr lang="it-IT" sz="1600" b="1" baseline="-25000" dirty="0">
                <a:latin typeface="Arial" charset="0"/>
              </a:rPr>
              <a:t>2</a:t>
            </a:r>
            <a:r>
              <a:rPr lang="it-IT" sz="1600" b="1" dirty="0">
                <a:latin typeface="Arial" charset="0"/>
                <a:sym typeface="Symbol" pitchFamily="18" charset="2"/>
              </a:rPr>
              <a:t></a:t>
            </a:r>
            <a:r>
              <a:rPr lang="it-IT" sz="1600" b="1" baseline="-25000" dirty="0">
                <a:latin typeface="Arial" charset="0"/>
              </a:rPr>
              <a:t>2 </a:t>
            </a:r>
            <a:r>
              <a:rPr lang="it-IT" sz="1600" dirty="0">
                <a:latin typeface="Arial" charset="0"/>
              </a:rPr>
              <a:t>Questa proteina, anche se non è un enzima, è un </a:t>
            </a:r>
            <a:r>
              <a:rPr lang="it-IT" sz="1600" b="1" dirty="0">
                <a:latin typeface="Arial" charset="0"/>
              </a:rPr>
              <a:t>esempio classico di </a:t>
            </a:r>
            <a:r>
              <a:rPr lang="it-IT" sz="1600" b="1" dirty="0" err="1">
                <a:latin typeface="Arial" charset="0"/>
              </a:rPr>
              <a:t>allosteria</a:t>
            </a:r>
            <a:r>
              <a:rPr lang="it-IT" sz="1600" dirty="0">
                <a:latin typeface="Arial" charset="0"/>
              </a:rPr>
              <a:t>. </a:t>
            </a:r>
          </a:p>
          <a:p>
            <a:pPr>
              <a:buFontTx/>
              <a:buChar char="•"/>
            </a:pPr>
            <a:endParaRPr lang="it-IT" sz="1600" b="1" baseline="-25000" dirty="0">
              <a:latin typeface="Arial" charset="0"/>
            </a:endParaRPr>
          </a:p>
        </p:txBody>
      </p:sp>
      <p:sp>
        <p:nvSpPr>
          <p:cNvPr id="8195" name="Oval 84"/>
          <p:cNvSpPr>
            <a:spLocks noChangeArrowheads="1"/>
          </p:cNvSpPr>
          <p:nvPr/>
        </p:nvSpPr>
        <p:spPr bwMode="auto">
          <a:xfrm>
            <a:off x="735013" y="1982788"/>
            <a:ext cx="1012825" cy="1001712"/>
          </a:xfrm>
          <a:prstGeom prst="ellipse">
            <a:avLst/>
          </a:prstGeom>
          <a:gradFill rotWithShape="0">
            <a:gsLst>
              <a:gs pos="0">
                <a:srgbClr val="FFFFFF"/>
              </a:gs>
              <a:gs pos="100000">
                <a:srgbClr val="FF0066"/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8196" name="Oval 83"/>
          <p:cNvSpPr>
            <a:spLocks noChangeArrowheads="1"/>
          </p:cNvSpPr>
          <p:nvPr/>
        </p:nvSpPr>
        <p:spPr bwMode="auto">
          <a:xfrm>
            <a:off x="1960563" y="1962150"/>
            <a:ext cx="1012825" cy="1001713"/>
          </a:xfrm>
          <a:prstGeom prst="ellipse">
            <a:avLst/>
          </a:prstGeom>
          <a:gradFill rotWithShape="0">
            <a:gsLst>
              <a:gs pos="0">
                <a:srgbClr val="FFFFFF"/>
              </a:gs>
              <a:gs pos="100000">
                <a:schemeClr val="accent2"/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8197" name="Oval 85"/>
          <p:cNvSpPr>
            <a:spLocks noChangeArrowheads="1"/>
          </p:cNvSpPr>
          <p:nvPr/>
        </p:nvSpPr>
        <p:spPr bwMode="auto">
          <a:xfrm>
            <a:off x="1289050" y="1219200"/>
            <a:ext cx="1012825" cy="1001713"/>
          </a:xfrm>
          <a:prstGeom prst="ellipse">
            <a:avLst/>
          </a:prstGeom>
          <a:gradFill rotWithShape="0">
            <a:gsLst>
              <a:gs pos="0">
                <a:srgbClr val="FFFFFF"/>
              </a:gs>
              <a:gs pos="100000">
                <a:schemeClr val="accent2"/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8198" name="Oval 82"/>
          <p:cNvSpPr>
            <a:spLocks noChangeArrowheads="1"/>
          </p:cNvSpPr>
          <p:nvPr/>
        </p:nvSpPr>
        <p:spPr bwMode="auto">
          <a:xfrm>
            <a:off x="1284288" y="2449513"/>
            <a:ext cx="1012825" cy="1001712"/>
          </a:xfrm>
          <a:prstGeom prst="ellipse">
            <a:avLst/>
          </a:prstGeom>
          <a:gradFill rotWithShape="0">
            <a:gsLst>
              <a:gs pos="0">
                <a:srgbClr val="FFFFFF"/>
              </a:gs>
              <a:gs pos="100000">
                <a:srgbClr val="FF0066"/>
              </a:gs>
            </a:gsLst>
            <a:path path="shape">
              <a:fillToRect l="50000" t="50000" r="50000" b="50000"/>
            </a:path>
          </a:gra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grpSp>
        <p:nvGrpSpPr>
          <p:cNvPr id="2" name="Gruppo 1"/>
          <p:cNvGrpSpPr/>
          <p:nvPr/>
        </p:nvGrpSpPr>
        <p:grpSpPr>
          <a:xfrm>
            <a:off x="2003425" y="2076450"/>
            <a:ext cx="1552575" cy="434975"/>
            <a:chOff x="2003425" y="1911350"/>
            <a:chExt cx="1552575" cy="434975"/>
          </a:xfrm>
        </p:grpSpPr>
        <p:sp>
          <p:nvSpPr>
            <p:cNvPr id="8199" name="Line 86"/>
            <p:cNvSpPr>
              <a:spLocks noChangeShapeType="1"/>
            </p:cNvSpPr>
            <p:nvPr/>
          </p:nvSpPr>
          <p:spPr bwMode="auto">
            <a:xfrm>
              <a:off x="2082800" y="1911350"/>
              <a:ext cx="1473200" cy="166688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sysDot"/>
              <a:round/>
              <a:headEnd type="triangle" w="med" len="med"/>
              <a:tailEnd/>
            </a:ln>
          </p:spPr>
          <p:txBody>
            <a:bodyPr wrap="none" anchor="ctr"/>
            <a:lstStyle/>
            <a:p>
              <a:endParaRPr lang="en-GB"/>
            </a:p>
          </p:txBody>
        </p:sp>
        <p:sp>
          <p:nvSpPr>
            <p:cNvPr id="8200" name="Line 87"/>
            <p:cNvSpPr>
              <a:spLocks noChangeShapeType="1"/>
            </p:cNvSpPr>
            <p:nvPr/>
          </p:nvSpPr>
          <p:spPr bwMode="auto">
            <a:xfrm flipV="1">
              <a:off x="2003425" y="2085975"/>
              <a:ext cx="1547813" cy="26035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prstDash val="sysDot"/>
              <a:round/>
              <a:headEnd type="triangle" w="med" len="med"/>
              <a:tailEnd/>
            </a:ln>
          </p:spPr>
          <p:txBody>
            <a:bodyPr wrap="none" anchor="ctr"/>
            <a:lstStyle/>
            <a:p>
              <a:endParaRPr lang="en-GB"/>
            </a:p>
          </p:txBody>
        </p:sp>
      </p:grpSp>
      <p:sp>
        <p:nvSpPr>
          <p:cNvPr id="8201" name="Rectangle 88"/>
          <p:cNvSpPr>
            <a:spLocks noChangeArrowheads="1"/>
          </p:cNvSpPr>
          <p:nvPr/>
        </p:nvSpPr>
        <p:spPr bwMode="auto">
          <a:xfrm>
            <a:off x="3422650" y="1243013"/>
            <a:ext cx="5664200" cy="2871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buFontTx/>
              <a:buChar char="•"/>
            </a:pPr>
            <a:r>
              <a:rPr lang="it-IT" sz="2000" dirty="0">
                <a:latin typeface="Arial" charset="0"/>
              </a:rPr>
              <a:t> </a:t>
            </a:r>
            <a:r>
              <a:rPr lang="it-IT" sz="1600" dirty="0">
                <a:latin typeface="Arial" charset="0"/>
              </a:rPr>
              <a:t>In assenza di ossigeno (</a:t>
            </a:r>
            <a:r>
              <a:rPr lang="it-IT" sz="1600" dirty="0" err="1">
                <a:latin typeface="Arial" charset="0"/>
              </a:rPr>
              <a:t>desossiHb</a:t>
            </a:r>
            <a:r>
              <a:rPr lang="it-IT" sz="1600" dirty="0">
                <a:latin typeface="Arial" charset="0"/>
              </a:rPr>
              <a:t>) le subunità  </a:t>
            </a:r>
          </a:p>
          <a:p>
            <a:r>
              <a:rPr lang="it-IT" sz="1600" dirty="0">
                <a:latin typeface="Arial" charset="0"/>
              </a:rPr>
              <a:t>  </a:t>
            </a:r>
            <a:r>
              <a:rPr lang="it-IT" sz="1600" b="1" dirty="0">
                <a:latin typeface="Arial" charset="0"/>
              </a:rPr>
              <a:t>sono più compatte </a:t>
            </a:r>
            <a:r>
              <a:rPr lang="it-IT" sz="1600" dirty="0">
                <a:latin typeface="Arial" charset="0"/>
              </a:rPr>
              <a:t>(FORMA TESA)</a:t>
            </a:r>
          </a:p>
          <a:p>
            <a:endParaRPr lang="it-IT" sz="1600" dirty="0">
              <a:latin typeface="Arial" charset="0"/>
            </a:endParaRPr>
          </a:p>
          <a:p>
            <a:pPr>
              <a:buFontTx/>
              <a:buChar char="•"/>
            </a:pPr>
            <a:r>
              <a:rPr lang="it-IT" sz="1800" dirty="0">
                <a:latin typeface="Arial" charset="0"/>
              </a:rPr>
              <a:t> </a:t>
            </a:r>
            <a:r>
              <a:rPr lang="it-IT" sz="1600" dirty="0">
                <a:latin typeface="Arial" charset="0"/>
              </a:rPr>
              <a:t>I contatti fra subunità sono ricchi in ponti salini e </a:t>
            </a:r>
          </a:p>
          <a:p>
            <a:r>
              <a:rPr lang="it-IT" sz="1600" dirty="0">
                <a:latin typeface="Arial" charset="0"/>
              </a:rPr>
              <a:t>   legami-H (superfici con contatti slittanti, </a:t>
            </a:r>
            <a:r>
              <a:rPr lang="it-IT" sz="1600" b="1" dirty="0">
                <a:latin typeface="Arial" charset="0"/>
              </a:rPr>
              <a:t>regioni di</a:t>
            </a:r>
          </a:p>
          <a:p>
            <a:r>
              <a:rPr lang="it-IT" sz="1600" b="1" dirty="0">
                <a:latin typeface="Arial" charset="0"/>
              </a:rPr>
              <a:t>    scorrimento</a:t>
            </a:r>
            <a:r>
              <a:rPr lang="it-IT" sz="1600" dirty="0">
                <a:latin typeface="Arial" charset="0"/>
              </a:rPr>
              <a:t>). </a:t>
            </a:r>
          </a:p>
          <a:p>
            <a:endParaRPr lang="it-IT" sz="1600" dirty="0">
              <a:latin typeface="Arial" charset="0"/>
            </a:endParaRPr>
          </a:p>
          <a:p>
            <a:pPr>
              <a:buFontTx/>
              <a:buChar char="•"/>
            </a:pPr>
            <a:r>
              <a:rPr lang="it-IT" sz="1600" dirty="0">
                <a:latin typeface="Arial" charset="0"/>
              </a:rPr>
              <a:t> I terminali-N e -C delle catene polipeptidiche </a:t>
            </a:r>
            <a:r>
              <a:rPr lang="it-IT" sz="1600" dirty="0">
                <a:latin typeface="Arial" charset="0"/>
                <a:sym typeface="Symbol" pitchFamily="18" charset="2"/>
              </a:rPr>
              <a:t></a:t>
            </a:r>
            <a:r>
              <a:rPr lang="it-IT" sz="1600" dirty="0">
                <a:latin typeface="Arial" charset="0"/>
              </a:rPr>
              <a:t> e </a:t>
            </a:r>
            <a:r>
              <a:rPr lang="it-IT" sz="1600" dirty="0">
                <a:latin typeface="Arial" charset="0"/>
                <a:sym typeface="Symbol" pitchFamily="18" charset="2"/>
              </a:rPr>
              <a:t> </a:t>
            </a:r>
            <a:r>
              <a:rPr lang="it-IT" sz="1600" dirty="0">
                <a:latin typeface="Arial" charset="0"/>
              </a:rPr>
              <a:t>si  </a:t>
            </a:r>
          </a:p>
          <a:p>
            <a:r>
              <a:rPr lang="it-IT" sz="1600" dirty="0">
                <a:latin typeface="Arial" charset="0"/>
              </a:rPr>
              <a:t>  trovano nella cavità (interstizio) al centro del tetramero  </a:t>
            </a:r>
          </a:p>
          <a:p>
            <a:r>
              <a:rPr lang="it-IT" sz="1600" dirty="0">
                <a:latin typeface="Arial" charset="0"/>
              </a:rPr>
              <a:t>  e sono ricchi in residui cationici che formano diversi  </a:t>
            </a:r>
          </a:p>
          <a:p>
            <a:r>
              <a:rPr lang="it-IT" sz="1600" dirty="0">
                <a:latin typeface="Arial" charset="0"/>
              </a:rPr>
              <a:t>  contatti salini</a:t>
            </a:r>
          </a:p>
        </p:txBody>
      </p:sp>
      <p:sp>
        <p:nvSpPr>
          <p:cNvPr id="8202" name="Rectangle 93"/>
          <p:cNvSpPr>
            <a:spLocks noChangeArrowheads="1"/>
          </p:cNvSpPr>
          <p:nvPr/>
        </p:nvSpPr>
        <p:spPr bwMode="auto">
          <a:xfrm>
            <a:off x="134938" y="4260850"/>
            <a:ext cx="8742362" cy="184665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77800" indent="-177800" algn="just">
              <a:buFontTx/>
              <a:buChar char="•"/>
            </a:pPr>
            <a:r>
              <a:rPr lang="it-IT" sz="1800" b="1" dirty="0">
                <a:latin typeface="Arial" charset="0"/>
              </a:rPr>
              <a:t> </a:t>
            </a:r>
            <a:r>
              <a:rPr lang="it-IT" sz="1600" dirty="0">
                <a:latin typeface="Arial" charset="0"/>
              </a:rPr>
              <a:t>Il legame di O</a:t>
            </a:r>
            <a:r>
              <a:rPr lang="it-IT" sz="1600" baseline="-25000" dirty="0">
                <a:latin typeface="Arial" charset="0"/>
              </a:rPr>
              <a:t>2</a:t>
            </a:r>
            <a:r>
              <a:rPr lang="it-IT" sz="1600" dirty="0">
                <a:latin typeface="Arial" charset="0"/>
              </a:rPr>
              <a:t> allo ione Fe</a:t>
            </a:r>
            <a:r>
              <a:rPr lang="it-IT" sz="1600" baseline="30000" dirty="0">
                <a:latin typeface="Arial" charset="0"/>
              </a:rPr>
              <a:t>2+</a:t>
            </a:r>
            <a:r>
              <a:rPr lang="it-IT" sz="1600" dirty="0">
                <a:latin typeface="Arial" charset="0"/>
              </a:rPr>
              <a:t> in una delle subunità </a:t>
            </a:r>
            <a:r>
              <a:rPr lang="it-IT" sz="1600" dirty="0">
                <a:latin typeface="Arial" charset="0"/>
                <a:sym typeface="Symbol" pitchFamily="18" charset="2"/>
              </a:rPr>
              <a:t> della </a:t>
            </a:r>
            <a:r>
              <a:rPr lang="it-IT" sz="1600" dirty="0" err="1">
                <a:latin typeface="Arial" charset="0"/>
                <a:sym typeface="Symbol" pitchFamily="18" charset="2"/>
              </a:rPr>
              <a:t>desossiHb</a:t>
            </a:r>
            <a:r>
              <a:rPr lang="it-IT" sz="1600" dirty="0">
                <a:latin typeface="Arial" charset="0"/>
                <a:sym typeface="Symbol" pitchFamily="18" charset="2"/>
              </a:rPr>
              <a:t> causa lo spostamento della istidina prossimale. Questo movimento si propaga lungo la catena ed è amplificato, portando a spostamenti nei contatti slittanti con le altre subunità. </a:t>
            </a:r>
          </a:p>
          <a:p>
            <a:endParaRPr lang="it-IT" sz="1600" b="1" dirty="0">
              <a:latin typeface="Arial" charset="0"/>
              <a:sym typeface="Symbol" pitchFamily="18" charset="2"/>
            </a:endParaRPr>
          </a:p>
          <a:p>
            <a:pPr marL="266700" indent="-266700" algn="just">
              <a:buFontTx/>
              <a:buChar char="•"/>
            </a:pPr>
            <a:r>
              <a:rPr lang="it-IT" sz="1600" dirty="0">
                <a:latin typeface="Arial" charset="0"/>
              </a:rPr>
              <a:t>Gli effetti conformazionali causati dal legame di O</a:t>
            </a:r>
            <a:r>
              <a:rPr lang="it-IT" sz="1600" baseline="-25000" dirty="0">
                <a:latin typeface="Arial" charset="0"/>
              </a:rPr>
              <a:t>2</a:t>
            </a:r>
            <a:r>
              <a:rPr lang="it-IT" sz="1600" dirty="0">
                <a:latin typeface="Arial" charset="0"/>
              </a:rPr>
              <a:t> ad una subunità (rilassamento) sono quindi trasmessi anche alle altre subunità che passano a loro volta dalla forma tesa alla forma rilassata (</a:t>
            </a:r>
            <a:r>
              <a:rPr lang="it-IT" sz="1600" dirty="0">
                <a:latin typeface="Arial" charset="0"/>
                <a:sym typeface="Wingdings" pitchFamily="2" charset="2"/>
              </a:rPr>
              <a:t> </a:t>
            </a:r>
            <a:r>
              <a:rPr lang="it-IT" sz="1600" dirty="0" err="1">
                <a:latin typeface="Arial" charset="0"/>
              </a:rPr>
              <a:t>ossiHb</a:t>
            </a:r>
            <a:r>
              <a:rPr lang="it-IT" sz="1600" dirty="0">
                <a:latin typeface="Arial" charset="0"/>
              </a:rPr>
              <a:t>)</a:t>
            </a:r>
            <a:r>
              <a:rPr lang="it-IT" sz="1600" dirty="0">
                <a:latin typeface="Arial" charset="0"/>
                <a:sym typeface="Symbol" pitchFamily="18" charset="2"/>
              </a:rPr>
              <a:t> . </a:t>
            </a:r>
          </a:p>
        </p:txBody>
      </p:sp>
      <p:sp>
        <p:nvSpPr>
          <p:cNvPr id="8203" name="Line 94"/>
          <p:cNvSpPr>
            <a:spLocks noChangeShapeType="1"/>
          </p:cNvSpPr>
          <p:nvPr/>
        </p:nvSpPr>
        <p:spPr bwMode="auto">
          <a:xfrm>
            <a:off x="1838325" y="2224088"/>
            <a:ext cx="1674813" cy="952500"/>
          </a:xfrm>
          <a:prstGeom prst="line">
            <a:avLst/>
          </a:prstGeom>
          <a:noFill/>
          <a:ln w="19050">
            <a:solidFill>
              <a:schemeClr val="tx1"/>
            </a:solidFill>
            <a:prstDash val="sysDot"/>
            <a:round/>
            <a:headEnd type="triangle" w="med" len="med"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8204" name="Rectangle 95"/>
          <p:cNvSpPr>
            <a:spLocks noChangeArrowheads="1"/>
          </p:cNvSpPr>
          <p:nvPr/>
        </p:nvSpPr>
        <p:spPr bwMode="auto">
          <a:xfrm>
            <a:off x="198438" y="169863"/>
            <a:ext cx="8759825" cy="376237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regolazione allosterica </a:t>
            </a:r>
            <a:r>
              <a:rPr lang="it-IT" sz="1800" b="1" dirty="0" err="1">
                <a:solidFill>
                  <a:srgbClr val="FF0000"/>
                </a:solidFill>
                <a:latin typeface="Arial" charset="0"/>
              </a:rPr>
              <a:t>omotropica</a:t>
            </a:r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 dell’emoglobina</a:t>
            </a:r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0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20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43" name="Picture 2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0038" y="1519238"/>
            <a:ext cx="3225800" cy="2774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45" name="Rectangle 30"/>
          <p:cNvSpPr>
            <a:spLocks noChangeArrowheads="1"/>
          </p:cNvSpPr>
          <p:nvPr/>
        </p:nvSpPr>
        <p:spPr bwMode="auto">
          <a:xfrm>
            <a:off x="168275" y="779463"/>
            <a:ext cx="8356775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buFontTx/>
              <a:buChar char="•"/>
            </a:pPr>
            <a:r>
              <a:rPr lang="it-IT" sz="1800" dirty="0">
                <a:latin typeface="Arial" charset="0"/>
              </a:rPr>
              <a:t> Il legame con O</a:t>
            </a:r>
            <a:r>
              <a:rPr lang="it-IT" sz="1800" baseline="-25000" dirty="0">
                <a:latin typeface="Arial" charset="0"/>
              </a:rPr>
              <a:t>2 </a:t>
            </a:r>
            <a:r>
              <a:rPr lang="it-IT" sz="1800" dirty="0">
                <a:latin typeface="Arial" charset="0"/>
              </a:rPr>
              <a:t>causa variazioni conformazionali che portano allo slittamento </a:t>
            </a:r>
          </a:p>
          <a:p>
            <a:r>
              <a:rPr lang="it-IT" sz="1800" dirty="0">
                <a:latin typeface="Arial" charset="0"/>
              </a:rPr>
              <a:t>  delle </a:t>
            </a:r>
            <a:r>
              <a:rPr lang="it-IT" sz="1800" dirty="0" err="1">
                <a:latin typeface="Arial" charset="0"/>
              </a:rPr>
              <a:t>interfaccie</a:t>
            </a:r>
            <a:r>
              <a:rPr lang="it-IT" sz="1800" dirty="0">
                <a:latin typeface="Arial" charset="0"/>
              </a:rPr>
              <a:t> fra subunità</a:t>
            </a:r>
          </a:p>
        </p:txBody>
      </p:sp>
      <p:pic>
        <p:nvPicPr>
          <p:cNvPr id="10254" name="Picture 2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340100" y="1489075"/>
            <a:ext cx="3228975" cy="28654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55" name="Freeform 43"/>
          <p:cNvSpPr>
            <a:spLocks/>
          </p:cNvSpPr>
          <p:nvPr/>
        </p:nvSpPr>
        <p:spPr bwMode="auto">
          <a:xfrm>
            <a:off x="2192338" y="1590675"/>
            <a:ext cx="1349375" cy="1008063"/>
          </a:xfrm>
          <a:custGeom>
            <a:avLst/>
            <a:gdLst>
              <a:gd name="T0" fmla="*/ 2147483647 w 850"/>
              <a:gd name="T1" fmla="*/ 0 h 635"/>
              <a:gd name="T2" fmla="*/ 2147483647 w 850"/>
              <a:gd name="T3" fmla="*/ 2147483647 h 635"/>
              <a:gd name="T4" fmla="*/ 2147483647 w 850"/>
              <a:gd name="T5" fmla="*/ 2147483647 h 635"/>
              <a:gd name="T6" fmla="*/ 2147483647 w 850"/>
              <a:gd name="T7" fmla="*/ 2147483647 h 635"/>
              <a:gd name="T8" fmla="*/ 0 w 850"/>
              <a:gd name="T9" fmla="*/ 2147483647 h 63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850"/>
              <a:gd name="T16" fmla="*/ 0 h 635"/>
              <a:gd name="T17" fmla="*/ 850 w 850"/>
              <a:gd name="T18" fmla="*/ 635 h 63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850" h="635">
                <a:moveTo>
                  <a:pt x="850" y="0"/>
                </a:moveTo>
                <a:cubicBezTo>
                  <a:pt x="820" y="71"/>
                  <a:pt x="790" y="142"/>
                  <a:pt x="749" y="201"/>
                </a:cubicBezTo>
                <a:cubicBezTo>
                  <a:pt x="708" y="260"/>
                  <a:pt x="696" y="291"/>
                  <a:pt x="603" y="357"/>
                </a:cubicBezTo>
                <a:cubicBezTo>
                  <a:pt x="510" y="423"/>
                  <a:pt x="292" y="555"/>
                  <a:pt x="192" y="595"/>
                </a:cubicBezTo>
                <a:cubicBezTo>
                  <a:pt x="92" y="635"/>
                  <a:pt x="46" y="615"/>
                  <a:pt x="0" y="595"/>
                </a:cubicBezTo>
              </a:path>
            </a:pathLst>
          </a:custGeom>
          <a:noFill/>
          <a:ln w="57150" cap="flat" cmpd="sng">
            <a:solidFill>
              <a:srgbClr val="FF0000"/>
            </a:solidFill>
            <a:prstDash val="sysDot"/>
            <a:round/>
            <a:headEnd/>
            <a:tailEnd type="stealth" w="lg" len="lg"/>
          </a:ln>
        </p:spPr>
        <p:txBody>
          <a:bodyPr/>
          <a:lstStyle/>
          <a:p>
            <a:endParaRPr lang="en-GB"/>
          </a:p>
        </p:txBody>
      </p:sp>
      <p:sp>
        <p:nvSpPr>
          <p:cNvPr id="10256" name="Freeform 45"/>
          <p:cNvSpPr>
            <a:spLocks/>
          </p:cNvSpPr>
          <p:nvPr/>
        </p:nvSpPr>
        <p:spPr bwMode="auto">
          <a:xfrm flipH="1">
            <a:off x="3554413" y="1589088"/>
            <a:ext cx="1103312" cy="1008062"/>
          </a:xfrm>
          <a:custGeom>
            <a:avLst/>
            <a:gdLst>
              <a:gd name="T0" fmla="*/ 2147483647 w 850"/>
              <a:gd name="T1" fmla="*/ 0 h 635"/>
              <a:gd name="T2" fmla="*/ 2147483647 w 850"/>
              <a:gd name="T3" fmla="*/ 2147483647 h 635"/>
              <a:gd name="T4" fmla="*/ 2147483647 w 850"/>
              <a:gd name="T5" fmla="*/ 2147483647 h 635"/>
              <a:gd name="T6" fmla="*/ 2147483647 w 850"/>
              <a:gd name="T7" fmla="*/ 2147483647 h 635"/>
              <a:gd name="T8" fmla="*/ 0 w 850"/>
              <a:gd name="T9" fmla="*/ 2147483647 h 63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850"/>
              <a:gd name="T16" fmla="*/ 0 h 635"/>
              <a:gd name="T17" fmla="*/ 850 w 850"/>
              <a:gd name="T18" fmla="*/ 635 h 63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850" h="635">
                <a:moveTo>
                  <a:pt x="850" y="0"/>
                </a:moveTo>
                <a:cubicBezTo>
                  <a:pt x="820" y="71"/>
                  <a:pt x="790" y="142"/>
                  <a:pt x="749" y="201"/>
                </a:cubicBezTo>
                <a:cubicBezTo>
                  <a:pt x="708" y="260"/>
                  <a:pt x="696" y="291"/>
                  <a:pt x="603" y="357"/>
                </a:cubicBezTo>
                <a:cubicBezTo>
                  <a:pt x="510" y="423"/>
                  <a:pt x="292" y="555"/>
                  <a:pt x="192" y="595"/>
                </a:cubicBezTo>
                <a:cubicBezTo>
                  <a:pt x="92" y="635"/>
                  <a:pt x="46" y="615"/>
                  <a:pt x="0" y="595"/>
                </a:cubicBezTo>
              </a:path>
            </a:pathLst>
          </a:custGeom>
          <a:noFill/>
          <a:ln w="57150" cap="flat" cmpd="sng">
            <a:solidFill>
              <a:srgbClr val="FF0000"/>
            </a:solidFill>
            <a:prstDash val="sysDot"/>
            <a:round/>
            <a:headEnd/>
            <a:tailEnd type="stealth" w="lg" len="lg"/>
          </a:ln>
        </p:spPr>
        <p:txBody>
          <a:bodyPr/>
          <a:lstStyle/>
          <a:p>
            <a:endParaRPr lang="en-GB"/>
          </a:p>
        </p:txBody>
      </p:sp>
      <p:sp>
        <p:nvSpPr>
          <p:cNvPr id="10257" name="Freeform 46"/>
          <p:cNvSpPr>
            <a:spLocks/>
          </p:cNvSpPr>
          <p:nvPr/>
        </p:nvSpPr>
        <p:spPr bwMode="auto">
          <a:xfrm flipH="1">
            <a:off x="3608388" y="1404938"/>
            <a:ext cx="3332162" cy="865187"/>
          </a:xfrm>
          <a:custGeom>
            <a:avLst/>
            <a:gdLst>
              <a:gd name="T0" fmla="*/ 2147483647 w 850"/>
              <a:gd name="T1" fmla="*/ 0 h 635"/>
              <a:gd name="T2" fmla="*/ 2147483647 w 850"/>
              <a:gd name="T3" fmla="*/ 2147483647 h 635"/>
              <a:gd name="T4" fmla="*/ 2147483647 w 850"/>
              <a:gd name="T5" fmla="*/ 2147483647 h 635"/>
              <a:gd name="T6" fmla="*/ 2147483647 w 850"/>
              <a:gd name="T7" fmla="*/ 2147483647 h 635"/>
              <a:gd name="T8" fmla="*/ 0 w 850"/>
              <a:gd name="T9" fmla="*/ 2147483647 h 63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850"/>
              <a:gd name="T16" fmla="*/ 0 h 635"/>
              <a:gd name="T17" fmla="*/ 850 w 850"/>
              <a:gd name="T18" fmla="*/ 635 h 635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850" h="635">
                <a:moveTo>
                  <a:pt x="850" y="0"/>
                </a:moveTo>
                <a:cubicBezTo>
                  <a:pt x="820" y="71"/>
                  <a:pt x="790" y="142"/>
                  <a:pt x="749" y="201"/>
                </a:cubicBezTo>
                <a:cubicBezTo>
                  <a:pt x="708" y="260"/>
                  <a:pt x="696" y="291"/>
                  <a:pt x="603" y="357"/>
                </a:cubicBezTo>
                <a:cubicBezTo>
                  <a:pt x="510" y="423"/>
                  <a:pt x="292" y="555"/>
                  <a:pt x="192" y="595"/>
                </a:cubicBezTo>
                <a:cubicBezTo>
                  <a:pt x="92" y="635"/>
                  <a:pt x="46" y="615"/>
                  <a:pt x="0" y="595"/>
                </a:cubicBezTo>
              </a:path>
            </a:pathLst>
          </a:custGeom>
          <a:noFill/>
          <a:ln w="57150" cap="flat" cmpd="sng">
            <a:solidFill>
              <a:srgbClr val="FF0000"/>
            </a:solidFill>
            <a:prstDash val="sysDot"/>
            <a:round/>
            <a:headEnd/>
            <a:tailEnd type="stealth" w="lg" len="lg"/>
          </a:ln>
        </p:spPr>
        <p:txBody>
          <a:bodyPr/>
          <a:lstStyle/>
          <a:p>
            <a:endParaRPr lang="en-GB"/>
          </a:p>
        </p:txBody>
      </p:sp>
      <p:sp>
        <p:nvSpPr>
          <p:cNvPr id="21" name="Rectangle 95"/>
          <p:cNvSpPr>
            <a:spLocks noChangeArrowheads="1"/>
          </p:cNvSpPr>
          <p:nvPr/>
        </p:nvSpPr>
        <p:spPr bwMode="auto">
          <a:xfrm>
            <a:off x="198438" y="169863"/>
            <a:ext cx="8759825" cy="376237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regolazione allosterica </a:t>
            </a:r>
            <a:r>
              <a:rPr lang="it-IT" sz="1800" b="1" dirty="0" err="1">
                <a:solidFill>
                  <a:srgbClr val="FF0000"/>
                </a:solidFill>
                <a:latin typeface="Arial" charset="0"/>
              </a:rPr>
              <a:t>omotropica</a:t>
            </a:r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 dell’emoglobina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98550" y="4541838"/>
            <a:ext cx="7199313" cy="20907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5" descr="tetramer.gif (23690 bytes)">
            <a:extLst>
              <a:ext uri="{FF2B5EF4-FFF2-40B4-BE49-F238E27FC236}">
                <a16:creationId xmlns:a16="http://schemas.microsoft.com/office/drawing/2014/main" id="{5291CE47-80C4-4582-A1DA-DED0A233B5A9}"/>
              </a:ext>
            </a:extLst>
          </p:cNvPr>
          <p:cNvPicPr>
            <a:picLocks noChangeAspect="1" noChangeArrowheads="1" noCrop="1"/>
          </p:cNvPicPr>
          <p:nvPr/>
        </p:nvPicPr>
        <p:blipFill>
          <a:blip r:embed="rId6" cstate="print"/>
          <a:srcRect/>
          <a:stretch>
            <a:fillRect/>
          </a:stretch>
        </p:blipFill>
        <p:spPr>
          <a:xfrm rot="5400000">
            <a:off x="6319058" y="1944688"/>
            <a:ext cx="3217836" cy="19240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>
            <a:extLst>
              <a:ext uri="{FF2B5EF4-FFF2-40B4-BE49-F238E27FC236}">
                <a16:creationId xmlns:a16="http://schemas.microsoft.com/office/drawing/2014/main" id="{20B63D4D-15DC-476B-8D91-696ABE4468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3" name="Segnaposto piè di pagina 2">
            <a:extLst>
              <a:ext uri="{FF2B5EF4-FFF2-40B4-BE49-F238E27FC236}">
                <a16:creationId xmlns:a16="http://schemas.microsoft.com/office/drawing/2014/main" id="{CFD5365D-ED62-4E87-B720-E1BACF8425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pic>
        <p:nvPicPr>
          <p:cNvPr id="1026" name="Picture 2">
            <a:extLst>
              <a:ext uri="{FF2B5EF4-FFF2-40B4-BE49-F238E27FC236}">
                <a16:creationId xmlns:a16="http://schemas.microsoft.com/office/drawing/2014/main" id="{1D805D6B-41BD-456D-AE81-2C077C59414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800" y="252413"/>
            <a:ext cx="8167769" cy="612298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960836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>
            <a:extLst>
              <a:ext uri="{FF2B5EF4-FFF2-40B4-BE49-F238E27FC236}">
                <a16:creationId xmlns:a16="http://schemas.microsoft.com/office/drawing/2014/main" id="{78C43DCC-2393-499E-8FEA-C623E202C8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3" name="Segnaposto contenuto 2">
            <a:extLst>
              <a:ext uri="{FF2B5EF4-FFF2-40B4-BE49-F238E27FC236}">
                <a16:creationId xmlns:a16="http://schemas.microsoft.com/office/drawing/2014/main" id="{9C6976E1-4F2B-4AB7-8014-159A35FE072B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contenuto 3">
            <a:extLst>
              <a:ext uri="{FF2B5EF4-FFF2-40B4-BE49-F238E27FC236}">
                <a16:creationId xmlns:a16="http://schemas.microsoft.com/office/drawing/2014/main" id="{9C5CF59E-A827-447A-8A89-6489047CEA2F}"/>
              </a:ext>
            </a:extLst>
          </p:cNvPr>
          <p:cNvSpPr>
            <a:spLocks noGrp="1"/>
          </p:cNvSpPr>
          <p:nvPr>
            <p:ph sz="quarter" idx="2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contenuto 4">
            <a:extLst>
              <a:ext uri="{FF2B5EF4-FFF2-40B4-BE49-F238E27FC236}">
                <a16:creationId xmlns:a16="http://schemas.microsoft.com/office/drawing/2014/main" id="{69613099-D382-4109-A3A4-BE0C7C3BAE55}"/>
              </a:ext>
            </a:extLst>
          </p:cNvPr>
          <p:cNvSpPr>
            <a:spLocks noGrp="1"/>
          </p:cNvSpPr>
          <p:nvPr>
            <p:ph sz="quarter" idx="3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data 5">
            <a:extLst>
              <a:ext uri="{FF2B5EF4-FFF2-40B4-BE49-F238E27FC236}">
                <a16:creationId xmlns:a16="http://schemas.microsoft.com/office/drawing/2014/main" id="{55025200-D3A1-4F18-8606-8816EA9D593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7" name="Segnaposto piè di pagina 6">
            <a:extLst>
              <a:ext uri="{FF2B5EF4-FFF2-40B4-BE49-F238E27FC236}">
                <a16:creationId xmlns:a16="http://schemas.microsoft.com/office/drawing/2014/main" id="{77197487-33BB-4533-8FC2-63836A4C87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pic>
        <p:nvPicPr>
          <p:cNvPr id="4098" name="Picture 2" descr="Myoglobin - an overview | ScienceDirect Topics">
            <a:extLst>
              <a:ext uri="{FF2B5EF4-FFF2-40B4-BE49-F238E27FC236}">
                <a16:creationId xmlns:a16="http://schemas.microsoft.com/office/drawing/2014/main" id="{CC1BD284-2FDF-491B-88CB-9F5E19FB5F9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3436" y="738188"/>
            <a:ext cx="8048827" cy="58150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7908668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uppo 3"/>
          <p:cNvGrpSpPr/>
          <p:nvPr/>
        </p:nvGrpSpPr>
        <p:grpSpPr>
          <a:xfrm>
            <a:off x="160338" y="696913"/>
            <a:ext cx="8842375" cy="2871787"/>
            <a:chOff x="147638" y="4202113"/>
            <a:chExt cx="8842375" cy="2454275"/>
          </a:xfrm>
        </p:grpSpPr>
        <p:sp>
          <p:nvSpPr>
            <p:cNvPr id="5" name="Rectangle 47"/>
            <p:cNvSpPr>
              <a:spLocks noChangeArrowheads="1"/>
            </p:cNvSpPr>
            <p:nvPr/>
          </p:nvSpPr>
          <p:spPr bwMode="auto">
            <a:xfrm>
              <a:off x="192088" y="4202113"/>
              <a:ext cx="8797925" cy="2454275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rgbClr val="FF3300"/>
              </a:solidFill>
              <a:miter lim="800000"/>
              <a:headEnd/>
              <a:tailEnd/>
            </a:ln>
          </p:spPr>
          <p:txBody>
            <a:bodyPr wrap="none" anchor="ctr"/>
            <a:lstStyle/>
            <a:p>
              <a:endParaRPr lang="en-GB"/>
            </a:p>
          </p:txBody>
        </p:sp>
        <p:sp>
          <p:nvSpPr>
            <p:cNvPr id="6" name="Rectangle 26"/>
            <p:cNvSpPr>
              <a:spLocks noChangeArrowheads="1"/>
            </p:cNvSpPr>
            <p:nvPr/>
          </p:nvSpPr>
          <p:spPr bwMode="auto">
            <a:xfrm>
              <a:off x="238125" y="4651547"/>
              <a:ext cx="8480425" cy="115733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spAutoFit/>
            </a:bodyPr>
            <a:lstStyle/>
            <a:p>
              <a:pPr>
                <a:buFontTx/>
                <a:buChar char="•"/>
              </a:pPr>
              <a:r>
                <a:rPr lang="it-IT" sz="1800" b="1" dirty="0">
                  <a:solidFill>
                    <a:srgbClr val="FF0000"/>
                  </a:solidFill>
                  <a:latin typeface="Arial" charset="0"/>
                </a:rPr>
                <a:t>  </a:t>
              </a:r>
              <a:r>
                <a:rPr lang="it-IT" sz="1600" b="1" dirty="0">
                  <a:solidFill>
                    <a:srgbClr val="FF0000"/>
                  </a:solidFill>
                  <a:latin typeface="Arial" charset="0"/>
                </a:rPr>
                <a:t>EFFETTO BOHR</a:t>
              </a:r>
              <a:r>
                <a:rPr lang="it-IT" sz="1600" dirty="0">
                  <a:solidFill>
                    <a:srgbClr val="FF0000"/>
                  </a:solidFill>
                  <a:latin typeface="Arial" charset="0"/>
                </a:rPr>
                <a:t>:</a:t>
              </a:r>
              <a:r>
                <a:rPr lang="it-IT" sz="1600" dirty="0">
                  <a:latin typeface="Arial" charset="0"/>
                </a:rPr>
                <a:t> La forma tesa espone diversi</a:t>
              </a:r>
            </a:p>
            <a:p>
              <a:r>
                <a:rPr lang="it-IT" sz="1600" dirty="0">
                  <a:latin typeface="Arial" charset="0"/>
                </a:rPr>
                <a:t> residui che possono legare H</a:t>
              </a:r>
              <a:r>
                <a:rPr lang="it-IT" sz="1600" baseline="30000" dirty="0">
                  <a:latin typeface="Arial" charset="0"/>
                </a:rPr>
                <a:t>+</a:t>
              </a:r>
              <a:r>
                <a:rPr lang="it-IT" sz="1600" dirty="0">
                  <a:latin typeface="Arial" charset="0"/>
                </a:rPr>
                <a:t>. Il legame di protoni </a:t>
              </a:r>
            </a:p>
            <a:p>
              <a:r>
                <a:rPr lang="it-IT" sz="1600" dirty="0">
                  <a:latin typeface="Arial" charset="0"/>
                </a:rPr>
                <a:t> porta alla formazione di ponti salini che favoriscono</a:t>
              </a:r>
            </a:p>
            <a:p>
              <a:r>
                <a:rPr lang="it-IT" sz="1600" dirty="0">
                  <a:latin typeface="Arial" charset="0"/>
                </a:rPr>
                <a:t> la forma tesa ed il rilascio di O</a:t>
              </a:r>
              <a:r>
                <a:rPr lang="it-IT" sz="1600" baseline="-25000" dirty="0">
                  <a:latin typeface="Arial" charset="0"/>
                </a:rPr>
                <a:t>2</a:t>
              </a:r>
              <a:r>
                <a:rPr lang="it-IT" sz="1600" dirty="0">
                  <a:latin typeface="Arial" charset="0"/>
                </a:rPr>
                <a:t>. 	</a:t>
              </a:r>
              <a:endParaRPr lang="it-IT" sz="2400" dirty="0"/>
            </a:p>
            <a:p>
              <a:r>
                <a:rPr lang="it-IT" sz="1600" dirty="0">
                  <a:latin typeface="Arial" charset="0"/>
                </a:rPr>
                <a:t> Nei tessuti il pH si abbassa a causa dell'equilibrio</a:t>
              </a:r>
              <a:endParaRPr lang="it-IT" sz="2400" dirty="0"/>
            </a:p>
          </p:txBody>
        </p:sp>
        <p:pic>
          <p:nvPicPr>
            <p:cNvPr id="7" name="Picture 34"/>
            <p:cNvPicPr>
              <a:picLocks noChangeAspect="1" noChangeArrowheads="1"/>
            </p:cNvPicPr>
            <p:nvPr/>
          </p:nvPicPr>
          <p:blipFill>
            <a:blip r:embed="rId2" cstate="print"/>
            <a:srcRect/>
            <a:stretch>
              <a:fillRect/>
            </a:stretch>
          </p:blipFill>
          <p:spPr bwMode="auto">
            <a:xfrm>
              <a:off x="5659438" y="4356100"/>
              <a:ext cx="3233737" cy="22923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8" name="Rectangle 35"/>
            <p:cNvSpPr>
              <a:spLocks noChangeArrowheads="1"/>
            </p:cNvSpPr>
            <p:nvPr/>
          </p:nvSpPr>
          <p:spPr bwMode="auto">
            <a:xfrm>
              <a:off x="147638" y="5985945"/>
              <a:ext cx="5380037" cy="5794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dirty="0"/>
                <a:t> </a:t>
              </a:r>
              <a:r>
                <a:rPr lang="it-IT" sz="2000" b="1" dirty="0">
                  <a:latin typeface="Arial" charset="0"/>
                </a:rPr>
                <a:t>CO</a:t>
              </a:r>
              <a:r>
                <a:rPr lang="it-IT" sz="2000" b="1" baseline="-25000" dirty="0">
                  <a:latin typeface="Arial" charset="0"/>
                </a:rPr>
                <a:t>2</a:t>
              </a:r>
              <a:r>
                <a:rPr lang="it-IT" sz="2000" b="1" dirty="0">
                  <a:latin typeface="Arial" charset="0"/>
                </a:rPr>
                <a:t> + H</a:t>
              </a:r>
              <a:r>
                <a:rPr lang="it-IT" sz="2000" b="1" baseline="-25000" dirty="0">
                  <a:latin typeface="Arial" charset="0"/>
                </a:rPr>
                <a:t>2</a:t>
              </a:r>
              <a:r>
                <a:rPr lang="it-IT" sz="2000" b="1" dirty="0">
                  <a:latin typeface="Arial" charset="0"/>
                </a:rPr>
                <a:t>0             H</a:t>
              </a:r>
              <a:r>
                <a:rPr lang="it-IT" sz="2000" b="1" baseline="-25000" dirty="0">
                  <a:latin typeface="Arial" charset="0"/>
                </a:rPr>
                <a:t>2</a:t>
              </a:r>
              <a:r>
                <a:rPr lang="it-IT" sz="2000" b="1" dirty="0">
                  <a:latin typeface="Arial" charset="0"/>
                </a:rPr>
                <a:t>CO</a:t>
              </a:r>
              <a:r>
                <a:rPr lang="it-IT" sz="2000" b="1" baseline="-25000" dirty="0">
                  <a:latin typeface="Arial" charset="0"/>
                </a:rPr>
                <a:t>3</a:t>
              </a:r>
              <a:r>
                <a:rPr lang="it-IT" sz="2000" b="1" dirty="0">
                  <a:latin typeface="Arial" charset="0"/>
                </a:rPr>
                <a:t>              HCO</a:t>
              </a:r>
              <a:r>
                <a:rPr lang="it-IT" sz="2000" b="1" baseline="-25000" dirty="0">
                  <a:latin typeface="Arial" charset="0"/>
                </a:rPr>
                <a:t>3</a:t>
              </a:r>
              <a:r>
                <a:rPr lang="it-IT" sz="2000" b="1" baseline="30000" dirty="0">
                  <a:latin typeface="Arial" charset="0"/>
                </a:rPr>
                <a:t>-</a:t>
              </a:r>
              <a:r>
                <a:rPr lang="it-IT" sz="2000" b="1" dirty="0">
                  <a:latin typeface="Arial" charset="0"/>
                </a:rPr>
                <a:t> + H</a:t>
              </a:r>
              <a:r>
                <a:rPr lang="it-IT" sz="2000" b="1" baseline="30000" dirty="0">
                  <a:latin typeface="Arial" charset="0"/>
                </a:rPr>
                <a:t>+</a:t>
              </a:r>
            </a:p>
          </p:txBody>
        </p:sp>
        <p:sp>
          <p:nvSpPr>
            <p:cNvPr id="9" name="Line 36"/>
            <p:cNvSpPr>
              <a:spLocks noChangeShapeType="1"/>
            </p:cNvSpPr>
            <p:nvPr/>
          </p:nvSpPr>
          <p:spPr bwMode="auto">
            <a:xfrm>
              <a:off x="1827213" y="6296025"/>
              <a:ext cx="45243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GB"/>
            </a:p>
          </p:txBody>
        </p:sp>
        <p:sp>
          <p:nvSpPr>
            <p:cNvPr id="10" name="Line 37"/>
            <p:cNvSpPr>
              <a:spLocks noChangeShapeType="1"/>
            </p:cNvSpPr>
            <p:nvPr/>
          </p:nvSpPr>
          <p:spPr bwMode="auto">
            <a:xfrm>
              <a:off x="3232150" y="6316663"/>
              <a:ext cx="45243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GB"/>
            </a:p>
          </p:txBody>
        </p:sp>
        <p:sp>
          <p:nvSpPr>
            <p:cNvPr id="11" name="Line 38"/>
            <p:cNvSpPr>
              <a:spLocks noChangeShapeType="1"/>
            </p:cNvSpPr>
            <p:nvPr/>
          </p:nvSpPr>
          <p:spPr bwMode="auto">
            <a:xfrm flipH="1" flipV="1">
              <a:off x="1809750" y="6234113"/>
              <a:ext cx="407988" cy="7937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GB"/>
            </a:p>
          </p:txBody>
        </p:sp>
        <p:sp>
          <p:nvSpPr>
            <p:cNvPr id="12" name="Line 39"/>
            <p:cNvSpPr>
              <a:spLocks noChangeShapeType="1"/>
            </p:cNvSpPr>
            <p:nvPr/>
          </p:nvSpPr>
          <p:spPr bwMode="auto">
            <a:xfrm flipH="1" flipV="1">
              <a:off x="3224213" y="6245225"/>
              <a:ext cx="407987" cy="7938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</p:spPr>
          <p:txBody>
            <a:bodyPr/>
            <a:lstStyle/>
            <a:p>
              <a:endParaRPr lang="en-GB"/>
            </a:p>
          </p:txBody>
        </p:sp>
        <p:sp>
          <p:nvSpPr>
            <p:cNvPr id="13" name="Rectangle 40"/>
            <p:cNvSpPr>
              <a:spLocks noChangeArrowheads="1"/>
            </p:cNvSpPr>
            <p:nvPr/>
          </p:nvSpPr>
          <p:spPr bwMode="auto">
            <a:xfrm>
              <a:off x="1360488" y="5941495"/>
              <a:ext cx="1530350" cy="2746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1200" b="1" i="1" dirty="0" err="1">
                  <a:latin typeface="Arial" charset="0"/>
                </a:rPr>
                <a:t>anidrasi</a:t>
              </a:r>
              <a:r>
                <a:rPr lang="it-IT" sz="1200" b="1" i="1" dirty="0">
                  <a:latin typeface="Arial" charset="0"/>
                </a:rPr>
                <a:t> carbonica</a:t>
              </a:r>
            </a:p>
          </p:txBody>
        </p:sp>
      </p:grpSp>
      <p:sp>
        <p:nvSpPr>
          <p:cNvPr id="15" name="Rectangle 95"/>
          <p:cNvSpPr>
            <a:spLocks noChangeArrowheads="1"/>
          </p:cNvSpPr>
          <p:nvPr/>
        </p:nvSpPr>
        <p:spPr bwMode="auto">
          <a:xfrm>
            <a:off x="198438" y="169863"/>
            <a:ext cx="8759825" cy="376237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regolazione allosterica </a:t>
            </a:r>
            <a:r>
              <a:rPr lang="it-IT" sz="1800" b="1" dirty="0" err="1">
                <a:solidFill>
                  <a:srgbClr val="FF0000"/>
                </a:solidFill>
                <a:latin typeface="Arial" charset="0"/>
              </a:rPr>
              <a:t>eterotropica</a:t>
            </a:r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 dell’emoglobina</a:t>
            </a:r>
          </a:p>
        </p:txBody>
      </p:sp>
      <p:sp>
        <p:nvSpPr>
          <p:cNvPr id="16" name="Rectangle 37"/>
          <p:cNvSpPr>
            <a:spLocks noChangeArrowheads="1"/>
          </p:cNvSpPr>
          <p:nvPr/>
        </p:nvSpPr>
        <p:spPr bwMode="auto">
          <a:xfrm>
            <a:off x="185738" y="3746500"/>
            <a:ext cx="8797925" cy="2603500"/>
          </a:xfrm>
          <a:prstGeom prst="rect">
            <a:avLst/>
          </a:prstGeom>
          <a:solidFill>
            <a:schemeClr val="bg1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17" name="Rectangle 170"/>
          <p:cNvSpPr>
            <a:spLocks noChangeArrowheads="1"/>
          </p:cNvSpPr>
          <p:nvPr/>
        </p:nvSpPr>
        <p:spPr bwMode="auto">
          <a:xfrm>
            <a:off x="190500" y="4140200"/>
            <a:ext cx="8788400" cy="23083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77800" indent="-177800" algn="just">
              <a:buFontTx/>
              <a:buChar char="•"/>
            </a:pPr>
            <a:r>
              <a:rPr lang="it-IT" sz="1600" b="1" dirty="0">
                <a:solidFill>
                  <a:srgbClr val="FF0000"/>
                </a:solidFill>
                <a:latin typeface="Arial" charset="0"/>
              </a:rPr>
              <a:t>EFFETTO DI CO</a:t>
            </a:r>
            <a:r>
              <a:rPr lang="it-IT" sz="1600" b="1" baseline="-25000" dirty="0">
                <a:solidFill>
                  <a:srgbClr val="FF0000"/>
                </a:solidFill>
                <a:latin typeface="Arial" charset="0"/>
              </a:rPr>
              <a:t>2</a:t>
            </a:r>
            <a:r>
              <a:rPr lang="it-IT" sz="1600" b="1" dirty="0">
                <a:latin typeface="Arial" charset="0"/>
              </a:rPr>
              <a:t>:  </a:t>
            </a:r>
            <a:r>
              <a:rPr lang="it-IT" sz="1600" dirty="0">
                <a:latin typeface="Arial" charset="0"/>
              </a:rPr>
              <a:t>A parte partecipare nell’effetto Bohr, il CO</a:t>
            </a:r>
            <a:r>
              <a:rPr lang="it-IT" sz="1600" baseline="-25000" dirty="0">
                <a:latin typeface="Arial" charset="0"/>
              </a:rPr>
              <a:t>2</a:t>
            </a:r>
            <a:r>
              <a:rPr lang="it-IT" sz="1600" dirty="0">
                <a:latin typeface="Arial" charset="0"/>
              </a:rPr>
              <a:t> lega ai gruppi </a:t>
            </a:r>
            <a:r>
              <a:rPr lang="it-IT" sz="1600" dirty="0">
                <a:latin typeface="Arial" charset="0"/>
                <a:sym typeface="Symbol" pitchFamily="18" charset="2"/>
              </a:rPr>
              <a:t></a:t>
            </a:r>
            <a:r>
              <a:rPr lang="it-IT" sz="1600" dirty="0">
                <a:latin typeface="Arial" charset="0"/>
              </a:rPr>
              <a:t>-amminici N-terminali formando carbammato, con variazione della carica da positiva a negativa. I terminali sono attirati da residui con carica negativa sul C-terminale dell’altra subunità </a:t>
            </a:r>
            <a:r>
              <a:rPr lang="it-IT" sz="1600" dirty="0">
                <a:latin typeface="Arial" charset="0"/>
                <a:sym typeface="Symbol" pitchFamily="18" charset="2"/>
              </a:rPr>
              <a:t>, favorendo la forma TESA</a:t>
            </a:r>
          </a:p>
          <a:p>
            <a:pPr algn="just"/>
            <a:endParaRPr lang="it-IT" sz="1600" dirty="0">
              <a:latin typeface="Arial" charset="0"/>
              <a:sym typeface="Symbol" pitchFamily="18" charset="2"/>
            </a:endParaRPr>
          </a:p>
          <a:p>
            <a:endParaRPr lang="it-IT" sz="1600" b="1" dirty="0">
              <a:latin typeface="Arial" charset="0"/>
              <a:sym typeface="Symbol" pitchFamily="18" charset="2"/>
            </a:endParaRPr>
          </a:p>
          <a:p>
            <a:endParaRPr lang="it-IT" sz="1600" b="1" dirty="0">
              <a:latin typeface="Arial" charset="0"/>
              <a:sym typeface="Symbol" pitchFamily="18" charset="2"/>
            </a:endParaRPr>
          </a:p>
          <a:p>
            <a:endParaRPr lang="it-IT" sz="1600" b="1" dirty="0">
              <a:latin typeface="Arial" charset="0"/>
              <a:sym typeface="Symbol" pitchFamily="18" charset="2"/>
            </a:endParaRPr>
          </a:p>
          <a:p>
            <a:endParaRPr lang="it-IT" sz="1600" b="1" dirty="0">
              <a:latin typeface="Arial" charset="0"/>
              <a:sym typeface="Symbol" pitchFamily="18" charset="2"/>
            </a:endParaRPr>
          </a:p>
        </p:txBody>
      </p:sp>
      <p:pic>
        <p:nvPicPr>
          <p:cNvPr id="18" name="Picture 17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49438" y="5387975"/>
            <a:ext cx="5180012" cy="4587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8902895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73" name="Picture 175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337050" y="2905125"/>
            <a:ext cx="4340225" cy="30972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268" name="Rectangle 182"/>
          <p:cNvSpPr>
            <a:spLocks noChangeArrowheads="1"/>
          </p:cNvSpPr>
          <p:nvPr/>
        </p:nvSpPr>
        <p:spPr bwMode="auto">
          <a:xfrm>
            <a:off x="147638" y="784225"/>
            <a:ext cx="8797925" cy="5400675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en-GB"/>
          </a:p>
        </p:txBody>
      </p:sp>
      <p:sp>
        <p:nvSpPr>
          <p:cNvPr id="11274" name="Rectangle 176"/>
          <p:cNvSpPr>
            <a:spLocks noChangeArrowheads="1"/>
          </p:cNvSpPr>
          <p:nvPr/>
        </p:nvSpPr>
        <p:spPr bwMode="auto">
          <a:xfrm>
            <a:off x="1025525" y="4822825"/>
            <a:ext cx="2173288" cy="33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it-IT" sz="1600" b="1" dirty="0">
                <a:latin typeface="Arial" charset="0"/>
              </a:rPr>
              <a:t>2,3-bisfosfoglicerato</a:t>
            </a:r>
          </a:p>
        </p:txBody>
      </p:sp>
      <p:grpSp>
        <p:nvGrpSpPr>
          <p:cNvPr id="10" name="Gruppo 9"/>
          <p:cNvGrpSpPr/>
          <p:nvPr/>
        </p:nvGrpSpPr>
        <p:grpSpPr>
          <a:xfrm>
            <a:off x="612775" y="2573338"/>
            <a:ext cx="2722563" cy="2046287"/>
            <a:chOff x="676275" y="2992438"/>
            <a:chExt cx="2722563" cy="2046287"/>
          </a:xfrm>
        </p:grpSpPr>
        <p:pic>
          <p:nvPicPr>
            <p:cNvPr id="11272" name="Picture 174"/>
            <p:cNvPicPr>
              <a:picLocks noChangeAspect="1" noChangeArrowheads="1"/>
            </p:cNvPicPr>
            <p:nvPr/>
          </p:nvPicPr>
          <p:blipFill>
            <a:blip r:embed="rId3" cstate="print"/>
            <a:srcRect/>
            <a:stretch>
              <a:fillRect/>
            </a:stretch>
          </p:blipFill>
          <p:spPr bwMode="auto">
            <a:xfrm>
              <a:off x="676275" y="2992438"/>
              <a:ext cx="2703513" cy="204628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1275" name="Rectangle 177"/>
            <p:cNvSpPr>
              <a:spLocks noChangeArrowheads="1"/>
            </p:cNvSpPr>
            <p:nvPr/>
          </p:nvSpPr>
          <p:spPr bwMode="auto">
            <a:xfrm>
              <a:off x="1230313" y="4237038"/>
              <a:ext cx="268287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2000" b="1">
                  <a:latin typeface="Arial" charset="0"/>
                </a:rPr>
                <a:t>-</a:t>
              </a:r>
            </a:p>
          </p:txBody>
        </p:sp>
        <p:sp>
          <p:nvSpPr>
            <p:cNvPr id="11276" name="Rectangle 178"/>
            <p:cNvSpPr>
              <a:spLocks noChangeArrowheads="1"/>
            </p:cNvSpPr>
            <p:nvPr/>
          </p:nvSpPr>
          <p:spPr bwMode="auto">
            <a:xfrm>
              <a:off x="881063" y="3886200"/>
              <a:ext cx="268287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2000" b="1" dirty="0">
                  <a:latin typeface="Arial" charset="0"/>
                </a:rPr>
                <a:t>-</a:t>
              </a:r>
            </a:p>
          </p:txBody>
        </p:sp>
        <p:sp>
          <p:nvSpPr>
            <p:cNvPr id="11277" name="Rectangle 179"/>
            <p:cNvSpPr>
              <a:spLocks noChangeArrowheads="1"/>
            </p:cNvSpPr>
            <p:nvPr/>
          </p:nvSpPr>
          <p:spPr bwMode="auto">
            <a:xfrm>
              <a:off x="2867025" y="3187700"/>
              <a:ext cx="268288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2000" b="1">
                  <a:latin typeface="Arial" charset="0"/>
                </a:rPr>
                <a:t>-</a:t>
              </a:r>
            </a:p>
          </p:txBody>
        </p:sp>
        <p:sp>
          <p:nvSpPr>
            <p:cNvPr id="11278" name="Rectangle 180"/>
            <p:cNvSpPr>
              <a:spLocks noChangeArrowheads="1"/>
            </p:cNvSpPr>
            <p:nvPr/>
          </p:nvSpPr>
          <p:spPr bwMode="auto">
            <a:xfrm>
              <a:off x="2081213" y="3155950"/>
              <a:ext cx="268287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2000" b="1" dirty="0">
                  <a:latin typeface="Arial" charset="0"/>
                </a:rPr>
                <a:t>-</a:t>
              </a:r>
            </a:p>
          </p:txBody>
        </p:sp>
        <p:sp>
          <p:nvSpPr>
            <p:cNvPr id="11279" name="Rectangle 181"/>
            <p:cNvSpPr>
              <a:spLocks noChangeArrowheads="1"/>
            </p:cNvSpPr>
            <p:nvPr/>
          </p:nvSpPr>
          <p:spPr bwMode="auto">
            <a:xfrm>
              <a:off x="3130550" y="4175125"/>
              <a:ext cx="268288" cy="3968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2000" b="1">
                  <a:latin typeface="Arial" charset="0"/>
                </a:rPr>
                <a:t>-</a:t>
              </a:r>
            </a:p>
          </p:txBody>
        </p:sp>
      </p:grpSp>
      <p:sp>
        <p:nvSpPr>
          <p:cNvPr id="8" name="Rettangolo 7"/>
          <p:cNvSpPr/>
          <p:nvPr/>
        </p:nvSpPr>
        <p:spPr>
          <a:xfrm>
            <a:off x="165100" y="888236"/>
            <a:ext cx="876300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77800" indent="-177800" algn="just">
              <a:spcBef>
                <a:spcPct val="50000"/>
              </a:spcBef>
              <a:buFontTx/>
              <a:buChar char="•"/>
            </a:pPr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EFFETTO DI BPG</a:t>
            </a:r>
            <a:r>
              <a:rPr lang="it-IT" sz="1800" b="1" dirty="0">
                <a:latin typeface="Arial" charset="0"/>
              </a:rPr>
              <a:t> (</a:t>
            </a:r>
            <a:r>
              <a:rPr lang="it-IT" sz="1800" b="1" dirty="0" err="1">
                <a:latin typeface="Arial" charset="0"/>
              </a:rPr>
              <a:t>bisfosfoglicerato</a:t>
            </a:r>
            <a:r>
              <a:rPr lang="it-IT" sz="1800" b="1" dirty="0">
                <a:latin typeface="Arial" charset="0"/>
              </a:rPr>
              <a:t>):   </a:t>
            </a:r>
            <a:r>
              <a:rPr lang="it-IT" sz="1800" dirty="0">
                <a:latin typeface="Arial" charset="0"/>
              </a:rPr>
              <a:t>I globuli rossi (eritrociti) di alcuni mammiferi (incluso l’uomo e i primati) hanno un'alta concentrazione di BPG, che è anionico. Si lega  ai residui cationici presenti nei terminali delle catene </a:t>
            </a:r>
            <a:r>
              <a:rPr lang="it-IT" sz="1800" dirty="0">
                <a:latin typeface="Arial" charset="0"/>
                <a:sym typeface="Symbol" pitchFamily="18" charset="2"/>
              </a:rPr>
              <a:t></a:t>
            </a:r>
            <a:r>
              <a:rPr lang="it-IT" sz="1800" dirty="0">
                <a:latin typeface="Arial" charset="0"/>
              </a:rPr>
              <a:t> a livello dell’interstizio e favorisce la forma tesa (</a:t>
            </a:r>
            <a:r>
              <a:rPr lang="it-IT" sz="1800" dirty="0" err="1">
                <a:latin typeface="Arial" charset="0"/>
              </a:rPr>
              <a:t>deossi</a:t>
            </a:r>
            <a:r>
              <a:rPr lang="it-IT" sz="1800" dirty="0">
                <a:latin typeface="Arial" charset="0"/>
              </a:rPr>
              <a:t>).</a:t>
            </a:r>
            <a:endParaRPr lang="it-IT" sz="1800" dirty="0">
              <a:latin typeface="Arial" charset="0"/>
              <a:sym typeface="Symbol" pitchFamily="18" charset="2"/>
            </a:endParaRPr>
          </a:p>
        </p:txBody>
      </p:sp>
      <p:sp>
        <p:nvSpPr>
          <p:cNvPr id="25" name="Rectangle 95"/>
          <p:cNvSpPr>
            <a:spLocks noChangeArrowheads="1"/>
          </p:cNvSpPr>
          <p:nvPr/>
        </p:nvSpPr>
        <p:spPr bwMode="auto">
          <a:xfrm>
            <a:off x="147638" y="284163"/>
            <a:ext cx="8759825" cy="376237"/>
          </a:xfrm>
          <a:prstGeom prst="rect">
            <a:avLst/>
          </a:prstGeom>
          <a:solidFill>
            <a:schemeClr val="bg1"/>
          </a:solidFill>
          <a:ln w="9525">
            <a:solidFill>
              <a:srgbClr val="FF0000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regolazione allosterica </a:t>
            </a:r>
            <a:r>
              <a:rPr lang="it-IT" sz="1800" b="1" dirty="0" err="1">
                <a:solidFill>
                  <a:srgbClr val="FF0000"/>
                </a:solidFill>
                <a:latin typeface="Arial" charset="0"/>
              </a:rPr>
              <a:t>eterotropica</a:t>
            </a:r>
            <a:r>
              <a:rPr lang="it-IT" sz="1800" b="1" dirty="0">
                <a:solidFill>
                  <a:srgbClr val="FF0000"/>
                </a:solidFill>
                <a:latin typeface="Arial" charset="0"/>
              </a:rPr>
              <a:t> dell’emoglobina</a:t>
            </a: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>
            <a:extLst>
              <a:ext uri="{FF2B5EF4-FFF2-40B4-BE49-F238E27FC236}">
                <a16:creationId xmlns:a16="http://schemas.microsoft.com/office/drawing/2014/main" id="{750CB55D-FFF4-434B-813A-EA0AD98D2D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3" name="Segnaposto piè di pagina 2">
            <a:extLst>
              <a:ext uri="{FF2B5EF4-FFF2-40B4-BE49-F238E27FC236}">
                <a16:creationId xmlns:a16="http://schemas.microsoft.com/office/drawing/2014/main" id="{91E678EF-319E-44DB-8804-0B7AB12560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pic>
        <p:nvPicPr>
          <p:cNvPr id="1026" name="Picture 2" descr="MIOGLOBINA ED EMOGLOBINA">
            <a:extLst>
              <a:ext uri="{FF2B5EF4-FFF2-40B4-BE49-F238E27FC236}">
                <a16:creationId xmlns:a16="http://schemas.microsoft.com/office/drawing/2014/main" id="{2E9CE0F8-5373-4875-AA08-88D95A3B8F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0972" y="1398963"/>
            <a:ext cx="4245770" cy="3569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Apparato respiratorio I.pptx">
            <a:extLst>
              <a:ext uri="{FF2B5EF4-FFF2-40B4-BE49-F238E27FC236}">
                <a16:creationId xmlns:a16="http://schemas.microsoft.com/office/drawing/2014/main" id="{C619698A-079E-436F-B042-D039793CA1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7259" y="1458972"/>
            <a:ext cx="4100512" cy="35099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Rettangolo 6">
            <a:extLst>
              <a:ext uri="{FF2B5EF4-FFF2-40B4-BE49-F238E27FC236}">
                <a16:creationId xmlns:a16="http://schemas.microsoft.com/office/drawing/2014/main" id="{E25497C1-47C5-4F41-8A06-9B5C90E97C2C}"/>
              </a:ext>
            </a:extLst>
          </p:cNvPr>
          <p:cNvSpPr/>
          <p:nvPr/>
        </p:nvSpPr>
        <p:spPr bwMode="auto">
          <a:xfrm>
            <a:off x="4477542" y="461963"/>
            <a:ext cx="4655341" cy="4506912"/>
          </a:xfrm>
          <a:prstGeom prst="rect">
            <a:avLst/>
          </a:prstGeom>
          <a:solidFill>
            <a:schemeClr val="bg1">
              <a:alpha val="70000"/>
            </a:schemeClr>
          </a:solidFill>
          <a:ln w="9525" cap="flat" cmpd="sng" algn="ctr">
            <a:solidFill>
              <a:schemeClr val="bg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it-IT" sz="32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3454638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>
            <a:extLst>
              <a:ext uri="{FF2B5EF4-FFF2-40B4-BE49-F238E27FC236}">
                <a16:creationId xmlns:a16="http://schemas.microsoft.com/office/drawing/2014/main" id="{750CB55D-FFF4-434B-813A-EA0AD98D2D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3" name="Segnaposto piè di pagina 2">
            <a:extLst>
              <a:ext uri="{FF2B5EF4-FFF2-40B4-BE49-F238E27FC236}">
                <a16:creationId xmlns:a16="http://schemas.microsoft.com/office/drawing/2014/main" id="{91E678EF-319E-44DB-8804-0B7AB12560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pic>
        <p:nvPicPr>
          <p:cNvPr id="1026" name="Picture 2" descr="MIOGLOBINA ED EMOGLOBINA">
            <a:extLst>
              <a:ext uri="{FF2B5EF4-FFF2-40B4-BE49-F238E27FC236}">
                <a16:creationId xmlns:a16="http://schemas.microsoft.com/office/drawing/2014/main" id="{2E9CE0F8-5373-4875-AA08-88D95A3B8F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0972" y="1398963"/>
            <a:ext cx="4245770" cy="35699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Apparato respiratorio I.pptx">
            <a:extLst>
              <a:ext uri="{FF2B5EF4-FFF2-40B4-BE49-F238E27FC236}">
                <a16:creationId xmlns:a16="http://schemas.microsoft.com/office/drawing/2014/main" id="{C619698A-079E-436F-B042-D039793CA1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17259" y="1458972"/>
            <a:ext cx="4100512" cy="35099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ttangolo 3">
            <a:extLst>
              <a:ext uri="{FF2B5EF4-FFF2-40B4-BE49-F238E27FC236}">
                <a16:creationId xmlns:a16="http://schemas.microsoft.com/office/drawing/2014/main" id="{149766E2-5F2D-4717-A7A3-45321E9BA19A}"/>
              </a:ext>
            </a:extLst>
          </p:cNvPr>
          <p:cNvSpPr/>
          <p:nvPr/>
        </p:nvSpPr>
        <p:spPr bwMode="auto">
          <a:xfrm>
            <a:off x="61918" y="788988"/>
            <a:ext cx="4655341" cy="4506912"/>
          </a:xfrm>
          <a:prstGeom prst="rect">
            <a:avLst/>
          </a:prstGeom>
          <a:solidFill>
            <a:schemeClr val="bg1">
              <a:alpha val="70000"/>
            </a:schemeClr>
          </a:solidFill>
          <a:ln w="9525" cap="flat" cmpd="sng" algn="ctr">
            <a:solidFill>
              <a:schemeClr val="bg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it-IT" sz="32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4288130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692696"/>
            <a:ext cx="9003047" cy="26642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5" name="Connettore 1 4"/>
          <p:cNvCxnSpPr/>
          <p:nvPr/>
        </p:nvCxnSpPr>
        <p:spPr>
          <a:xfrm>
            <a:off x="2159349" y="1178977"/>
            <a:ext cx="0" cy="1601951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CasellaDiTesto 5"/>
          <p:cNvSpPr txBox="1"/>
          <p:nvPr/>
        </p:nvSpPr>
        <p:spPr>
          <a:xfrm>
            <a:off x="251520" y="3748390"/>
            <a:ext cx="8892480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sz="1800" dirty="0">
                <a:latin typeface="Calibri" panose="020F0502020204030204" pitchFamily="34" charset="0"/>
              </a:rPr>
              <a:t>Effetto dell’esercizio intenso a livello muscolare   -  riduzione pO</a:t>
            </a:r>
            <a:r>
              <a:rPr lang="it-IT" sz="1800" baseline="-25000" dirty="0">
                <a:latin typeface="Calibri" panose="020F0502020204030204" pitchFamily="34" charset="0"/>
              </a:rPr>
              <a:t>2   </a:t>
            </a:r>
            <a:r>
              <a:rPr lang="it-IT" sz="1800" dirty="0">
                <a:latin typeface="Calibri" panose="020F0502020204030204" pitchFamily="34" charset="0"/>
              </a:rPr>
              <a:t>(20 mm Hg </a:t>
            </a:r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 20% </a:t>
            </a:r>
            <a:r>
              <a:rPr lang="it-IT" sz="1800" dirty="0" err="1">
                <a:latin typeface="Calibri" panose="020F0502020204030204" pitchFamily="34" charset="0"/>
                <a:sym typeface="Wingdings" panose="05000000000000000000" pitchFamily="2" charset="2"/>
              </a:rPr>
              <a:t>saturaz</a:t>
            </a:r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.)</a:t>
            </a:r>
          </a:p>
          <a:p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                                                                                       - acidificazione (effetto </a:t>
            </a:r>
            <a:r>
              <a:rPr lang="it-IT" sz="1800" dirty="0" err="1">
                <a:latin typeface="Calibri" panose="020F0502020204030204" pitchFamily="34" charset="0"/>
                <a:sym typeface="Wingdings" panose="05000000000000000000" pitchFamily="2" charset="2"/>
              </a:rPr>
              <a:t>Bohr</a:t>
            </a:r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 aumenta)</a:t>
            </a:r>
          </a:p>
          <a:p>
            <a:endParaRPr lang="it-IT" sz="1800" dirty="0">
              <a:latin typeface="Calibri" panose="020F0502020204030204" pitchFamily="34" charset="0"/>
              <a:sym typeface="Wingdings" panose="05000000000000000000" pitchFamily="2" charset="2"/>
            </a:endParaRPr>
          </a:p>
          <a:p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Effetto di CO</a:t>
            </a:r>
            <a:r>
              <a:rPr lang="it-IT" sz="1800" baseline="-25000" dirty="0">
                <a:latin typeface="Calibri" panose="020F0502020204030204" pitchFamily="34" charset="0"/>
                <a:sym typeface="Wingdings" panose="05000000000000000000" pitchFamily="2" charset="2"/>
              </a:rPr>
              <a:t>2</a:t>
            </a:r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 –  ~ 8% in soluzione nel siero,    75%  acido carbonico  bicarbonato, </a:t>
            </a:r>
          </a:p>
          <a:p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                             ~17% si lega </a:t>
            </a:r>
            <a:r>
              <a:rPr lang="it-IT" sz="1800" dirty="0" err="1">
                <a:latin typeface="Calibri" panose="020F0502020204030204" pitchFamily="34" charset="0"/>
                <a:sym typeface="Wingdings" panose="05000000000000000000" pitchFamily="2" charset="2"/>
              </a:rPr>
              <a:t>Hb</a:t>
            </a:r>
            <a:endParaRPr lang="it-IT" sz="1800" dirty="0">
              <a:latin typeface="Calibri" panose="020F0502020204030204" pitchFamily="34" charset="0"/>
              <a:sym typeface="Wingdings" panose="05000000000000000000" pitchFamily="2" charset="2"/>
            </a:endParaRPr>
          </a:p>
          <a:p>
            <a:endParaRPr lang="it-IT" sz="1800" dirty="0">
              <a:latin typeface="Calibri" panose="020F0502020204030204" pitchFamily="34" charset="0"/>
              <a:sym typeface="Wingdings" panose="05000000000000000000" pitchFamily="2" charset="2"/>
            </a:endParaRPr>
          </a:p>
          <a:p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Effetto di CO – anche se lega solo 1 CO ad un sito di legame, l’effetto  allosterico </a:t>
            </a:r>
            <a:r>
              <a:rPr lang="it-IT" sz="1800" dirty="0" err="1">
                <a:latin typeface="Calibri" panose="020F0502020204030204" pitchFamily="34" charset="0"/>
                <a:sym typeface="Wingdings" panose="05000000000000000000" pitchFamily="2" charset="2"/>
              </a:rPr>
              <a:t>omotropico</a:t>
            </a:r>
            <a:endParaRPr lang="it-IT" sz="1800" dirty="0">
              <a:latin typeface="Calibri" panose="020F0502020204030204" pitchFamily="34" charset="0"/>
              <a:sym typeface="Wingdings" panose="05000000000000000000" pitchFamily="2" charset="2"/>
            </a:endParaRPr>
          </a:p>
          <a:p>
            <a:r>
              <a:rPr lang="it-IT" sz="1800" dirty="0">
                <a:latin typeface="Calibri" panose="020F0502020204030204" pitchFamily="34" charset="0"/>
                <a:sym typeface="Wingdings" panose="05000000000000000000" pitchFamily="2" charset="2"/>
              </a:rPr>
              <a:t>                           risulta in uno stato permanentemente rilassato  100% saturazione</a:t>
            </a:r>
            <a:endParaRPr lang="en-GB" sz="1800" dirty="0">
              <a:latin typeface="Calibri" panose="020F0502020204030204" pitchFamily="34" charset="0"/>
            </a:endParaRPr>
          </a:p>
        </p:txBody>
      </p:sp>
      <p:sp>
        <p:nvSpPr>
          <p:cNvPr id="2" name="CasellaDiTesto 1"/>
          <p:cNvSpPr txBox="1"/>
          <p:nvPr/>
        </p:nvSpPr>
        <p:spPr>
          <a:xfrm>
            <a:off x="251520" y="1998196"/>
            <a:ext cx="1430200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it-IT" sz="1600" dirty="0">
                <a:latin typeface="Calibri" panose="020F0502020204030204" pitchFamily="34" charset="0"/>
              </a:rPr>
              <a:t>P </a:t>
            </a:r>
            <a:r>
              <a:rPr lang="it-IT" sz="1600" baseline="-25000" dirty="0">
                <a:latin typeface="Calibri" panose="020F0502020204030204" pitchFamily="34" charset="0"/>
              </a:rPr>
              <a:t>50</a:t>
            </a:r>
            <a:r>
              <a:rPr lang="it-IT" sz="1600" dirty="0">
                <a:latin typeface="Calibri" panose="020F0502020204030204" pitchFamily="34" charset="0"/>
              </a:rPr>
              <a:t> ~30 </a:t>
            </a:r>
            <a:r>
              <a:rPr lang="it-IT" sz="1600" dirty="0" err="1">
                <a:latin typeface="Calibri" panose="020F0502020204030204" pitchFamily="34" charset="0"/>
              </a:rPr>
              <a:t>mmHg</a:t>
            </a:r>
            <a:endParaRPr lang="en-GB" sz="1600" baseline="-250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0640150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Date Placeholder 1"/>
          <p:cNvSpPr>
            <a:spLocks noGrp="1"/>
          </p:cNvSpPr>
          <p:nvPr>
            <p:ph type="dt" sz="quarter" idx="10"/>
          </p:nvPr>
        </p:nvSpPr>
        <p:spPr>
          <a:noFill/>
        </p:spPr>
        <p:txBody>
          <a:bodyPr/>
          <a:lstStyle/>
          <a:p>
            <a:pPr defTabSz="1087438"/>
            <a:endParaRPr lang="it-IT"/>
          </a:p>
        </p:txBody>
      </p:sp>
      <p:sp>
        <p:nvSpPr>
          <p:cNvPr id="13315" name="Footer Placeholder 2"/>
          <p:cNvSpPr>
            <a:spLocks noGrp="1"/>
          </p:cNvSpPr>
          <p:nvPr>
            <p:ph type="ftr" sz="quarter" idx="11"/>
          </p:nvPr>
        </p:nvSpPr>
        <p:spPr>
          <a:noFill/>
        </p:spPr>
        <p:txBody>
          <a:bodyPr/>
          <a:lstStyle/>
          <a:p>
            <a:pPr defTabSz="1087438"/>
            <a:endParaRPr lang="it-IT"/>
          </a:p>
        </p:txBody>
      </p:sp>
      <p:pic>
        <p:nvPicPr>
          <p:cNvPr id="13316" name="Picture 2" descr="Image1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4800" y="700088"/>
            <a:ext cx="4306888" cy="2879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3317" name="Picture 3" descr="Image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5062538" y="735013"/>
            <a:ext cx="3228975" cy="2865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3318" name="Picture 4" descr="Image3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432300" y="3667125"/>
            <a:ext cx="4343400" cy="627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321" name="Rectangle 7"/>
          <p:cNvSpPr>
            <a:spLocks noChangeArrowheads="1"/>
          </p:cNvSpPr>
          <p:nvPr/>
        </p:nvSpPr>
        <p:spPr bwMode="auto">
          <a:xfrm>
            <a:off x="185738" y="223838"/>
            <a:ext cx="8788400" cy="327025"/>
          </a:xfrm>
          <a:prstGeom prst="rect">
            <a:avLst/>
          </a:prstGeom>
          <a:solidFill>
            <a:schemeClr val="bg1"/>
          </a:solidFill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lIns="36000" tIns="36000" rIns="0" bIns="36000">
            <a:spAutoFit/>
          </a:bodyPr>
          <a:lstStyle/>
          <a:p>
            <a:pPr marL="381000" lvl="2" defTabSz="1087438"/>
            <a:r>
              <a:rPr lang="it-IT" sz="1600" b="1">
                <a:solidFill>
                  <a:srgbClr val="FF3300"/>
                </a:solidFill>
                <a:latin typeface="Arial" charset="0"/>
              </a:rPr>
              <a:t>Anemia falciforme, la prima malattia genetica molecolare ad essere identificata</a:t>
            </a:r>
          </a:p>
        </p:txBody>
      </p:sp>
      <p:grpSp>
        <p:nvGrpSpPr>
          <p:cNvPr id="7" name="Gruppo 6"/>
          <p:cNvGrpSpPr/>
          <p:nvPr/>
        </p:nvGrpSpPr>
        <p:grpSpPr>
          <a:xfrm>
            <a:off x="266700" y="3478213"/>
            <a:ext cx="7353300" cy="2976562"/>
            <a:chOff x="266700" y="3478213"/>
            <a:chExt cx="7353300" cy="2976562"/>
          </a:xfrm>
        </p:grpSpPr>
        <p:sp>
          <p:nvSpPr>
            <p:cNvPr id="13322" name="TextBox 10"/>
            <p:cNvSpPr txBox="1">
              <a:spLocks noChangeArrowheads="1"/>
            </p:cNvSpPr>
            <p:nvPr/>
          </p:nvSpPr>
          <p:spPr bwMode="auto">
            <a:xfrm>
              <a:off x="266700" y="5930900"/>
              <a:ext cx="1398588" cy="30797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none">
              <a:spAutoFit/>
            </a:bodyPr>
            <a:lstStyle/>
            <a:p>
              <a:r>
                <a:rPr lang="it-IT" sz="1400" b="1" dirty="0">
                  <a:latin typeface="Arial" charset="0"/>
                  <a:cs typeface="Arial" charset="0"/>
                </a:rPr>
                <a:t>forma </a:t>
              </a:r>
              <a:r>
                <a:rPr lang="it-IT" sz="1400" b="1" dirty="0" err="1">
                  <a:latin typeface="Arial" charset="0"/>
                  <a:cs typeface="Arial" charset="0"/>
                </a:rPr>
                <a:t>desossi</a:t>
              </a:r>
              <a:endParaRPr lang="en-GB" sz="1400" b="1" dirty="0">
                <a:latin typeface="Arial" charset="0"/>
                <a:cs typeface="Arial" charset="0"/>
              </a:endParaRPr>
            </a:p>
          </p:txBody>
        </p:sp>
        <p:grpSp>
          <p:nvGrpSpPr>
            <p:cNvPr id="6" name="Gruppo 5"/>
            <p:cNvGrpSpPr/>
            <p:nvPr/>
          </p:nvGrpSpPr>
          <p:grpSpPr>
            <a:xfrm>
              <a:off x="676275" y="3478213"/>
              <a:ext cx="6943725" cy="2976562"/>
              <a:chOff x="676275" y="3478213"/>
              <a:chExt cx="6943725" cy="2976562"/>
            </a:xfrm>
          </p:grpSpPr>
          <p:grpSp>
            <p:nvGrpSpPr>
              <p:cNvPr id="5" name="Gruppo 4"/>
              <p:cNvGrpSpPr/>
              <p:nvPr/>
            </p:nvGrpSpPr>
            <p:grpSpPr>
              <a:xfrm>
                <a:off x="676275" y="3478213"/>
                <a:ext cx="4695825" cy="2770187"/>
                <a:chOff x="676275" y="3478213"/>
                <a:chExt cx="4695825" cy="2770187"/>
              </a:xfrm>
            </p:grpSpPr>
            <p:pic>
              <p:nvPicPr>
                <p:cNvPr id="13319" name="Picture 5" descr="Image4"/>
                <p:cNvPicPr>
                  <a:picLocks noChangeAspect="1" noChangeArrowheads="1"/>
                </p:cNvPicPr>
                <p:nvPr/>
              </p:nvPicPr>
              <p:blipFill>
                <a:blip r:embed="rId6" cstate="print"/>
                <a:srcRect/>
                <a:stretch>
                  <a:fillRect/>
                </a:stretch>
              </p:blipFill>
              <p:spPr bwMode="auto">
                <a:xfrm>
                  <a:off x="676275" y="3478213"/>
                  <a:ext cx="3294063" cy="2770187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</p:spPr>
            </p:pic>
            <p:cxnSp>
              <p:nvCxnSpPr>
                <p:cNvPr id="13323" name="Straight Arrow Connector 12"/>
                <p:cNvCxnSpPr>
                  <a:cxnSpLocks noChangeShapeType="1"/>
                </p:cNvCxnSpPr>
                <p:nvPr/>
              </p:nvCxnSpPr>
              <p:spPr bwMode="auto">
                <a:xfrm flipV="1">
                  <a:off x="3505200" y="5334000"/>
                  <a:ext cx="1866900" cy="190500"/>
                </a:xfrm>
                <a:prstGeom prst="straightConnector1">
                  <a:avLst/>
                </a:prstGeom>
                <a:noFill/>
                <a:ln w="28575" algn="ctr">
                  <a:solidFill>
                    <a:srgbClr val="FF0000"/>
                  </a:solidFill>
                  <a:round/>
                  <a:headEnd/>
                  <a:tailEnd type="arrow" w="med" len="med"/>
                </a:ln>
              </p:spPr>
            </p:cxnSp>
          </p:grpSp>
          <p:grpSp>
            <p:nvGrpSpPr>
              <p:cNvPr id="4" name="Gruppo 3"/>
              <p:cNvGrpSpPr/>
              <p:nvPr/>
            </p:nvGrpSpPr>
            <p:grpSpPr>
              <a:xfrm>
                <a:off x="5092700" y="4221163"/>
                <a:ext cx="2527300" cy="2233612"/>
                <a:chOff x="5092700" y="4221163"/>
                <a:chExt cx="2527300" cy="2233612"/>
              </a:xfrm>
            </p:grpSpPr>
            <p:pic>
              <p:nvPicPr>
                <p:cNvPr id="13320" name="Picture 6" descr="Image5"/>
                <p:cNvPicPr>
                  <a:picLocks noChangeAspect="1" noChangeArrowheads="1"/>
                </p:cNvPicPr>
                <p:nvPr/>
              </p:nvPicPr>
              <p:blipFill>
                <a:blip r:embed="rId7" cstate="print">
                  <a:clrChange>
                    <a:clrFrom>
                      <a:srgbClr val="FFFFFF"/>
                    </a:clrFrom>
                    <a:clrTo>
                      <a:srgbClr val="FFFFFF">
                        <a:alpha val="0"/>
                      </a:srgbClr>
                    </a:clrTo>
                  </a:clrChange>
                </a:blip>
                <a:srcRect/>
                <a:stretch>
                  <a:fillRect/>
                </a:stretch>
              </p:blipFill>
              <p:spPr bwMode="auto">
                <a:xfrm>
                  <a:off x="5130800" y="4221163"/>
                  <a:ext cx="2489200" cy="2233612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</p:spPr>
            </p:pic>
            <p:sp>
              <p:nvSpPr>
                <p:cNvPr id="13324" name="TextBox 14"/>
                <p:cNvSpPr txBox="1">
                  <a:spLocks noChangeArrowheads="1"/>
                </p:cNvSpPr>
                <p:nvPr/>
              </p:nvSpPr>
              <p:spPr bwMode="auto">
                <a:xfrm>
                  <a:off x="6997700" y="4597400"/>
                  <a:ext cx="330200" cy="369888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</p:spPr>
              <p:txBody>
                <a:bodyPr>
                  <a:spAutoFit/>
                </a:bodyPr>
                <a:lstStyle/>
                <a:p>
                  <a:r>
                    <a:rPr lang="it-IT" sz="1800" b="1">
                      <a:latin typeface="Symbol" pitchFamily="18" charset="2"/>
                      <a:cs typeface="Arial" charset="0"/>
                    </a:rPr>
                    <a:t>b</a:t>
                  </a:r>
                  <a:endParaRPr lang="en-GB" sz="1800" b="1">
                    <a:latin typeface="Symbol" pitchFamily="18" charset="2"/>
                    <a:cs typeface="Arial" charset="0"/>
                  </a:endParaRPr>
                </a:p>
              </p:txBody>
            </p:sp>
            <p:sp>
              <p:nvSpPr>
                <p:cNvPr id="13325" name="TextBox 15"/>
                <p:cNvSpPr txBox="1">
                  <a:spLocks noChangeArrowheads="1"/>
                </p:cNvSpPr>
                <p:nvPr/>
              </p:nvSpPr>
              <p:spPr bwMode="auto">
                <a:xfrm>
                  <a:off x="5092700" y="4787900"/>
                  <a:ext cx="330200" cy="369888"/>
                </a:xfrm>
                <a:prstGeom prst="rect">
                  <a:avLst/>
                </a:prstGeom>
                <a:noFill/>
                <a:ln w="9525">
                  <a:noFill/>
                  <a:miter lim="800000"/>
                  <a:headEnd/>
                  <a:tailEnd/>
                </a:ln>
              </p:spPr>
              <p:txBody>
                <a:bodyPr>
                  <a:spAutoFit/>
                </a:bodyPr>
                <a:lstStyle/>
                <a:p>
                  <a:r>
                    <a:rPr lang="it-IT" sz="1800" b="1">
                      <a:latin typeface="Symbol" pitchFamily="18" charset="2"/>
                      <a:cs typeface="Arial" charset="0"/>
                    </a:rPr>
                    <a:t>b</a:t>
                  </a:r>
                  <a:endParaRPr lang="en-GB" sz="1800" b="1">
                    <a:latin typeface="Symbol" pitchFamily="18" charset="2"/>
                    <a:cs typeface="Arial" charset="0"/>
                  </a:endParaRPr>
                </a:p>
              </p:txBody>
            </p:sp>
            <p:sp>
              <p:nvSpPr>
                <p:cNvPr id="17" name="Freeform 16"/>
                <p:cNvSpPr/>
                <p:nvPr/>
              </p:nvSpPr>
              <p:spPr bwMode="auto">
                <a:xfrm>
                  <a:off x="6157913" y="4343400"/>
                  <a:ext cx="1144587" cy="1689100"/>
                </a:xfrm>
                <a:custGeom>
                  <a:avLst/>
                  <a:gdLst>
                    <a:gd name="connsiteX0" fmla="*/ 446617 w 1145117"/>
                    <a:gd name="connsiteY0" fmla="*/ 0 h 1689100"/>
                    <a:gd name="connsiteX1" fmla="*/ 497417 w 1145117"/>
                    <a:gd name="connsiteY1" fmla="*/ 152400 h 1689100"/>
                    <a:gd name="connsiteX2" fmla="*/ 497417 w 1145117"/>
                    <a:gd name="connsiteY2" fmla="*/ 279400 h 1689100"/>
                    <a:gd name="connsiteX3" fmla="*/ 319617 w 1145117"/>
                    <a:gd name="connsiteY3" fmla="*/ 342900 h 1689100"/>
                    <a:gd name="connsiteX4" fmla="*/ 40217 w 1145117"/>
                    <a:gd name="connsiteY4" fmla="*/ 558800 h 1689100"/>
                    <a:gd name="connsiteX5" fmla="*/ 78317 w 1145117"/>
                    <a:gd name="connsiteY5" fmla="*/ 914400 h 1689100"/>
                    <a:gd name="connsiteX6" fmla="*/ 370417 w 1145117"/>
                    <a:gd name="connsiteY6" fmla="*/ 1117600 h 1689100"/>
                    <a:gd name="connsiteX7" fmla="*/ 586317 w 1145117"/>
                    <a:gd name="connsiteY7" fmla="*/ 1054100 h 1689100"/>
                    <a:gd name="connsiteX8" fmla="*/ 764117 w 1145117"/>
                    <a:gd name="connsiteY8" fmla="*/ 1028700 h 1689100"/>
                    <a:gd name="connsiteX9" fmla="*/ 865717 w 1145117"/>
                    <a:gd name="connsiteY9" fmla="*/ 1143000 h 1689100"/>
                    <a:gd name="connsiteX10" fmla="*/ 840317 w 1145117"/>
                    <a:gd name="connsiteY10" fmla="*/ 1422400 h 1689100"/>
                    <a:gd name="connsiteX11" fmla="*/ 903817 w 1145117"/>
                    <a:gd name="connsiteY11" fmla="*/ 1562100 h 1689100"/>
                    <a:gd name="connsiteX12" fmla="*/ 1145117 w 1145117"/>
                    <a:gd name="connsiteY12" fmla="*/ 1689100 h 16891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</a:cxnLst>
                  <a:rect l="l" t="t" r="r" b="b"/>
                  <a:pathLst>
                    <a:path w="1145117" h="1689100">
                      <a:moveTo>
                        <a:pt x="446617" y="0"/>
                      </a:moveTo>
                      <a:cubicBezTo>
                        <a:pt x="467783" y="52916"/>
                        <a:pt x="488950" y="105833"/>
                        <a:pt x="497417" y="152400"/>
                      </a:cubicBezTo>
                      <a:cubicBezTo>
                        <a:pt x="505884" y="198967"/>
                        <a:pt x="527050" y="247650"/>
                        <a:pt x="497417" y="279400"/>
                      </a:cubicBezTo>
                      <a:cubicBezTo>
                        <a:pt x="467784" y="311150"/>
                        <a:pt x="395817" y="296333"/>
                        <a:pt x="319617" y="342900"/>
                      </a:cubicBezTo>
                      <a:cubicBezTo>
                        <a:pt x="243417" y="389467"/>
                        <a:pt x="80434" y="463550"/>
                        <a:pt x="40217" y="558800"/>
                      </a:cubicBezTo>
                      <a:cubicBezTo>
                        <a:pt x="0" y="654050"/>
                        <a:pt x="23284" y="821267"/>
                        <a:pt x="78317" y="914400"/>
                      </a:cubicBezTo>
                      <a:cubicBezTo>
                        <a:pt x="133350" y="1007533"/>
                        <a:pt x="285750" y="1094317"/>
                        <a:pt x="370417" y="1117600"/>
                      </a:cubicBezTo>
                      <a:cubicBezTo>
                        <a:pt x="455084" y="1140883"/>
                        <a:pt x="520700" y="1068917"/>
                        <a:pt x="586317" y="1054100"/>
                      </a:cubicBezTo>
                      <a:cubicBezTo>
                        <a:pt x="651934" y="1039283"/>
                        <a:pt x="717550" y="1013883"/>
                        <a:pt x="764117" y="1028700"/>
                      </a:cubicBezTo>
                      <a:cubicBezTo>
                        <a:pt x="810684" y="1043517"/>
                        <a:pt x="853017" y="1077383"/>
                        <a:pt x="865717" y="1143000"/>
                      </a:cubicBezTo>
                      <a:cubicBezTo>
                        <a:pt x="878417" y="1208617"/>
                        <a:pt x="833967" y="1352550"/>
                        <a:pt x="840317" y="1422400"/>
                      </a:cubicBezTo>
                      <a:cubicBezTo>
                        <a:pt x="846667" y="1492250"/>
                        <a:pt x="853017" y="1517650"/>
                        <a:pt x="903817" y="1562100"/>
                      </a:cubicBezTo>
                      <a:cubicBezTo>
                        <a:pt x="954617" y="1606550"/>
                        <a:pt x="1049867" y="1647825"/>
                        <a:pt x="1145117" y="1689100"/>
                      </a:cubicBezTo>
                    </a:path>
                  </a:pathLst>
                </a:custGeom>
                <a:noFill/>
                <a:ln w="28575" cap="flat" cmpd="sng" algn="ctr">
                  <a:solidFill>
                    <a:schemeClr val="accent2">
                      <a:lumMod val="60000"/>
                      <a:lumOff val="40000"/>
                    </a:schemeClr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/>
                <a:lstStyle/>
                <a:p>
                  <a:pPr>
                    <a:defRPr/>
                  </a:pPr>
                  <a:endParaRPr lang="en-GB"/>
                </a:p>
              </p:txBody>
            </p:sp>
            <p:sp>
              <p:nvSpPr>
                <p:cNvPr id="18" name="Freeform 17"/>
                <p:cNvSpPr/>
                <p:nvPr/>
              </p:nvSpPr>
              <p:spPr bwMode="auto">
                <a:xfrm>
                  <a:off x="6348413" y="4343400"/>
                  <a:ext cx="1055687" cy="1460500"/>
                </a:xfrm>
                <a:custGeom>
                  <a:avLst/>
                  <a:gdLst>
                    <a:gd name="connsiteX0" fmla="*/ 446617 w 1145117"/>
                    <a:gd name="connsiteY0" fmla="*/ 0 h 1689100"/>
                    <a:gd name="connsiteX1" fmla="*/ 497417 w 1145117"/>
                    <a:gd name="connsiteY1" fmla="*/ 152400 h 1689100"/>
                    <a:gd name="connsiteX2" fmla="*/ 497417 w 1145117"/>
                    <a:gd name="connsiteY2" fmla="*/ 279400 h 1689100"/>
                    <a:gd name="connsiteX3" fmla="*/ 319617 w 1145117"/>
                    <a:gd name="connsiteY3" fmla="*/ 342900 h 1689100"/>
                    <a:gd name="connsiteX4" fmla="*/ 40217 w 1145117"/>
                    <a:gd name="connsiteY4" fmla="*/ 558800 h 1689100"/>
                    <a:gd name="connsiteX5" fmla="*/ 78317 w 1145117"/>
                    <a:gd name="connsiteY5" fmla="*/ 914400 h 1689100"/>
                    <a:gd name="connsiteX6" fmla="*/ 370417 w 1145117"/>
                    <a:gd name="connsiteY6" fmla="*/ 1117600 h 1689100"/>
                    <a:gd name="connsiteX7" fmla="*/ 586317 w 1145117"/>
                    <a:gd name="connsiteY7" fmla="*/ 1054100 h 1689100"/>
                    <a:gd name="connsiteX8" fmla="*/ 764117 w 1145117"/>
                    <a:gd name="connsiteY8" fmla="*/ 1028700 h 1689100"/>
                    <a:gd name="connsiteX9" fmla="*/ 865717 w 1145117"/>
                    <a:gd name="connsiteY9" fmla="*/ 1143000 h 1689100"/>
                    <a:gd name="connsiteX10" fmla="*/ 840317 w 1145117"/>
                    <a:gd name="connsiteY10" fmla="*/ 1422400 h 1689100"/>
                    <a:gd name="connsiteX11" fmla="*/ 903817 w 1145117"/>
                    <a:gd name="connsiteY11" fmla="*/ 1562100 h 1689100"/>
                    <a:gd name="connsiteX12" fmla="*/ 1145117 w 1145117"/>
                    <a:gd name="connsiteY12" fmla="*/ 1689100 h 1689100"/>
                    <a:gd name="connsiteX0" fmla="*/ 451319 w 1149819"/>
                    <a:gd name="connsiteY0" fmla="*/ 0 h 1689100"/>
                    <a:gd name="connsiteX1" fmla="*/ 502119 w 1149819"/>
                    <a:gd name="connsiteY1" fmla="*/ 152400 h 1689100"/>
                    <a:gd name="connsiteX2" fmla="*/ 502119 w 1149819"/>
                    <a:gd name="connsiteY2" fmla="*/ 279400 h 1689100"/>
                    <a:gd name="connsiteX3" fmla="*/ 352536 w 1149819"/>
                    <a:gd name="connsiteY3" fmla="*/ 431028 h 1689100"/>
                    <a:gd name="connsiteX4" fmla="*/ 44919 w 1149819"/>
                    <a:gd name="connsiteY4" fmla="*/ 558800 h 1689100"/>
                    <a:gd name="connsiteX5" fmla="*/ 83019 w 1149819"/>
                    <a:gd name="connsiteY5" fmla="*/ 914400 h 1689100"/>
                    <a:gd name="connsiteX6" fmla="*/ 375119 w 1149819"/>
                    <a:gd name="connsiteY6" fmla="*/ 1117600 h 1689100"/>
                    <a:gd name="connsiteX7" fmla="*/ 591019 w 1149819"/>
                    <a:gd name="connsiteY7" fmla="*/ 1054100 h 1689100"/>
                    <a:gd name="connsiteX8" fmla="*/ 768819 w 1149819"/>
                    <a:gd name="connsiteY8" fmla="*/ 1028700 h 1689100"/>
                    <a:gd name="connsiteX9" fmla="*/ 870419 w 1149819"/>
                    <a:gd name="connsiteY9" fmla="*/ 1143000 h 1689100"/>
                    <a:gd name="connsiteX10" fmla="*/ 845019 w 1149819"/>
                    <a:gd name="connsiteY10" fmla="*/ 1422400 h 1689100"/>
                    <a:gd name="connsiteX11" fmla="*/ 908519 w 1149819"/>
                    <a:gd name="connsiteY11" fmla="*/ 1562100 h 1689100"/>
                    <a:gd name="connsiteX12" fmla="*/ 1149819 w 1149819"/>
                    <a:gd name="connsiteY12" fmla="*/ 1689100 h 1689100"/>
                    <a:gd name="connsiteX0" fmla="*/ 465427 w 1163927"/>
                    <a:gd name="connsiteY0" fmla="*/ 0 h 1689100"/>
                    <a:gd name="connsiteX1" fmla="*/ 516227 w 1163927"/>
                    <a:gd name="connsiteY1" fmla="*/ 152400 h 1689100"/>
                    <a:gd name="connsiteX2" fmla="*/ 516227 w 1163927"/>
                    <a:gd name="connsiteY2" fmla="*/ 279400 h 1689100"/>
                    <a:gd name="connsiteX3" fmla="*/ 366644 w 1163927"/>
                    <a:gd name="connsiteY3" fmla="*/ 431028 h 1689100"/>
                    <a:gd name="connsiteX4" fmla="*/ 44919 w 1163927"/>
                    <a:gd name="connsiteY4" fmla="*/ 632239 h 1689100"/>
                    <a:gd name="connsiteX5" fmla="*/ 97127 w 1163927"/>
                    <a:gd name="connsiteY5" fmla="*/ 914400 h 1689100"/>
                    <a:gd name="connsiteX6" fmla="*/ 389227 w 1163927"/>
                    <a:gd name="connsiteY6" fmla="*/ 1117600 h 1689100"/>
                    <a:gd name="connsiteX7" fmla="*/ 605127 w 1163927"/>
                    <a:gd name="connsiteY7" fmla="*/ 1054100 h 1689100"/>
                    <a:gd name="connsiteX8" fmla="*/ 782927 w 1163927"/>
                    <a:gd name="connsiteY8" fmla="*/ 1028700 h 1689100"/>
                    <a:gd name="connsiteX9" fmla="*/ 884527 w 1163927"/>
                    <a:gd name="connsiteY9" fmla="*/ 1143000 h 1689100"/>
                    <a:gd name="connsiteX10" fmla="*/ 859127 w 1163927"/>
                    <a:gd name="connsiteY10" fmla="*/ 1422400 h 1689100"/>
                    <a:gd name="connsiteX11" fmla="*/ 922627 w 1163927"/>
                    <a:gd name="connsiteY11" fmla="*/ 1562100 h 1689100"/>
                    <a:gd name="connsiteX12" fmla="*/ 1163927 w 1163927"/>
                    <a:gd name="connsiteY12" fmla="*/ 1689100 h 1689100"/>
                    <a:gd name="connsiteX0" fmla="*/ 465427 w 1163927"/>
                    <a:gd name="connsiteY0" fmla="*/ 0 h 1689100"/>
                    <a:gd name="connsiteX1" fmla="*/ 516227 w 1163927"/>
                    <a:gd name="connsiteY1" fmla="*/ 152400 h 1689100"/>
                    <a:gd name="connsiteX2" fmla="*/ 516227 w 1163927"/>
                    <a:gd name="connsiteY2" fmla="*/ 279400 h 1689100"/>
                    <a:gd name="connsiteX3" fmla="*/ 366644 w 1163927"/>
                    <a:gd name="connsiteY3" fmla="*/ 431028 h 1689100"/>
                    <a:gd name="connsiteX4" fmla="*/ 44919 w 1163927"/>
                    <a:gd name="connsiteY4" fmla="*/ 632239 h 1689100"/>
                    <a:gd name="connsiteX5" fmla="*/ 97128 w 1163927"/>
                    <a:gd name="connsiteY5" fmla="*/ 973152 h 1689100"/>
                    <a:gd name="connsiteX6" fmla="*/ 389227 w 1163927"/>
                    <a:gd name="connsiteY6" fmla="*/ 1117600 h 1689100"/>
                    <a:gd name="connsiteX7" fmla="*/ 605127 w 1163927"/>
                    <a:gd name="connsiteY7" fmla="*/ 1054100 h 1689100"/>
                    <a:gd name="connsiteX8" fmla="*/ 782927 w 1163927"/>
                    <a:gd name="connsiteY8" fmla="*/ 1028700 h 1689100"/>
                    <a:gd name="connsiteX9" fmla="*/ 884527 w 1163927"/>
                    <a:gd name="connsiteY9" fmla="*/ 1143000 h 1689100"/>
                    <a:gd name="connsiteX10" fmla="*/ 859127 w 1163927"/>
                    <a:gd name="connsiteY10" fmla="*/ 1422400 h 1689100"/>
                    <a:gd name="connsiteX11" fmla="*/ 922627 w 1163927"/>
                    <a:gd name="connsiteY11" fmla="*/ 1562100 h 1689100"/>
                    <a:gd name="connsiteX12" fmla="*/ 1163927 w 1163927"/>
                    <a:gd name="connsiteY12" fmla="*/ 1689100 h 1689100"/>
                    <a:gd name="connsiteX0" fmla="*/ 465427 w 1163927"/>
                    <a:gd name="connsiteY0" fmla="*/ 0 h 1689100"/>
                    <a:gd name="connsiteX1" fmla="*/ 516227 w 1163927"/>
                    <a:gd name="connsiteY1" fmla="*/ 152400 h 1689100"/>
                    <a:gd name="connsiteX2" fmla="*/ 516227 w 1163927"/>
                    <a:gd name="connsiteY2" fmla="*/ 279400 h 1689100"/>
                    <a:gd name="connsiteX3" fmla="*/ 366644 w 1163927"/>
                    <a:gd name="connsiteY3" fmla="*/ 431028 h 1689100"/>
                    <a:gd name="connsiteX4" fmla="*/ 44919 w 1163927"/>
                    <a:gd name="connsiteY4" fmla="*/ 632239 h 1689100"/>
                    <a:gd name="connsiteX5" fmla="*/ 97128 w 1163927"/>
                    <a:gd name="connsiteY5" fmla="*/ 973152 h 1689100"/>
                    <a:gd name="connsiteX6" fmla="*/ 248146 w 1163927"/>
                    <a:gd name="connsiteY6" fmla="*/ 1161664 h 1689100"/>
                    <a:gd name="connsiteX7" fmla="*/ 605127 w 1163927"/>
                    <a:gd name="connsiteY7" fmla="*/ 1054100 h 1689100"/>
                    <a:gd name="connsiteX8" fmla="*/ 782927 w 1163927"/>
                    <a:gd name="connsiteY8" fmla="*/ 1028700 h 1689100"/>
                    <a:gd name="connsiteX9" fmla="*/ 884527 w 1163927"/>
                    <a:gd name="connsiteY9" fmla="*/ 1143000 h 1689100"/>
                    <a:gd name="connsiteX10" fmla="*/ 859127 w 1163927"/>
                    <a:gd name="connsiteY10" fmla="*/ 1422400 h 1689100"/>
                    <a:gd name="connsiteX11" fmla="*/ 922627 w 1163927"/>
                    <a:gd name="connsiteY11" fmla="*/ 1562100 h 1689100"/>
                    <a:gd name="connsiteX12" fmla="*/ 1163927 w 1163927"/>
                    <a:gd name="connsiteY12" fmla="*/ 1689100 h 1689100"/>
                    <a:gd name="connsiteX0" fmla="*/ 474833 w 1173333"/>
                    <a:gd name="connsiteY0" fmla="*/ 0 h 1689100"/>
                    <a:gd name="connsiteX1" fmla="*/ 525633 w 1173333"/>
                    <a:gd name="connsiteY1" fmla="*/ 152400 h 1689100"/>
                    <a:gd name="connsiteX2" fmla="*/ 525633 w 1173333"/>
                    <a:gd name="connsiteY2" fmla="*/ 279400 h 1689100"/>
                    <a:gd name="connsiteX3" fmla="*/ 376050 w 1173333"/>
                    <a:gd name="connsiteY3" fmla="*/ 431028 h 1689100"/>
                    <a:gd name="connsiteX4" fmla="*/ 54325 w 1173333"/>
                    <a:gd name="connsiteY4" fmla="*/ 632239 h 1689100"/>
                    <a:gd name="connsiteX5" fmla="*/ 50101 w 1173333"/>
                    <a:gd name="connsiteY5" fmla="*/ 929088 h 1689100"/>
                    <a:gd name="connsiteX6" fmla="*/ 257552 w 1173333"/>
                    <a:gd name="connsiteY6" fmla="*/ 1161664 h 1689100"/>
                    <a:gd name="connsiteX7" fmla="*/ 614533 w 1173333"/>
                    <a:gd name="connsiteY7" fmla="*/ 1054100 h 1689100"/>
                    <a:gd name="connsiteX8" fmla="*/ 792333 w 1173333"/>
                    <a:gd name="connsiteY8" fmla="*/ 1028700 h 1689100"/>
                    <a:gd name="connsiteX9" fmla="*/ 893933 w 1173333"/>
                    <a:gd name="connsiteY9" fmla="*/ 1143000 h 1689100"/>
                    <a:gd name="connsiteX10" fmla="*/ 868533 w 1173333"/>
                    <a:gd name="connsiteY10" fmla="*/ 1422400 h 1689100"/>
                    <a:gd name="connsiteX11" fmla="*/ 932033 w 1173333"/>
                    <a:gd name="connsiteY11" fmla="*/ 1562100 h 1689100"/>
                    <a:gd name="connsiteX12" fmla="*/ 1173333 w 1173333"/>
                    <a:gd name="connsiteY12" fmla="*/ 1689100 h 1689100"/>
                    <a:gd name="connsiteX0" fmla="*/ 474833 w 1173333"/>
                    <a:gd name="connsiteY0" fmla="*/ 0 h 1689100"/>
                    <a:gd name="connsiteX1" fmla="*/ 525633 w 1173333"/>
                    <a:gd name="connsiteY1" fmla="*/ 152400 h 1689100"/>
                    <a:gd name="connsiteX2" fmla="*/ 525633 w 1173333"/>
                    <a:gd name="connsiteY2" fmla="*/ 279400 h 1689100"/>
                    <a:gd name="connsiteX3" fmla="*/ 376050 w 1173333"/>
                    <a:gd name="connsiteY3" fmla="*/ 431028 h 1689100"/>
                    <a:gd name="connsiteX4" fmla="*/ 54325 w 1173333"/>
                    <a:gd name="connsiteY4" fmla="*/ 632239 h 1689100"/>
                    <a:gd name="connsiteX5" fmla="*/ 50101 w 1173333"/>
                    <a:gd name="connsiteY5" fmla="*/ 929088 h 1689100"/>
                    <a:gd name="connsiteX6" fmla="*/ 257552 w 1173333"/>
                    <a:gd name="connsiteY6" fmla="*/ 1161664 h 1689100"/>
                    <a:gd name="connsiteX7" fmla="*/ 614534 w 1173333"/>
                    <a:gd name="connsiteY7" fmla="*/ 995349 h 1689100"/>
                    <a:gd name="connsiteX8" fmla="*/ 792333 w 1173333"/>
                    <a:gd name="connsiteY8" fmla="*/ 1028700 h 1689100"/>
                    <a:gd name="connsiteX9" fmla="*/ 893933 w 1173333"/>
                    <a:gd name="connsiteY9" fmla="*/ 1143000 h 1689100"/>
                    <a:gd name="connsiteX10" fmla="*/ 868533 w 1173333"/>
                    <a:gd name="connsiteY10" fmla="*/ 1422400 h 1689100"/>
                    <a:gd name="connsiteX11" fmla="*/ 932033 w 1173333"/>
                    <a:gd name="connsiteY11" fmla="*/ 1562100 h 1689100"/>
                    <a:gd name="connsiteX12" fmla="*/ 1173333 w 1173333"/>
                    <a:gd name="connsiteY12" fmla="*/ 1689100 h 1689100"/>
                    <a:gd name="connsiteX0" fmla="*/ 474833 w 1173333"/>
                    <a:gd name="connsiteY0" fmla="*/ 0 h 1689100"/>
                    <a:gd name="connsiteX1" fmla="*/ 525633 w 1173333"/>
                    <a:gd name="connsiteY1" fmla="*/ 152400 h 1689100"/>
                    <a:gd name="connsiteX2" fmla="*/ 525633 w 1173333"/>
                    <a:gd name="connsiteY2" fmla="*/ 279400 h 1689100"/>
                    <a:gd name="connsiteX3" fmla="*/ 376050 w 1173333"/>
                    <a:gd name="connsiteY3" fmla="*/ 431028 h 1689100"/>
                    <a:gd name="connsiteX4" fmla="*/ 54325 w 1173333"/>
                    <a:gd name="connsiteY4" fmla="*/ 632239 h 1689100"/>
                    <a:gd name="connsiteX5" fmla="*/ 50101 w 1173333"/>
                    <a:gd name="connsiteY5" fmla="*/ 929088 h 1689100"/>
                    <a:gd name="connsiteX6" fmla="*/ 257552 w 1173333"/>
                    <a:gd name="connsiteY6" fmla="*/ 1161664 h 1689100"/>
                    <a:gd name="connsiteX7" fmla="*/ 614534 w 1173333"/>
                    <a:gd name="connsiteY7" fmla="*/ 995349 h 1689100"/>
                    <a:gd name="connsiteX8" fmla="*/ 792333 w 1173333"/>
                    <a:gd name="connsiteY8" fmla="*/ 1028700 h 1689100"/>
                    <a:gd name="connsiteX9" fmla="*/ 964474 w 1173333"/>
                    <a:gd name="connsiteY9" fmla="*/ 1216439 h 1689100"/>
                    <a:gd name="connsiteX10" fmla="*/ 868533 w 1173333"/>
                    <a:gd name="connsiteY10" fmla="*/ 1422400 h 1689100"/>
                    <a:gd name="connsiteX11" fmla="*/ 932033 w 1173333"/>
                    <a:gd name="connsiteY11" fmla="*/ 1562100 h 1689100"/>
                    <a:gd name="connsiteX12" fmla="*/ 1173333 w 1173333"/>
                    <a:gd name="connsiteY12" fmla="*/ 1689100 h 1689100"/>
                    <a:gd name="connsiteX0" fmla="*/ 474833 w 1173333"/>
                    <a:gd name="connsiteY0" fmla="*/ 0 h 1689100"/>
                    <a:gd name="connsiteX1" fmla="*/ 525633 w 1173333"/>
                    <a:gd name="connsiteY1" fmla="*/ 152400 h 1689100"/>
                    <a:gd name="connsiteX2" fmla="*/ 525633 w 1173333"/>
                    <a:gd name="connsiteY2" fmla="*/ 279400 h 1689100"/>
                    <a:gd name="connsiteX3" fmla="*/ 376050 w 1173333"/>
                    <a:gd name="connsiteY3" fmla="*/ 431028 h 1689100"/>
                    <a:gd name="connsiteX4" fmla="*/ 54325 w 1173333"/>
                    <a:gd name="connsiteY4" fmla="*/ 632239 h 1689100"/>
                    <a:gd name="connsiteX5" fmla="*/ 50101 w 1173333"/>
                    <a:gd name="connsiteY5" fmla="*/ 929088 h 1689100"/>
                    <a:gd name="connsiteX6" fmla="*/ 257552 w 1173333"/>
                    <a:gd name="connsiteY6" fmla="*/ 1161664 h 1689100"/>
                    <a:gd name="connsiteX7" fmla="*/ 614534 w 1173333"/>
                    <a:gd name="connsiteY7" fmla="*/ 995349 h 1689100"/>
                    <a:gd name="connsiteX8" fmla="*/ 792333 w 1173333"/>
                    <a:gd name="connsiteY8" fmla="*/ 1028700 h 1689100"/>
                    <a:gd name="connsiteX9" fmla="*/ 964474 w 1173333"/>
                    <a:gd name="connsiteY9" fmla="*/ 1216439 h 1689100"/>
                    <a:gd name="connsiteX10" fmla="*/ 953183 w 1173333"/>
                    <a:gd name="connsiteY10" fmla="*/ 1466464 h 1689100"/>
                    <a:gd name="connsiteX11" fmla="*/ 932033 w 1173333"/>
                    <a:gd name="connsiteY11" fmla="*/ 1562100 h 1689100"/>
                    <a:gd name="connsiteX12" fmla="*/ 1173333 w 1173333"/>
                    <a:gd name="connsiteY12" fmla="*/ 1689100 h 1689100"/>
                    <a:gd name="connsiteX0" fmla="*/ 474833 w 1173333"/>
                    <a:gd name="connsiteY0" fmla="*/ 0 h 1689100"/>
                    <a:gd name="connsiteX1" fmla="*/ 525633 w 1173333"/>
                    <a:gd name="connsiteY1" fmla="*/ 152400 h 1689100"/>
                    <a:gd name="connsiteX2" fmla="*/ 525633 w 1173333"/>
                    <a:gd name="connsiteY2" fmla="*/ 279400 h 1689100"/>
                    <a:gd name="connsiteX3" fmla="*/ 376050 w 1173333"/>
                    <a:gd name="connsiteY3" fmla="*/ 431028 h 1689100"/>
                    <a:gd name="connsiteX4" fmla="*/ 54325 w 1173333"/>
                    <a:gd name="connsiteY4" fmla="*/ 632239 h 1689100"/>
                    <a:gd name="connsiteX5" fmla="*/ 50101 w 1173333"/>
                    <a:gd name="connsiteY5" fmla="*/ 929088 h 1689100"/>
                    <a:gd name="connsiteX6" fmla="*/ 257552 w 1173333"/>
                    <a:gd name="connsiteY6" fmla="*/ 1161664 h 1689100"/>
                    <a:gd name="connsiteX7" fmla="*/ 614534 w 1173333"/>
                    <a:gd name="connsiteY7" fmla="*/ 995349 h 1689100"/>
                    <a:gd name="connsiteX8" fmla="*/ 792333 w 1173333"/>
                    <a:gd name="connsiteY8" fmla="*/ 1028700 h 1689100"/>
                    <a:gd name="connsiteX9" fmla="*/ 964474 w 1173333"/>
                    <a:gd name="connsiteY9" fmla="*/ 1216439 h 1689100"/>
                    <a:gd name="connsiteX10" fmla="*/ 953183 w 1173333"/>
                    <a:gd name="connsiteY10" fmla="*/ 1466464 h 1689100"/>
                    <a:gd name="connsiteX11" fmla="*/ 1030791 w 1173333"/>
                    <a:gd name="connsiteY11" fmla="*/ 1620851 h 1689100"/>
                    <a:gd name="connsiteX12" fmla="*/ 1173333 w 1173333"/>
                    <a:gd name="connsiteY12" fmla="*/ 1689100 h 1689100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</a:cxnLst>
                  <a:rect l="l" t="t" r="r" b="b"/>
                  <a:pathLst>
                    <a:path w="1173333" h="1689100">
                      <a:moveTo>
                        <a:pt x="474833" y="0"/>
                      </a:moveTo>
                      <a:cubicBezTo>
                        <a:pt x="495999" y="52916"/>
                        <a:pt x="517166" y="105833"/>
                        <a:pt x="525633" y="152400"/>
                      </a:cubicBezTo>
                      <a:cubicBezTo>
                        <a:pt x="534100" y="198967"/>
                        <a:pt x="550564" y="232962"/>
                        <a:pt x="525633" y="279400"/>
                      </a:cubicBezTo>
                      <a:cubicBezTo>
                        <a:pt x="500703" y="325838"/>
                        <a:pt x="454601" y="372222"/>
                        <a:pt x="376050" y="431028"/>
                      </a:cubicBezTo>
                      <a:cubicBezTo>
                        <a:pt x="297499" y="489835"/>
                        <a:pt x="108650" y="549229"/>
                        <a:pt x="54325" y="632239"/>
                      </a:cubicBezTo>
                      <a:cubicBezTo>
                        <a:pt x="0" y="715249"/>
                        <a:pt x="16230" y="840851"/>
                        <a:pt x="50101" y="929088"/>
                      </a:cubicBezTo>
                      <a:cubicBezTo>
                        <a:pt x="83972" y="1017325"/>
                        <a:pt x="163480" y="1150621"/>
                        <a:pt x="257552" y="1161664"/>
                      </a:cubicBezTo>
                      <a:cubicBezTo>
                        <a:pt x="351624" y="1172707"/>
                        <a:pt x="525404" y="1017510"/>
                        <a:pt x="614534" y="995349"/>
                      </a:cubicBezTo>
                      <a:cubicBezTo>
                        <a:pt x="703664" y="973188"/>
                        <a:pt x="734010" y="991852"/>
                        <a:pt x="792333" y="1028700"/>
                      </a:cubicBezTo>
                      <a:cubicBezTo>
                        <a:pt x="850656" y="1065548"/>
                        <a:pt x="937666" y="1143478"/>
                        <a:pt x="964474" y="1216439"/>
                      </a:cubicBezTo>
                      <a:cubicBezTo>
                        <a:pt x="991282" y="1289400"/>
                        <a:pt x="942130" y="1399062"/>
                        <a:pt x="953183" y="1466464"/>
                      </a:cubicBezTo>
                      <a:cubicBezTo>
                        <a:pt x="964236" y="1533866"/>
                        <a:pt x="994099" y="1583745"/>
                        <a:pt x="1030791" y="1620851"/>
                      </a:cubicBezTo>
                      <a:cubicBezTo>
                        <a:pt x="1067483" y="1657957"/>
                        <a:pt x="1078083" y="1647825"/>
                        <a:pt x="1173333" y="1689100"/>
                      </a:cubicBezTo>
                    </a:path>
                  </a:pathLst>
                </a:custGeom>
                <a:noFill/>
                <a:ln w="28575" cap="flat" cmpd="sng" algn="ctr">
                  <a:solidFill>
                    <a:schemeClr val="accent2">
                      <a:lumMod val="60000"/>
                      <a:lumOff val="40000"/>
                    </a:schemeClr>
                  </a:solidFill>
                  <a:prstDash val="solid"/>
                  <a:round/>
                  <a:headEnd type="none" w="med" len="med"/>
                  <a:tailEnd type="none" w="med" len="med"/>
                </a:ln>
                <a:effectLst/>
              </p:spPr>
              <p:txBody>
                <a:bodyPr/>
                <a:lstStyle/>
                <a:p>
                  <a:pPr>
                    <a:defRPr/>
                  </a:pPr>
                  <a:endParaRPr lang="en-GB"/>
                </a:p>
              </p:txBody>
            </p:sp>
          </p:grpSp>
        </p:grp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>
            <a:extLst>
              <a:ext uri="{FF2B5EF4-FFF2-40B4-BE49-F238E27FC236}">
                <a16:creationId xmlns:a16="http://schemas.microsoft.com/office/drawing/2014/main" id="{62C6F8AA-0975-4498-8EA2-066098814B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3" name="Segnaposto piè di pagina 2">
            <a:extLst>
              <a:ext uri="{FF2B5EF4-FFF2-40B4-BE49-F238E27FC236}">
                <a16:creationId xmlns:a16="http://schemas.microsoft.com/office/drawing/2014/main" id="{1D0BC3FC-7E47-43D2-AA2B-225395F344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333707042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>
            <a:extLst>
              <a:ext uri="{FF2B5EF4-FFF2-40B4-BE49-F238E27FC236}">
                <a16:creationId xmlns:a16="http://schemas.microsoft.com/office/drawing/2014/main" id="{79CFEE14-1075-47A1-99ED-3E55A8D754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  <p:sp>
        <p:nvSpPr>
          <p:cNvPr id="3" name="Segnaposto piè di pagina 2">
            <a:extLst>
              <a:ext uri="{FF2B5EF4-FFF2-40B4-BE49-F238E27FC236}">
                <a16:creationId xmlns:a16="http://schemas.microsoft.com/office/drawing/2014/main" id="{B70EEDA6-0C92-4B7C-BD07-2A4B7A2C1F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813658982"/>
      </p:ext>
    </p:extLst>
  </p:cSld>
  <p:clrMapOvr>
    <a:masterClrMapping/>
  </p:clrMapOvr>
</p:sld>
</file>

<file path=ppt/theme/theme1.xml><?xml version="1.0" encoding="utf-8"?>
<a:theme xmlns:a="http://schemas.openxmlformats.org/drawingml/2006/main" name="Struttura predefinita">
  <a:themeElements>
    <a:clrScheme name="Struttura predefinita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Struttura predefinita">
      <a:majorFont>
        <a:latin typeface="Times New Roman"/>
        <a:ea typeface=""/>
        <a:cs typeface=""/>
      </a:majorFont>
      <a:minorFont>
        <a:latin typeface="Times New Roman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it-IT" sz="3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it-IT" sz="3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Times New Roman" pitchFamily="18" charset="0"/>
          </a:defRPr>
        </a:defPPr>
      </a:lstStyle>
    </a:lnDef>
  </a:objectDefaults>
  <a:extraClrSchemeLst>
    <a:extraClrScheme>
      <a:clrScheme name="Struttura predefinita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ruttura predefinita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00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Struttura predefinita 3">
        <a:dk1>
          <a:srgbClr val="000000"/>
        </a:dk1>
        <a:lt1>
          <a:srgbClr val="FFFFCC"/>
        </a:lt1>
        <a:dk2>
          <a:srgbClr val="808000"/>
        </a:dk2>
        <a:lt2>
          <a:srgbClr val="666633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ruttura predefinita 4">
        <a:dk1>
          <a:srgbClr val="000000"/>
        </a:dk1>
        <a:lt1>
          <a:srgbClr val="FFFFFF"/>
        </a:lt1>
        <a:dk2>
          <a:srgbClr val="000000"/>
        </a:dk2>
        <a:lt2>
          <a:srgbClr val="333333"/>
        </a:lt2>
        <a:accent1>
          <a:srgbClr val="DDDDDD"/>
        </a:accent1>
        <a:accent2>
          <a:srgbClr val="808080"/>
        </a:accent2>
        <a:accent3>
          <a:srgbClr val="FFFFFF"/>
        </a:accent3>
        <a:accent4>
          <a:srgbClr val="000000"/>
        </a:accent4>
        <a:accent5>
          <a:srgbClr val="EBEBEB"/>
        </a:accent5>
        <a:accent6>
          <a:srgbClr val="737373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ruttura predefinita 5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ruttura predefinita 6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C0C0C0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DCDCDC"/>
        </a:accent5>
        <a:accent6>
          <a:srgbClr val="005CE7"/>
        </a:accent6>
        <a:hlink>
          <a:srgbClr val="FF0000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Struttura predefinita 7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5452</TotalTime>
  <Words>769</Words>
  <Application>Microsoft Office PowerPoint</Application>
  <PresentationFormat>Presentazione su schermo (4:3)</PresentationFormat>
  <Paragraphs>82</Paragraphs>
  <Slides>17</Slides>
  <Notes>4</Notes>
  <HiddenSlides>0</HiddenSlides>
  <MMClips>0</MMClips>
  <ScaleCrop>false</ScaleCrop>
  <HeadingPairs>
    <vt:vector size="6" baseType="variant">
      <vt:variant>
        <vt:lpstr>Caratteri utilizzati</vt:lpstr>
      </vt:variant>
      <vt:variant>
        <vt:i4>4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17</vt:i4>
      </vt:variant>
    </vt:vector>
  </HeadingPairs>
  <TitlesOfParts>
    <vt:vector size="22" baseType="lpstr">
      <vt:lpstr>Arial</vt:lpstr>
      <vt:lpstr>Calibri</vt:lpstr>
      <vt:lpstr>Symbol</vt:lpstr>
      <vt:lpstr>Times New Roman</vt:lpstr>
      <vt:lpstr>Struttura predefinita</vt:lpstr>
      <vt:lpstr>Presentazione standard di PowerPoint</vt:lpstr>
      <vt:lpstr>Presentazione standard di PowerPoint</vt:lpstr>
      <vt:lpstr>Presentazione standard di PowerPoint</vt:lpstr>
      <vt:lpstr>Emoglobina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Nessun titolo diapositiva</dc:title>
  <dc:creator>SANDRI</dc:creator>
  <cp:lastModifiedBy>MARDIROSSIAN MARIO [CS2400214]</cp:lastModifiedBy>
  <cp:revision>152</cp:revision>
  <dcterms:created xsi:type="dcterms:W3CDTF">2001-03-28T15:27:57Z</dcterms:created>
  <dcterms:modified xsi:type="dcterms:W3CDTF">2023-04-04T07:00:01Z</dcterms:modified>
</cp:coreProperties>
</file>