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300" r:id="rId9"/>
    <p:sldId id="293" r:id="rId10"/>
    <p:sldId id="298" r:id="rId11"/>
    <p:sldId id="294" r:id="rId12"/>
    <p:sldId id="295" r:id="rId13"/>
    <p:sldId id="296" r:id="rId14"/>
    <p:sldId id="297" r:id="rId15"/>
    <p:sldId id="268" r:id="rId16"/>
    <p:sldId id="270" r:id="rId17"/>
    <p:sldId id="271" r:id="rId18"/>
    <p:sldId id="299" r:id="rId19"/>
    <p:sldId id="276" r:id="rId20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  <a:srgbClr val="663300"/>
    <a:srgbClr val="CCECFF"/>
    <a:srgbClr val="9999FF"/>
    <a:srgbClr val="EAEAEA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80437" autoAdjust="0"/>
  </p:normalViewPr>
  <p:slideViewPr>
    <p:cSldViewPr snapToGrid="0">
      <p:cViewPr varScale="1">
        <p:scale>
          <a:sx n="50" d="100"/>
          <a:sy n="50" d="100"/>
        </p:scale>
        <p:origin x="18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 b="0"/>
            </a:lvl1pPr>
          </a:lstStyle>
          <a:p>
            <a:pPr>
              <a:defRPr/>
            </a:pPr>
            <a:fld id="{245F01AE-9D7D-4DEC-BBAA-368BBCEF58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77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F01AE-9D7D-4DEC-BBAA-368BBCEF586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34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F01AE-9D7D-4DEC-BBAA-368BBCEF5862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25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F01AE-9D7D-4DEC-BBAA-368BBCEF586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87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7F5B-F7AD-445F-B828-204521519D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6AEC8-121E-4B2E-A3F0-4C9B311443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FF74-7DF9-4337-8E85-107401A8F4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FB2C-E54C-4D5E-8884-AC42E4DFBA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F9E1-8BAF-42B9-9550-F80967B128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995D-9F7D-4B9F-B02E-718A6C9E08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0EEE-EB65-4B2B-B074-D68B7CB8CD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415-28D8-408C-916C-988C5BB4B6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8FEA8-86AD-4DF3-93B7-675BD8A5FF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0131-D02A-4755-AD53-0229D31CE8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38C4-D805-48BA-BC7E-0E969215C1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E70B-F505-42FE-A0C4-C6F47380CD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 b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ctr">
              <a:defRPr sz="1500" b="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 b="0" smtClean="0"/>
            </a:lvl1pPr>
          </a:lstStyle>
          <a:p>
            <a:pPr>
              <a:defRPr/>
            </a:pPr>
            <a:fld id="{12259A4F-F265-4808-8612-3A22525A93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 membrane biologiche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98450" y="450850"/>
            <a:ext cx="84375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  <a:buFontTx/>
              <a:buChar char="•"/>
            </a:pPr>
            <a:r>
              <a:rPr lang="it-IT" sz="24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Le membrane biologiche sono una componente fondamentale delle pareti cellulari</a:t>
            </a:r>
            <a:r>
              <a:rPr lang="it-IT" sz="1600" i="1" dirty="0">
                <a:solidFill>
                  <a:srgbClr val="FF3300"/>
                </a:solidFill>
                <a:latin typeface="Arial" charset="0"/>
              </a:rPr>
              <a:t>  </a:t>
            </a:r>
          </a:p>
          <a:p>
            <a:pPr marL="177800" indent="-177800" algn="just">
              <a:buFontTx/>
              <a:buChar char="•"/>
            </a:pPr>
            <a:r>
              <a:rPr lang="it-IT" sz="240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Nelle cellule eucariotiche delimitano anche i compartimenti intracellulari (nucleo, mitocondri, ER, lisosomi ecc.).</a:t>
            </a:r>
          </a:p>
          <a:p>
            <a:pPr marL="177800" indent="-177800">
              <a:spcBef>
                <a:spcPct val="50000"/>
              </a:spcBef>
            </a:pPr>
            <a:endParaRPr lang="it-IT" sz="1800" dirty="0">
              <a:latin typeface="Arial" charset="0"/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425" y="2479675"/>
            <a:ext cx="2897188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9988" y="2622550"/>
            <a:ext cx="43878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709863" y="2033588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plasma membrana</a:t>
            </a:r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H="1">
            <a:off x="2084388" y="2338388"/>
            <a:ext cx="1319212" cy="733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4114800" y="2376488"/>
            <a:ext cx="260350" cy="706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557213" y="2014538"/>
            <a:ext cx="1406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Parete esterna</a:t>
            </a:r>
            <a:endParaRPr lang="it-IT" sz="1400" b="0"/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>
            <a:off x="1801813" y="2281238"/>
            <a:ext cx="228600" cy="63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1346200" y="5964238"/>
            <a:ext cx="1982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Arial" charset="0"/>
              </a:rPr>
              <a:t>  </a:t>
            </a:r>
            <a:r>
              <a:rPr lang="it-IT" sz="1600">
                <a:solidFill>
                  <a:srgbClr val="000099"/>
                </a:solidFill>
                <a:latin typeface="Arial" charset="0"/>
              </a:rPr>
              <a:t>cellula procariota</a:t>
            </a:r>
            <a:endParaRPr lang="it-IT" sz="1600" b="0">
              <a:solidFill>
                <a:srgbClr val="000099"/>
              </a:solidFill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5862638" y="5956300"/>
            <a:ext cx="183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Arial" charset="0"/>
              </a:rPr>
              <a:t> </a:t>
            </a:r>
            <a:r>
              <a:rPr lang="it-IT" sz="1600">
                <a:solidFill>
                  <a:srgbClr val="000099"/>
                </a:solidFill>
                <a:latin typeface="Arial" charset="0"/>
              </a:rPr>
              <a:t>cellula eucariota</a:t>
            </a:r>
            <a:endParaRPr lang="it-IT" sz="1600" b="0">
              <a:solidFill>
                <a:srgbClr val="000099"/>
              </a:solidFill>
            </a:endParaRP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7142163" y="5005388"/>
            <a:ext cx="1531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reticolo</a:t>
            </a:r>
          </a:p>
          <a:p>
            <a:r>
              <a:rPr lang="it-IT" sz="1400">
                <a:latin typeface="Arial" charset="0"/>
              </a:rPr>
              <a:t>endoplasmatico</a:t>
            </a:r>
            <a:endParaRPr lang="it-IT" sz="1400" b="0"/>
          </a:p>
        </p:txBody>
      </p:sp>
      <p:sp>
        <p:nvSpPr>
          <p:cNvPr id="2064" name="Line 15"/>
          <p:cNvSpPr>
            <a:spLocks noChangeShapeType="1"/>
          </p:cNvSpPr>
          <p:nvPr/>
        </p:nvSpPr>
        <p:spPr bwMode="auto">
          <a:xfrm flipH="1">
            <a:off x="5445125" y="24161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Line 16"/>
          <p:cNvSpPr>
            <a:spLocks noChangeShapeType="1"/>
          </p:cNvSpPr>
          <p:nvPr/>
        </p:nvSpPr>
        <p:spPr bwMode="auto">
          <a:xfrm>
            <a:off x="6705600" y="2605088"/>
            <a:ext cx="63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6477000" y="2276475"/>
            <a:ext cx="754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nucleo</a:t>
            </a:r>
            <a:endParaRPr lang="it-IT" sz="1400" b="0"/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953000" y="21240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lisosoma</a:t>
            </a:r>
            <a:endParaRPr lang="it-IT" sz="1400" b="0"/>
          </a:p>
        </p:txBody>
      </p:sp>
      <p:sp>
        <p:nvSpPr>
          <p:cNvPr id="2068" name="Line 19"/>
          <p:cNvSpPr>
            <a:spLocks noChangeShapeType="1"/>
          </p:cNvSpPr>
          <p:nvPr/>
        </p:nvSpPr>
        <p:spPr bwMode="auto">
          <a:xfrm flipH="1" flipV="1">
            <a:off x="6477000" y="3824288"/>
            <a:ext cx="746125" cy="1246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3497263" y="5008563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mitocondrio</a:t>
            </a:r>
            <a:endParaRPr lang="it-IT" sz="1400" b="0"/>
          </a:p>
        </p:txBody>
      </p:sp>
      <p:sp>
        <p:nvSpPr>
          <p:cNvPr id="2070" name="Line 21"/>
          <p:cNvSpPr>
            <a:spLocks noChangeShapeType="1"/>
          </p:cNvSpPr>
          <p:nvPr/>
        </p:nvSpPr>
        <p:spPr bwMode="auto">
          <a:xfrm flipV="1">
            <a:off x="4030663" y="3970338"/>
            <a:ext cx="176212" cy="987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4902200" y="5302250"/>
            <a:ext cx="163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apparato di Golgi</a:t>
            </a:r>
            <a:endParaRPr lang="it-IT" sz="1400" b="0"/>
          </a:p>
        </p:txBody>
      </p:sp>
      <p:sp>
        <p:nvSpPr>
          <p:cNvPr id="2072" name="Line 23"/>
          <p:cNvSpPr>
            <a:spLocks noChangeShapeType="1"/>
          </p:cNvSpPr>
          <p:nvPr/>
        </p:nvSpPr>
        <p:spPr bwMode="auto">
          <a:xfrm flipV="1">
            <a:off x="5619750" y="4359275"/>
            <a:ext cx="717550" cy="95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3" name="Line 24"/>
          <p:cNvSpPr>
            <a:spLocks noChangeShapeType="1"/>
          </p:cNvSpPr>
          <p:nvPr/>
        </p:nvSpPr>
        <p:spPr bwMode="auto">
          <a:xfrm flipV="1">
            <a:off x="4030663" y="3551238"/>
            <a:ext cx="709612" cy="138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4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3283075" y="614445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[Ca</a:t>
            </a:r>
            <a:r>
              <a:rPr lang="it-IT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] &gt; 5mM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92088" y="3491095"/>
            <a:ext cx="54673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L’integrità della membrana è mantenuta se non ci sono lesioni e se la composizione lipidica dei due foglietti è corretta.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Lesioni alla membrana portano a necrosi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Eventi come un flusso eccessivo di calcio verso il citoplasma cellulare attiva lo «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scrambling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» dei fosfolipidi e questo a sua volta contribuisce all’apoptosi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igure 12.2. Lipid components of the plasma membra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7" y="712204"/>
            <a:ext cx="3914590" cy="2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192088" y="80963"/>
            <a:ext cx="8782050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Asimmetria della membrana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53" y="3428945"/>
            <a:ext cx="3563100" cy="33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4165746" y="531813"/>
            <a:ext cx="4683090" cy="2699279"/>
            <a:chOff x="4165746" y="531813"/>
            <a:chExt cx="4683090" cy="269927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5746" y="531813"/>
              <a:ext cx="4683090" cy="2104103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155" y="2800350"/>
              <a:ext cx="212407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611" y="2831042"/>
              <a:ext cx="21812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0693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ChangeArrowheads="1"/>
          </p:cNvSpPr>
          <p:nvPr/>
        </p:nvSpPr>
        <p:spPr bwMode="auto">
          <a:xfrm>
            <a:off x="176213" y="592138"/>
            <a:ext cx="8824912" cy="27606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71450" y="639763"/>
            <a:ext cx="897255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800" dirty="0">
                <a:solidFill>
                  <a:srgbClr val="FF3300"/>
                </a:solidFill>
                <a:latin typeface="Arial" charset="0"/>
              </a:rPr>
              <a:t> Le membrane biologiche sono strutture fluide e dinamiche - </a:t>
            </a:r>
            <a:r>
              <a:rPr lang="it-IT" sz="1800" b="0" dirty="0">
                <a:latin typeface="Arial" charset="0"/>
              </a:rPr>
              <a:t>la fluidità dipende: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8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dalla </a:t>
            </a:r>
            <a:r>
              <a:rPr lang="it-IT" sz="1600" i="1" dirty="0">
                <a:latin typeface="Arial" charset="0"/>
              </a:rPr>
              <a:t>LUNGHEZZA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e</a:t>
            </a:r>
            <a:r>
              <a:rPr lang="it-IT" sz="1600" b="0" i="1" dirty="0">
                <a:latin typeface="Arial" charset="0"/>
              </a:rPr>
              <a:t> </a:t>
            </a:r>
            <a:r>
              <a:rPr lang="it-IT" sz="1600" i="1" dirty="0">
                <a:latin typeface="Arial" charset="0"/>
              </a:rPr>
              <a:t>GRADO DI INSATURAZIONE </a:t>
            </a:r>
            <a:r>
              <a:rPr lang="it-IT" sz="1600" b="0" dirty="0">
                <a:latin typeface="Arial" charset="0"/>
              </a:rPr>
              <a:t>delle catene aciliche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latin typeface="Arial" charset="0"/>
              </a:rPr>
              <a:t>dalla </a:t>
            </a:r>
            <a:r>
              <a:rPr lang="it-IT" sz="1600" i="1" dirty="0">
                <a:latin typeface="Arial" charset="0"/>
              </a:rPr>
              <a:t>TEMPERATURA</a:t>
            </a:r>
            <a:endParaRPr lang="it-IT" sz="16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latin typeface="Arial" charset="0"/>
              </a:rPr>
              <a:t>dalla presenza di </a:t>
            </a:r>
            <a:r>
              <a:rPr lang="it-IT" sz="1600" i="1" dirty="0">
                <a:latin typeface="Arial" charset="0"/>
              </a:rPr>
              <a:t>COLESTEROLO</a:t>
            </a:r>
            <a:endParaRPr lang="it-IT" sz="1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it-IT" sz="1400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it-IT" sz="1600" dirty="0">
                <a:solidFill>
                  <a:srgbClr val="FF3300"/>
                </a:solidFill>
                <a:latin typeface="Arial" charset="0"/>
              </a:rPr>
              <a:t>Le membrana biologiche hanno strutture ASIMMETRICHE</a:t>
            </a:r>
            <a:r>
              <a:rPr lang="it-IT" sz="1400" dirty="0">
                <a:solidFill>
                  <a:srgbClr val="FF3300"/>
                </a:solidFill>
                <a:latin typeface="Arial" charset="0"/>
              </a:rPr>
              <a:t>  </a:t>
            </a:r>
          </a:p>
          <a:p>
            <a:pPr marL="180975" indent="-180975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600" dirty="0">
                <a:latin typeface="Arial" charset="0"/>
              </a:rPr>
              <a:t>proteine e glicolipidi </a:t>
            </a:r>
            <a:r>
              <a:rPr lang="it-IT" sz="1600" b="0" dirty="0">
                <a:latin typeface="Arial" charset="0"/>
              </a:rPr>
              <a:t>hanno un </a:t>
            </a:r>
            <a:r>
              <a:rPr lang="it-IT" sz="1600" dirty="0">
                <a:latin typeface="Arial" charset="0"/>
              </a:rPr>
              <a:t>orientamento </a:t>
            </a:r>
          </a:p>
          <a:p>
            <a:pPr marL="180975" indent="-180975"/>
            <a:r>
              <a:rPr lang="it-IT" sz="1600" dirty="0">
                <a:latin typeface="Arial" charset="0"/>
              </a:rPr>
              <a:t>   assoluto</a:t>
            </a:r>
            <a:r>
              <a:rPr lang="it-IT" sz="1600" b="0" dirty="0">
                <a:latin typeface="Arial" charset="0"/>
              </a:rPr>
              <a:t> (oligosaccaridi sempre esterni)  </a:t>
            </a:r>
          </a:p>
          <a:p>
            <a:pPr marL="180975" indent="-180975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600" b="0" dirty="0">
                <a:latin typeface="Arial" charset="0"/>
              </a:rPr>
              <a:t>anche i </a:t>
            </a:r>
            <a:r>
              <a:rPr lang="it-IT" sz="1600" dirty="0">
                <a:latin typeface="Arial" charset="0"/>
              </a:rPr>
              <a:t>fosfolipidi</a:t>
            </a:r>
            <a:r>
              <a:rPr lang="it-IT" sz="1600" b="0" dirty="0">
                <a:latin typeface="Arial" charset="0"/>
              </a:rPr>
              <a:t> tendono ad essere </a:t>
            </a:r>
            <a:r>
              <a:rPr lang="it-IT" sz="1600" dirty="0">
                <a:latin typeface="Arial" charset="0"/>
              </a:rPr>
              <a:t>disposti</a:t>
            </a:r>
          </a:p>
          <a:p>
            <a:r>
              <a:rPr lang="it-IT" sz="1600" dirty="0">
                <a:latin typeface="Arial" charset="0"/>
              </a:rPr>
              <a:t>   in maniera asimmetrica</a:t>
            </a:r>
          </a:p>
          <a:p>
            <a:pPr>
              <a:spcBef>
                <a:spcPct val="50000"/>
              </a:spcBef>
            </a:pPr>
            <a:endParaRPr lang="it-IT" sz="1600" dirty="0">
              <a:latin typeface="Arial" charset="0"/>
            </a:endParaRPr>
          </a:p>
        </p:txBody>
      </p:sp>
      <p:grpSp>
        <p:nvGrpSpPr>
          <p:cNvPr id="9232" name="Group 32"/>
          <p:cNvGrpSpPr>
            <a:grpSpLocks/>
          </p:cNvGrpSpPr>
          <p:nvPr/>
        </p:nvGrpSpPr>
        <p:grpSpPr bwMode="auto">
          <a:xfrm>
            <a:off x="4487862" y="1460500"/>
            <a:ext cx="4237037" cy="1797050"/>
            <a:chOff x="1605" y="1192"/>
            <a:chExt cx="2404" cy="888"/>
          </a:xfrm>
        </p:grpSpPr>
        <p:pic>
          <p:nvPicPr>
            <p:cNvPr id="9237" name="Picture 2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5" y="1192"/>
              <a:ext cx="2404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97721">
              <a:off x="2134" y="1235"/>
              <a:ext cx="44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9" name="Oval 31"/>
            <p:cNvSpPr>
              <a:spLocks noChangeArrowheads="1"/>
            </p:cNvSpPr>
            <p:nvPr/>
          </p:nvSpPr>
          <p:spPr bwMode="auto">
            <a:xfrm>
              <a:off x="2263" y="1249"/>
              <a:ext cx="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995363" y="3857625"/>
            <a:ext cx="8062912" cy="2901950"/>
            <a:chOff x="995363" y="3857625"/>
            <a:chExt cx="8062912" cy="2901950"/>
          </a:xfrm>
        </p:grpSpPr>
        <p:sp>
          <p:nvSpPr>
            <p:cNvPr id="9222" name="Rectangle 8"/>
            <p:cNvSpPr>
              <a:spLocks noChangeArrowheads="1"/>
            </p:cNvSpPr>
            <p:nvPr/>
          </p:nvSpPr>
          <p:spPr bwMode="auto">
            <a:xfrm>
              <a:off x="5546725" y="4227513"/>
              <a:ext cx="3524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50</a:t>
              </a:r>
            </a:p>
          </p:txBody>
        </p:sp>
        <p:sp>
          <p:nvSpPr>
            <p:cNvPr id="9223" name="Rectangle 9"/>
            <p:cNvSpPr>
              <a:spLocks noChangeArrowheads="1"/>
            </p:cNvSpPr>
            <p:nvPr/>
          </p:nvSpPr>
          <p:spPr bwMode="auto">
            <a:xfrm>
              <a:off x="5503863" y="6102350"/>
              <a:ext cx="3524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50</a:t>
              </a:r>
            </a:p>
          </p:txBody>
        </p:sp>
        <p:sp>
          <p:nvSpPr>
            <p:cNvPr id="9224" name="Rectangle 10"/>
            <p:cNvSpPr>
              <a:spLocks noChangeArrowheads="1"/>
            </p:cNvSpPr>
            <p:nvPr/>
          </p:nvSpPr>
          <p:spPr bwMode="auto">
            <a:xfrm>
              <a:off x="6188075" y="6140450"/>
              <a:ext cx="590550" cy="274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totale</a:t>
              </a:r>
            </a:p>
          </p:txBody>
        </p:sp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 rot="-2513405">
              <a:off x="6083300" y="3857625"/>
              <a:ext cx="1168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sfingomielina</a:t>
              </a:r>
            </a:p>
          </p:txBody>
        </p:sp>
        <p:sp>
          <p:nvSpPr>
            <p:cNvPr id="9226" name="Rectangle 12"/>
            <p:cNvSpPr>
              <a:spLocks noChangeArrowheads="1"/>
            </p:cNvSpPr>
            <p:nvPr/>
          </p:nvSpPr>
          <p:spPr bwMode="auto">
            <a:xfrm rot="-2567598">
              <a:off x="6496050" y="3897313"/>
              <a:ext cx="12604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fosfatidilcolina</a:t>
              </a:r>
            </a:p>
          </p:txBody>
        </p:sp>
        <p:sp>
          <p:nvSpPr>
            <p:cNvPr id="9227" name="Rectangle 13"/>
            <p:cNvSpPr>
              <a:spLocks noChangeArrowheads="1"/>
            </p:cNvSpPr>
            <p:nvPr/>
          </p:nvSpPr>
          <p:spPr bwMode="auto">
            <a:xfrm rot="-2502645">
              <a:off x="6607175" y="4238625"/>
              <a:ext cx="19272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fosfatidiletanolammina</a:t>
              </a:r>
            </a:p>
          </p:txBody>
        </p:sp>
        <p:sp>
          <p:nvSpPr>
            <p:cNvPr id="9228" name="Rectangle 14"/>
            <p:cNvSpPr>
              <a:spLocks noChangeArrowheads="1"/>
            </p:cNvSpPr>
            <p:nvPr/>
          </p:nvSpPr>
          <p:spPr bwMode="auto">
            <a:xfrm rot="-2298493">
              <a:off x="7073900" y="4665663"/>
              <a:ext cx="12684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Arial" charset="0"/>
                </a:rPr>
                <a:t>fosfatidilserina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995363" y="3906838"/>
              <a:ext cx="8062912" cy="2852737"/>
              <a:chOff x="995363" y="3906838"/>
              <a:chExt cx="8062912" cy="2852737"/>
            </a:xfrm>
          </p:grpSpPr>
          <p:pic>
            <p:nvPicPr>
              <p:cNvPr id="922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59450" y="3944938"/>
                <a:ext cx="2911475" cy="281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1" name="Rectangle 7"/>
              <p:cNvSpPr>
                <a:spLocks noChangeArrowheads="1"/>
              </p:cNvSpPr>
              <p:nvPr/>
            </p:nvSpPr>
            <p:spPr bwMode="auto">
              <a:xfrm>
                <a:off x="5481638" y="4406900"/>
                <a:ext cx="396875" cy="151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it-IT" sz="1400">
                    <a:latin typeface="Arial" charset="0"/>
                  </a:rPr>
                  <a:t>distribuzione (%)</a:t>
                </a:r>
              </a:p>
            </p:txBody>
          </p:sp>
          <p:sp>
            <p:nvSpPr>
              <p:cNvPr id="9229" name="Rectangle 15"/>
              <p:cNvSpPr>
                <a:spLocks noChangeArrowheads="1"/>
              </p:cNvSpPr>
              <p:nvPr/>
            </p:nvSpPr>
            <p:spPr bwMode="auto">
              <a:xfrm>
                <a:off x="995363" y="5618163"/>
                <a:ext cx="36718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400" b="0" dirty="0">
                    <a:latin typeface="Arial" charset="0"/>
                  </a:rPr>
                  <a:t>distribuzione di fosfo e sfingolipidi nella </a:t>
                </a:r>
              </a:p>
              <a:p>
                <a:r>
                  <a:rPr lang="it-IT" sz="1400" b="0" dirty="0">
                    <a:latin typeface="Arial" charset="0"/>
                  </a:rPr>
                  <a:t>membrana dell’eritrocita umano</a:t>
                </a:r>
              </a:p>
            </p:txBody>
          </p:sp>
          <p:sp>
            <p:nvSpPr>
              <p:cNvPr id="9230" name="Rectangle 16"/>
              <p:cNvSpPr>
                <a:spLocks noChangeArrowheads="1"/>
              </p:cNvSpPr>
              <p:nvPr/>
            </p:nvSpPr>
            <p:spPr bwMode="auto">
              <a:xfrm>
                <a:off x="8205788" y="5837238"/>
                <a:ext cx="852487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lato del </a:t>
                </a:r>
              </a:p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citosol</a:t>
                </a:r>
              </a:p>
            </p:txBody>
          </p:sp>
          <p:sp>
            <p:nvSpPr>
              <p:cNvPr id="9231" name="Rectangle 17"/>
              <p:cNvSpPr>
                <a:spLocks noChangeArrowheads="1"/>
              </p:cNvSpPr>
              <p:nvPr/>
            </p:nvSpPr>
            <p:spPr bwMode="auto">
              <a:xfrm>
                <a:off x="8205788" y="3906838"/>
                <a:ext cx="823912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lato</a:t>
                </a:r>
              </a:p>
              <a:p>
                <a:r>
                  <a:rPr lang="it-IT" sz="1400">
                    <a:solidFill>
                      <a:srgbClr val="FF3300"/>
                    </a:solidFill>
                    <a:latin typeface="Arial" charset="0"/>
                  </a:rPr>
                  <a:t>esterno</a:t>
                </a:r>
              </a:p>
            </p:txBody>
          </p:sp>
          <p:sp>
            <p:nvSpPr>
              <p:cNvPr id="9233" name="Line 34"/>
              <p:cNvSpPr>
                <a:spLocks noChangeShapeType="1"/>
              </p:cNvSpPr>
              <p:nvPr/>
            </p:nvSpPr>
            <p:spPr bwMode="auto">
              <a:xfrm>
                <a:off x="4635500" y="5781675"/>
                <a:ext cx="6731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171450" y="85725"/>
            <a:ext cx="880745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Caratteristiche delle membrane biologiche</a:t>
            </a:r>
          </a:p>
        </p:txBody>
      </p:sp>
      <p:sp>
        <p:nvSpPr>
          <p:cNvPr id="9235" name="Rectangle 36"/>
          <p:cNvSpPr>
            <a:spLocks noChangeArrowheads="1"/>
          </p:cNvSpPr>
          <p:nvPr/>
        </p:nvSpPr>
        <p:spPr bwMode="auto">
          <a:xfrm>
            <a:off x="5915025" y="6372225"/>
            <a:ext cx="2857500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6" name="Rectangle 33"/>
          <p:cNvSpPr>
            <a:spLocks noChangeArrowheads="1"/>
          </p:cNvSpPr>
          <p:nvPr/>
        </p:nvSpPr>
        <p:spPr bwMode="auto">
          <a:xfrm>
            <a:off x="180975" y="3570288"/>
            <a:ext cx="8797925" cy="29019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4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60338" y="342900"/>
            <a:ext cx="8778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le membrane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sono </a:t>
            </a:r>
            <a:r>
              <a:rPr lang="it-IT" sz="1600" b="0" dirty="0" err="1">
                <a:latin typeface="Arial" charset="0"/>
              </a:rPr>
              <a:t>biosintetizzate</a:t>
            </a:r>
            <a:r>
              <a:rPr lang="it-IT" sz="1600" b="0" dirty="0">
                <a:latin typeface="Arial" charset="0"/>
              </a:rPr>
              <a:t> aggiungendo componenti a membrane </a:t>
            </a:r>
            <a:r>
              <a:rPr lang="it-IT" sz="1600" b="0" dirty="0" err="1">
                <a:latin typeface="Arial" charset="0"/>
              </a:rPr>
              <a:t>pre</a:t>
            </a:r>
            <a:r>
              <a:rPr lang="it-IT" sz="1600" b="0" dirty="0">
                <a:latin typeface="Arial" charset="0"/>
              </a:rPr>
              <a:t>-esistenti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danni alle membrane sono una causa primaria della morte cellulare</a:t>
            </a:r>
            <a:endParaRPr lang="it-IT" sz="1400" b="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anche se fluide, nelle membrane si formano micro-domini lipidici con concentrazioni </a:t>
            </a:r>
          </a:p>
          <a:p>
            <a:r>
              <a:rPr lang="it-IT" sz="1600" b="0" dirty="0">
                <a:latin typeface="Arial" charset="0"/>
              </a:rPr>
              <a:t>   localmente elevate di alcuni tipi di molecole lipidiche  (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zattere lipidiche</a:t>
            </a:r>
            <a:r>
              <a:rPr lang="it-IT" sz="1600" b="0" dirty="0">
                <a:latin typeface="Arial" charset="0"/>
              </a:rPr>
              <a:t> e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 </a:t>
            </a:r>
            <a:r>
              <a:rPr lang="it-IT" sz="1600" b="0" dirty="0" err="1">
                <a:solidFill>
                  <a:srgbClr val="FD1503"/>
                </a:solidFill>
                <a:latin typeface="Arial" charset="0"/>
              </a:rPr>
              <a:t>caveole</a:t>
            </a:r>
            <a:r>
              <a:rPr lang="it-IT" sz="1600" b="0" dirty="0">
                <a:solidFill>
                  <a:srgbClr val="FD1503"/>
                </a:solidFill>
                <a:latin typeface="Arial" charset="0"/>
              </a:rPr>
              <a:t>)</a:t>
            </a:r>
          </a:p>
        </p:txBody>
      </p:sp>
      <p:sp>
        <p:nvSpPr>
          <p:cNvPr id="10244" name="Rectangle 25"/>
          <p:cNvSpPr>
            <a:spLocks noChangeArrowheads="1"/>
          </p:cNvSpPr>
          <p:nvPr/>
        </p:nvSpPr>
        <p:spPr bwMode="auto">
          <a:xfrm>
            <a:off x="212725" y="5707063"/>
            <a:ext cx="893127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it-IT" sz="1600" b="0" dirty="0">
                <a:latin typeface="Arial" charset="0"/>
              </a:rPr>
              <a:t>- le </a:t>
            </a:r>
            <a:r>
              <a:rPr lang="it-IT" sz="1600" b="0" dirty="0" err="1">
                <a:latin typeface="Arial" charset="0"/>
              </a:rPr>
              <a:t>caveole</a:t>
            </a:r>
            <a:r>
              <a:rPr lang="it-IT" sz="1600" b="0" dirty="0">
                <a:latin typeface="Arial" charset="0"/>
              </a:rPr>
              <a:t> sono zone di invaginazione, importanti per l’incorporazione di proteine.</a:t>
            </a:r>
          </a:p>
          <a:p>
            <a:pPr marL="180975" indent="-180975">
              <a:spcBef>
                <a:spcPct val="50000"/>
              </a:spcBef>
            </a:pPr>
            <a:r>
              <a:rPr lang="it-IT" sz="1600" b="0" dirty="0">
                <a:latin typeface="Arial" charset="0"/>
              </a:rPr>
              <a:t>- le zattere sono ricche in sfingolipidi e colesterolo e sono punti di ancoraggio per proteine di membrana (recettori)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42888" y="1824038"/>
            <a:ext cx="8713787" cy="3859212"/>
            <a:chOff x="242888" y="1824038"/>
            <a:chExt cx="8713787" cy="3859212"/>
          </a:xfrm>
        </p:grpSpPr>
        <p:grpSp>
          <p:nvGrpSpPr>
            <p:cNvPr id="2" name="Gruppo 1"/>
            <p:cNvGrpSpPr/>
            <p:nvPr/>
          </p:nvGrpSpPr>
          <p:grpSpPr>
            <a:xfrm>
              <a:off x="242888" y="1824038"/>
              <a:ext cx="8713787" cy="3859212"/>
              <a:chOff x="242888" y="1824038"/>
              <a:chExt cx="8713787" cy="3859212"/>
            </a:xfrm>
          </p:grpSpPr>
          <p:pic>
            <p:nvPicPr>
              <p:cNvPr id="10243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2888" y="2184400"/>
                <a:ext cx="5818187" cy="3498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45" name="Text Box 29"/>
              <p:cNvSpPr txBox="1">
                <a:spLocks noChangeArrowheads="1"/>
              </p:cNvSpPr>
              <p:nvPr/>
            </p:nvSpPr>
            <p:spPr bwMode="auto">
              <a:xfrm>
                <a:off x="725488" y="1824038"/>
                <a:ext cx="227012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800" b="0">
                    <a:latin typeface="Arial" charset="0"/>
                  </a:rPr>
                  <a:t> zattera </a:t>
                </a:r>
                <a:r>
                  <a:rPr lang="it-IT" sz="1600" b="0">
                    <a:latin typeface="Arial" charset="0"/>
                  </a:rPr>
                  <a:t>(</a:t>
                </a:r>
                <a:r>
                  <a:rPr lang="it-IT" sz="1600" b="0" i="1">
                    <a:latin typeface="Arial" charset="0"/>
                  </a:rPr>
                  <a:t>lipid raft</a:t>
                </a:r>
                <a:r>
                  <a:rPr lang="it-IT" sz="1600" b="0">
                    <a:latin typeface="Arial" charset="0"/>
                  </a:rPr>
                  <a:t>)</a:t>
                </a:r>
              </a:p>
            </p:txBody>
          </p:sp>
          <p:sp>
            <p:nvSpPr>
              <p:cNvPr id="10246" name="Text Box 30"/>
              <p:cNvSpPr txBox="1">
                <a:spLocks noChangeArrowheads="1"/>
              </p:cNvSpPr>
              <p:nvPr/>
            </p:nvSpPr>
            <p:spPr bwMode="auto">
              <a:xfrm>
                <a:off x="3490913" y="1846263"/>
                <a:ext cx="9715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800" b="0">
                    <a:latin typeface="Arial" charset="0"/>
                  </a:rPr>
                  <a:t>caveola</a:t>
                </a:r>
              </a:p>
            </p:txBody>
          </p:sp>
          <p:pic>
            <p:nvPicPr>
              <p:cNvPr id="10248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46388" y="2122488"/>
                <a:ext cx="2397125" cy="1801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1" name="Picture 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34100" y="2224088"/>
                <a:ext cx="2822575" cy="3448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7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850" y="2173288"/>
              <a:ext cx="2216150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6638" y="2947988"/>
              <a:ext cx="101600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9663" y="4076700"/>
              <a:ext cx="277812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8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4" name="Group 40"/>
          <p:cNvGraphicFramePr>
            <a:graphicFrameLocks noGrp="1"/>
          </p:cNvGraphicFramePr>
          <p:nvPr/>
        </p:nvGraphicFramePr>
        <p:xfrm>
          <a:off x="735013" y="2838450"/>
          <a:ext cx="7691437" cy="3227389"/>
        </p:xfrm>
        <a:graphic>
          <a:graphicData uri="http://schemas.openxmlformats.org/drawingml/2006/table">
            <a:tbl>
              <a:tblPr/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Ione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Fluido extracellulare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Fluido intracellulare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rapporto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1/35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++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 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25000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mM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1/25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8" name="Rectangle 135"/>
          <p:cNvSpPr>
            <a:spLocks noChangeArrowheads="1"/>
          </p:cNvSpPr>
          <p:nvPr/>
        </p:nvSpPr>
        <p:spPr bwMode="auto">
          <a:xfrm>
            <a:off x="258763" y="966788"/>
            <a:ext cx="91487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en-GB" sz="1800">
                <a:latin typeface="Arial" charset="0"/>
              </a:rPr>
              <a:t> Le concentrazioni di ioni e molecole all’esterno delle cellule  sono diverse da </a:t>
            </a:r>
          </a:p>
          <a:p>
            <a:r>
              <a:rPr lang="en-GB" sz="1800">
                <a:latin typeface="Arial" charset="0"/>
              </a:rPr>
              <a:t>  quelle all’interno. </a:t>
            </a:r>
          </a:p>
          <a:p>
            <a:endParaRPr lang="en-GB" sz="1800">
              <a:latin typeface="Arial" charset="0"/>
            </a:endParaRPr>
          </a:p>
          <a:p>
            <a:pPr>
              <a:buFontTx/>
              <a:buChar char="-"/>
            </a:pPr>
            <a:r>
              <a:rPr lang="en-GB" sz="1800">
                <a:latin typeface="Arial" charset="0"/>
              </a:rPr>
              <a:t> Si formano gradienti chimici e potenziali elettrochimici che sono molto </a:t>
            </a:r>
          </a:p>
          <a:p>
            <a:r>
              <a:rPr lang="en-GB" sz="1800">
                <a:latin typeface="Arial" charset="0"/>
              </a:rPr>
              <a:t>  importanti per diverse funzioni cellulari</a:t>
            </a:r>
            <a:r>
              <a:rPr lang="it-IT" sz="1800"/>
              <a:t> </a:t>
            </a:r>
          </a:p>
        </p:txBody>
      </p:sp>
      <p:sp>
        <p:nvSpPr>
          <p:cNvPr id="39050" name="Text Box 138"/>
          <p:cNvSpPr txBox="1">
            <a:spLocks noChangeArrowheads="1"/>
          </p:cNvSpPr>
          <p:nvPr/>
        </p:nvSpPr>
        <p:spPr bwMode="auto">
          <a:xfrm>
            <a:off x="200025" y="125413"/>
            <a:ext cx="87915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 membrane biologiche separano ambienti chimici</a:t>
            </a:r>
            <a:endParaRPr lang="it-IT" sz="2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93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D15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Altri componenti principali: le proteine di membrana</a:t>
            </a:r>
          </a:p>
        </p:txBody>
      </p:sp>
      <p:sp>
        <p:nvSpPr>
          <p:cNvPr id="12291" name="Rectangle 25"/>
          <p:cNvSpPr>
            <a:spLocks noChangeArrowheads="1"/>
          </p:cNvSpPr>
          <p:nvPr/>
        </p:nvSpPr>
        <p:spPr bwMode="auto">
          <a:xfrm>
            <a:off x="152400" y="4010025"/>
            <a:ext cx="91249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400" b="0" dirty="0">
                <a:latin typeface="Arial" charset="0"/>
              </a:rPr>
              <a:t>proteine </a:t>
            </a:r>
            <a:r>
              <a:rPr lang="it-IT" sz="1400" b="0" i="1" dirty="0">
                <a:solidFill>
                  <a:srgbClr val="FD1503"/>
                </a:solidFill>
                <a:latin typeface="Arial" charset="0"/>
              </a:rPr>
              <a:t>integrali</a:t>
            </a:r>
            <a:r>
              <a:rPr lang="it-IT" sz="1400" b="0" dirty="0">
                <a:latin typeface="Arial" charset="0"/>
              </a:rPr>
              <a:t> di membrana (intrinseche) </a:t>
            </a: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400" b="0" dirty="0">
                <a:latin typeface="Arial" charset="0"/>
              </a:rPr>
              <a:t>- dominio immerso nello strato lipidico – </a:t>
            </a:r>
            <a:r>
              <a:rPr lang="it-IT" sz="1400" b="0" dirty="0">
                <a:solidFill>
                  <a:srgbClr val="FF3300"/>
                </a:solidFill>
                <a:latin typeface="Arial" charset="0"/>
              </a:rPr>
              <a:t>proteine IM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400" b="0" dirty="0">
                <a:latin typeface="Arial" charset="0"/>
              </a:rPr>
              <a:t>proteine </a:t>
            </a:r>
            <a:r>
              <a:rPr lang="it-IT" sz="1400" b="0" i="1" dirty="0">
                <a:solidFill>
                  <a:srgbClr val="FD1503"/>
                </a:solidFill>
                <a:latin typeface="Arial" charset="0"/>
              </a:rPr>
              <a:t>periferiche</a:t>
            </a:r>
            <a:r>
              <a:rPr lang="it-IT" sz="1400" b="0" dirty="0">
                <a:latin typeface="Arial" charset="0"/>
              </a:rPr>
              <a:t>  (estrinseche) </a:t>
            </a: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400" b="0" dirty="0">
                <a:latin typeface="Arial" charset="0"/>
              </a:rPr>
              <a:t>- debolmente associate con proteine </a:t>
            </a:r>
            <a:r>
              <a:rPr lang="it-IT" sz="1400" b="0" i="1" dirty="0">
                <a:latin typeface="Arial" charset="0"/>
              </a:rPr>
              <a:t>IM</a:t>
            </a:r>
            <a:r>
              <a:rPr lang="it-IT" sz="1400" b="0" dirty="0">
                <a:latin typeface="Arial" charset="0"/>
              </a:rPr>
              <a:t>  e con la  superficie della membrana (rimosse da trattamento con sali)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400" b="0" i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400" b="0" dirty="0">
                <a:latin typeface="Arial" charset="0"/>
              </a:rPr>
              <a:t>proteine </a:t>
            </a:r>
            <a:r>
              <a:rPr lang="it-IT" sz="1400" b="0" i="1" dirty="0">
                <a:solidFill>
                  <a:srgbClr val="FD1503"/>
                </a:solidFill>
                <a:latin typeface="Arial" charset="0"/>
              </a:rPr>
              <a:t>ancorate </a:t>
            </a:r>
            <a:r>
              <a:rPr lang="it-IT" sz="1400" b="0" dirty="0">
                <a:latin typeface="Arial" charset="0"/>
              </a:rPr>
              <a:t>- legate covalentemente a molecole  lipidiche inserite nella membrana (es. legame tioestere con palmitato, legame ammidico con miristato,  legame glicosidico con  </a:t>
            </a:r>
            <a:r>
              <a:rPr lang="it-IT" sz="1400" b="0" dirty="0" err="1">
                <a:latin typeface="Arial" charset="0"/>
              </a:rPr>
              <a:t>fosfatidilinositolo</a:t>
            </a:r>
            <a:r>
              <a:rPr lang="it-IT" sz="1400" b="0" dirty="0">
                <a:latin typeface="Arial" charset="0"/>
              </a:rPr>
              <a:t>, legame con </a:t>
            </a:r>
            <a:r>
              <a:rPr lang="it-IT" sz="1400" b="0" dirty="0" err="1">
                <a:latin typeface="Arial" charset="0"/>
              </a:rPr>
              <a:t>prenile</a:t>
            </a:r>
            <a:r>
              <a:rPr lang="it-IT" sz="1400" b="0" dirty="0">
                <a:latin typeface="Arial" charset="0"/>
              </a:rPr>
              <a:t>)  </a:t>
            </a:r>
          </a:p>
          <a:p>
            <a:pPr>
              <a:spcBef>
                <a:spcPct val="100000"/>
              </a:spcBef>
            </a:pPr>
            <a:r>
              <a:rPr lang="it-IT" sz="1400" dirty="0">
                <a:latin typeface="Arial" charset="0"/>
              </a:rPr>
              <a:t>		 </a:t>
            </a:r>
          </a:p>
          <a:p>
            <a:r>
              <a:rPr lang="it-IT" sz="1400" dirty="0">
                <a:latin typeface="Arial" charset="0"/>
              </a:rPr>
              <a:t>	</a:t>
            </a:r>
            <a:endParaRPr lang="it-IT" sz="1400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100000"/>
              </a:spcBef>
            </a:pPr>
            <a:endParaRPr lang="it-IT" sz="1400" b="0" dirty="0">
              <a:latin typeface="Arial" charset="0"/>
            </a:endParaRPr>
          </a:p>
        </p:txBody>
      </p:sp>
      <p:pic>
        <p:nvPicPr>
          <p:cNvPr id="12296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3" y="911225"/>
            <a:ext cx="749935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81"/>
          <p:cNvSpPr>
            <a:spLocks noChangeArrowheads="1"/>
          </p:cNvSpPr>
          <p:nvPr/>
        </p:nvSpPr>
        <p:spPr bwMode="auto">
          <a:xfrm>
            <a:off x="7200900" y="1497013"/>
            <a:ext cx="1684338" cy="6001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ancorate a</a:t>
            </a:r>
            <a:endParaRPr lang="it-IT" b="0" dirty="0"/>
          </a:p>
          <a:p>
            <a:r>
              <a:rPr lang="it-IT" sz="1300" b="0" dirty="0" err="1">
                <a:solidFill>
                  <a:srgbClr val="000000"/>
                </a:solidFill>
                <a:latin typeface="Arial" charset="0"/>
              </a:rPr>
              <a:t>fosfatidilinositolo</a:t>
            </a:r>
            <a:endParaRPr lang="it-IT" sz="1300" b="0" dirty="0">
              <a:solidFill>
                <a:srgbClr val="000000"/>
              </a:solidFill>
              <a:latin typeface="Arial" charset="0"/>
            </a:endParaRPr>
          </a:p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(ancora GPI)</a:t>
            </a:r>
            <a:endParaRPr lang="it-IT" b="0" dirty="0"/>
          </a:p>
        </p:txBody>
      </p:sp>
      <p:sp>
        <p:nvSpPr>
          <p:cNvPr id="12298" name="Rectangle 88"/>
          <p:cNvSpPr>
            <a:spLocks noChangeArrowheads="1"/>
          </p:cNvSpPr>
          <p:nvPr/>
        </p:nvSpPr>
        <p:spPr bwMode="auto">
          <a:xfrm>
            <a:off x="7059613" y="3122613"/>
            <a:ext cx="1635063" cy="8002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ancorate mediante </a:t>
            </a:r>
          </a:p>
          <a:p>
            <a:r>
              <a:rPr lang="it-IT" sz="1300" b="0" dirty="0">
                <a:solidFill>
                  <a:srgbClr val="000000"/>
                </a:solidFill>
                <a:latin typeface="Arial" charset="0"/>
              </a:rPr>
              <a:t>acido grasso o </a:t>
            </a:r>
            <a:r>
              <a:rPr lang="it-IT" sz="1300" b="0" dirty="0" err="1">
                <a:solidFill>
                  <a:srgbClr val="000000"/>
                </a:solidFill>
                <a:latin typeface="Arial" charset="0"/>
              </a:rPr>
              <a:t>prenile</a:t>
            </a:r>
            <a:endParaRPr lang="it-IT" sz="1300" b="0" dirty="0">
              <a:solidFill>
                <a:srgbClr val="000000"/>
              </a:solidFill>
              <a:latin typeface="Arial" charset="0"/>
            </a:endParaRPr>
          </a:p>
          <a:p>
            <a:endParaRPr lang="it-IT" sz="1300" b="0" dirty="0">
              <a:solidFill>
                <a:srgbClr val="000000"/>
              </a:solidFill>
              <a:latin typeface="Arial" charset="0"/>
            </a:endParaRPr>
          </a:p>
          <a:p>
            <a:endParaRPr lang="it-IT" sz="1300" b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Connettore 2 2"/>
          <p:cNvCxnSpPr/>
          <p:nvPr/>
        </p:nvCxnSpPr>
        <p:spPr bwMode="auto">
          <a:xfrm flipV="1">
            <a:off x="1619250" y="3228974"/>
            <a:ext cx="904875" cy="676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flipV="1">
            <a:off x="4286250" y="3343276"/>
            <a:ext cx="400050" cy="2952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2 16"/>
          <p:cNvCxnSpPr/>
          <p:nvPr/>
        </p:nvCxnSpPr>
        <p:spPr bwMode="auto">
          <a:xfrm flipH="1">
            <a:off x="7724775" y="2809875"/>
            <a:ext cx="695325" cy="190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ttore 2 18"/>
          <p:cNvCxnSpPr/>
          <p:nvPr/>
        </p:nvCxnSpPr>
        <p:spPr bwMode="auto">
          <a:xfrm flipH="1" flipV="1">
            <a:off x="7429500" y="2324100"/>
            <a:ext cx="1000125" cy="419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uppo 12"/>
          <p:cNvGrpSpPr/>
          <p:nvPr/>
        </p:nvGrpSpPr>
        <p:grpSpPr>
          <a:xfrm>
            <a:off x="0" y="5666575"/>
            <a:ext cx="2241550" cy="882965"/>
            <a:chOff x="0" y="5009350"/>
            <a:chExt cx="2241550" cy="8829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09350"/>
              <a:ext cx="2241550" cy="57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215657" y="5584538"/>
              <a:ext cx="15252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 HO-Ser, HS-Cys </a:t>
              </a:r>
              <a:endParaRPr lang="it-IT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171700" y="5706454"/>
            <a:ext cx="2228850" cy="863564"/>
            <a:chOff x="2171700" y="5049229"/>
            <a:chExt cx="2228850" cy="8635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75" y="5049229"/>
              <a:ext cx="1973263" cy="43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8"/>
            <p:cNvSpPr/>
            <p:nvPr/>
          </p:nvSpPr>
          <p:spPr>
            <a:xfrm>
              <a:off x="2171700" y="5605016"/>
              <a:ext cx="22288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   H</a:t>
              </a:r>
              <a:r>
                <a:rPr lang="it-IT" sz="1400" b="0" baseline="-2500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2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N</a:t>
              </a:r>
              <a:r>
                <a:rPr lang="el-GR" sz="1400" b="0" baseline="-25000" dirty="0">
                  <a:latin typeface="Cambria Math"/>
                  <a:ea typeface="Cambria Math"/>
                  <a:cs typeface="Calibri" pitchFamily="34" charset="0"/>
                  <a:sym typeface="Wingdings" pitchFamily="2" charset="2"/>
                </a:rPr>
                <a:t>α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-Gly(N-t </a:t>
              </a:r>
              <a:r>
                <a:rPr lang="it-IT" sz="1400" b="0" dirty="0" err="1">
                  <a:latin typeface="Calibri" pitchFamily="34" charset="0"/>
                  <a:cs typeface="Calibri" pitchFamily="34" charset="0"/>
                  <a:sym typeface="Wingdings" pitchFamily="2" charset="2"/>
                </a:rPr>
                <a:t>erm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)</a:t>
              </a:r>
              <a:endParaRPr lang="it-IT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162425" y="5679765"/>
            <a:ext cx="2228850" cy="1014078"/>
            <a:chOff x="4162425" y="5022540"/>
            <a:chExt cx="2228850" cy="101407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9" y="5022540"/>
              <a:ext cx="1920875" cy="62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ttangolo 27"/>
            <p:cNvSpPr/>
            <p:nvPr/>
          </p:nvSpPr>
          <p:spPr>
            <a:xfrm>
              <a:off x="4162425" y="5728841"/>
              <a:ext cx="22288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   (C-</a:t>
              </a:r>
              <a:r>
                <a:rPr lang="it-IT" sz="1400" b="0" dirty="0" err="1">
                  <a:latin typeface="Calibri" pitchFamily="34" charset="0"/>
                  <a:cs typeface="Calibri" pitchFamily="34" charset="0"/>
                  <a:sym typeface="Wingdings" pitchFamily="2" charset="2"/>
                </a:rPr>
                <a:t>term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) HS-Cys</a:t>
              </a:r>
              <a:endParaRPr lang="it-IT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6448425" y="5648325"/>
            <a:ext cx="2457450" cy="1140768"/>
            <a:chOff x="6448425" y="4991100"/>
            <a:chExt cx="2457450" cy="114076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302" y="4991100"/>
              <a:ext cx="2231923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tangolo 9"/>
            <p:cNvSpPr/>
            <p:nvPr/>
          </p:nvSpPr>
          <p:spPr>
            <a:xfrm>
              <a:off x="6448425" y="5824091"/>
              <a:ext cx="24574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100000"/>
                </a:spcBef>
              </a:pP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               C-</a:t>
              </a:r>
              <a:r>
                <a:rPr lang="it-IT" sz="1400" b="0" dirty="0" err="1">
                  <a:latin typeface="Calibri" pitchFamily="34" charset="0"/>
                  <a:cs typeface="Calibri" pitchFamily="34" charset="0"/>
                  <a:sym typeface="Wingdings" pitchFamily="2" charset="2"/>
                </a:rPr>
                <a:t>term</a:t>
              </a:r>
              <a:r>
                <a:rPr lang="it-IT" sz="1400" b="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.</a:t>
              </a:r>
              <a:endParaRPr lang="it-IT" sz="1400" b="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4" name="Rettangolo 33"/>
          <p:cNvSpPr/>
          <p:nvPr/>
        </p:nvSpPr>
        <p:spPr>
          <a:xfrm>
            <a:off x="200025" y="526018"/>
            <a:ext cx="831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latin typeface="Calibri" pitchFamily="34" charset="0"/>
                <a:cs typeface="Calibri" pitchFamily="34" charset="0"/>
              </a:rPr>
              <a:t>RUOLI BIOLOGICI -  </a:t>
            </a:r>
            <a:r>
              <a:rPr lang="it-IT" sz="18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trasporto, comunicazione, produzione di energia, locomozione</a:t>
            </a:r>
          </a:p>
        </p:txBody>
      </p:sp>
    </p:spTree>
    <p:extLst>
      <p:ext uri="{BB962C8B-B14F-4D97-AF65-F5344CB8AC3E}">
        <p14:creationId xmlns:p14="http://schemas.microsoft.com/office/powerpoint/2010/main" val="5895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85738" y="1476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Esempi di membrane biologiche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15900" y="1160463"/>
            <a:ext cx="5570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1600" b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La </a:t>
            </a:r>
            <a:r>
              <a:rPr lang="it-IT" sz="1600">
                <a:solidFill>
                  <a:srgbClr val="FD1503"/>
                </a:solidFill>
                <a:latin typeface="Arial" charset="0"/>
              </a:rPr>
              <a:t>composizione</a:t>
            </a:r>
            <a:r>
              <a:rPr lang="it-IT" sz="1600">
                <a:latin typeface="Arial" charset="0"/>
              </a:rPr>
              <a:t> in proteine delle membrane riflette la</a:t>
            </a:r>
          </a:p>
          <a:p>
            <a:r>
              <a:rPr lang="it-IT" sz="1600">
                <a:latin typeface="Arial" charset="0"/>
              </a:rPr>
              <a:t>  funzione del compartimento che delimitano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6178550" y="527050"/>
            <a:ext cx="1481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latin typeface="Arial" charset="0"/>
              </a:rPr>
              <a:t>composizione (%)</a:t>
            </a:r>
            <a:endParaRPr lang="it-IT" sz="1200" b="0"/>
          </a:p>
        </p:txBody>
      </p:sp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5880100" y="600075"/>
            <a:ext cx="3162300" cy="2414588"/>
            <a:chOff x="408" y="4479"/>
            <a:chExt cx="1992" cy="1521"/>
          </a:xfrm>
        </p:grpSpPr>
        <p:grpSp>
          <p:nvGrpSpPr>
            <p:cNvPr id="13330" name="Group 9"/>
            <p:cNvGrpSpPr>
              <a:grpSpLocks/>
            </p:cNvGrpSpPr>
            <p:nvPr/>
          </p:nvGrpSpPr>
          <p:grpSpPr bwMode="auto">
            <a:xfrm>
              <a:off x="408" y="4479"/>
              <a:ext cx="1756" cy="1521"/>
              <a:chOff x="408" y="4479"/>
              <a:chExt cx="1928" cy="1521"/>
            </a:xfrm>
          </p:grpSpPr>
          <p:pic>
            <p:nvPicPr>
              <p:cNvPr id="13333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8" y="4479"/>
                <a:ext cx="1604" cy="1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4" name="Text Box 11"/>
              <p:cNvSpPr txBox="1">
                <a:spLocks noChangeArrowheads="1"/>
              </p:cNvSpPr>
              <p:nvPr/>
            </p:nvSpPr>
            <p:spPr bwMode="auto">
              <a:xfrm>
                <a:off x="720" y="5726"/>
                <a:ext cx="3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lipidi</a:t>
                </a:r>
                <a:endParaRPr lang="it-IT" sz="1200" b="0"/>
              </a:p>
            </p:txBody>
          </p:sp>
          <p:sp>
            <p:nvSpPr>
              <p:cNvPr id="13335" name="Text Box 12"/>
              <p:cNvSpPr txBox="1">
                <a:spLocks noChangeArrowheads="1"/>
              </p:cNvSpPr>
              <p:nvPr/>
            </p:nvSpPr>
            <p:spPr bwMode="auto">
              <a:xfrm>
                <a:off x="1480" y="5718"/>
                <a:ext cx="54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proteine</a:t>
                </a:r>
                <a:endParaRPr lang="it-IT" sz="1200" b="0"/>
              </a:p>
            </p:txBody>
          </p:sp>
          <p:sp>
            <p:nvSpPr>
              <p:cNvPr id="13336" name="Text Box 13"/>
              <p:cNvSpPr txBox="1">
                <a:spLocks noChangeArrowheads="1"/>
              </p:cNvSpPr>
              <p:nvPr/>
            </p:nvSpPr>
            <p:spPr bwMode="auto">
              <a:xfrm>
                <a:off x="1846" y="4666"/>
                <a:ext cx="49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plasma</a:t>
                </a:r>
                <a:endParaRPr lang="it-IT" sz="1200" b="0"/>
              </a:p>
            </p:txBody>
          </p:sp>
          <p:sp>
            <p:nvSpPr>
              <p:cNvPr id="13337" name="Text Box 14"/>
              <p:cNvSpPr txBox="1">
                <a:spLocks noChangeArrowheads="1"/>
              </p:cNvSpPr>
              <p:nvPr/>
            </p:nvSpPr>
            <p:spPr bwMode="auto">
              <a:xfrm>
                <a:off x="1842" y="4844"/>
                <a:ext cx="39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Golgi</a:t>
                </a:r>
                <a:endParaRPr lang="it-IT" sz="1200" b="0"/>
              </a:p>
            </p:txBody>
          </p:sp>
          <p:sp>
            <p:nvSpPr>
              <p:cNvPr id="13338" name="Text Box 15"/>
              <p:cNvSpPr txBox="1">
                <a:spLocks noChangeArrowheads="1"/>
              </p:cNvSpPr>
              <p:nvPr/>
            </p:nvSpPr>
            <p:spPr bwMode="auto">
              <a:xfrm>
                <a:off x="1859" y="5026"/>
                <a:ext cx="27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ER</a:t>
                </a:r>
                <a:endParaRPr lang="it-IT" sz="1200" b="0"/>
              </a:p>
            </p:txBody>
          </p:sp>
          <p:sp>
            <p:nvSpPr>
              <p:cNvPr id="13339" name="Text Box 16"/>
              <p:cNvSpPr txBox="1">
                <a:spLocks noChangeArrowheads="1"/>
              </p:cNvSpPr>
              <p:nvPr/>
            </p:nvSpPr>
            <p:spPr bwMode="auto">
              <a:xfrm>
                <a:off x="1836" y="5174"/>
                <a:ext cx="4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>
                    <a:latin typeface="Arial" charset="0"/>
                  </a:rPr>
                  <a:t>nucleo</a:t>
                </a:r>
                <a:endParaRPr lang="it-IT" sz="1200" b="0"/>
              </a:p>
            </p:txBody>
          </p:sp>
        </p:grp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1716" y="5300"/>
              <a:ext cx="67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latin typeface="Arial" charset="0"/>
                </a:rPr>
                <a:t>mitocondrio</a:t>
              </a:r>
            </a:p>
            <a:p>
              <a:pPr>
                <a:lnSpc>
                  <a:spcPct val="60000"/>
                </a:lnSpc>
              </a:pPr>
              <a:r>
                <a:rPr lang="it-IT" sz="1200">
                  <a:latin typeface="Arial" charset="0"/>
                </a:rPr>
                <a:t>esterna</a:t>
              </a:r>
              <a:endParaRPr lang="it-IT" sz="1200" b="0"/>
            </a:p>
          </p:txBody>
        </p:sp>
        <p:sp>
          <p:nvSpPr>
            <p:cNvPr id="13332" name="Text Box 18"/>
            <p:cNvSpPr txBox="1">
              <a:spLocks noChangeArrowheads="1"/>
            </p:cNvSpPr>
            <p:nvPr/>
          </p:nvSpPr>
          <p:spPr bwMode="auto">
            <a:xfrm>
              <a:off x="1728" y="5474"/>
              <a:ext cx="67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latin typeface="Arial" charset="0"/>
                </a:rPr>
                <a:t>mitocondrio</a:t>
              </a:r>
            </a:p>
            <a:p>
              <a:pPr>
                <a:lnSpc>
                  <a:spcPct val="60000"/>
                </a:lnSpc>
              </a:pPr>
              <a:r>
                <a:rPr lang="it-IT" sz="1200">
                  <a:latin typeface="Arial" charset="0"/>
                </a:rPr>
                <a:t>interna</a:t>
              </a:r>
              <a:endParaRPr lang="it-IT" sz="1200" b="0"/>
            </a:p>
          </p:txBody>
        </p:sp>
      </p:grp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298450" y="2359025"/>
            <a:ext cx="7231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75000"/>
              </a:spcBef>
              <a:buFontTx/>
              <a:buChar char="•"/>
            </a:pPr>
            <a:r>
              <a:rPr lang="it-IT" sz="160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la membrana citoplasmatica è sorretta da un </a:t>
            </a:r>
          </a:p>
          <a:p>
            <a:r>
              <a:rPr lang="it-IT" sz="1600">
                <a:latin typeface="Arial" charset="0"/>
              </a:rPr>
              <a:t>  impalcatura proteica interna</a:t>
            </a:r>
          </a:p>
        </p:txBody>
      </p:sp>
      <p:pic>
        <p:nvPicPr>
          <p:cNvPr id="13319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5300" y="3192463"/>
            <a:ext cx="6437313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21"/>
          <p:cNvSpPr>
            <a:spLocks noChangeArrowheads="1"/>
          </p:cNvSpPr>
          <p:nvPr/>
        </p:nvSpPr>
        <p:spPr bwMode="auto">
          <a:xfrm>
            <a:off x="1435100" y="5176838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actina</a:t>
            </a:r>
          </a:p>
        </p:txBody>
      </p:sp>
      <p:sp>
        <p:nvSpPr>
          <p:cNvPr id="13321" name="Rectangle 22"/>
          <p:cNvSpPr>
            <a:spLocks noChangeArrowheads="1"/>
          </p:cNvSpPr>
          <p:nvPr/>
        </p:nvSpPr>
        <p:spPr bwMode="auto">
          <a:xfrm>
            <a:off x="887413" y="4570413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glicoforina</a:t>
            </a:r>
          </a:p>
        </p:txBody>
      </p:sp>
      <p:sp>
        <p:nvSpPr>
          <p:cNvPr id="13322" name="Line 23"/>
          <p:cNvSpPr>
            <a:spLocks noChangeShapeType="1"/>
          </p:cNvSpPr>
          <p:nvPr/>
        </p:nvSpPr>
        <p:spPr bwMode="auto">
          <a:xfrm flipV="1">
            <a:off x="1611313" y="3989388"/>
            <a:ext cx="941387" cy="541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Line 24"/>
          <p:cNvSpPr>
            <a:spLocks noChangeShapeType="1"/>
          </p:cNvSpPr>
          <p:nvPr/>
        </p:nvSpPr>
        <p:spPr bwMode="auto">
          <a:xfrm flipV="1">
            <a:off x="2073275" y="4859338"/>
            <a:ext cx="942975" cy="454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4" name="Line 25"/>
          <p:cNvSpPr>
            <a:spLocks noChangeShapeType="1"/>
          </p:cNvSpPr>
          <p:nvPr/>
        </p:nvSpPr>
        <p:spPr bwMode="auto">
          <a:xfrm flipV="1">
            <a:off x="3897313" y="4994275"/>
            <a:ext cx="676275" cy="1085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5" name="Rectangle 26"/>
          <p:cNvSpPr>
            <a:spLocks noChangeArrowheads="1"/>
          </p:cNvSpPr>
          <p:nvPr/>
        </p:nvSpPr>
        <p:spPr bwMode="auto">
          <a:xfrm>
            <a:off x="3540125" y="6056313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anchirina</a:t>
            </a:r>
          </a:p>
        </p:txBody>
      </p:sp>
      <p:sp>
        <p:nvSpPr>
          <p:cNvPr id="13326" name="Rectangle 27"/>
          <p:cNvSpPr>
            <a:spLocks noChangeArrowheads="1"/>
          </p:cNvSpPr>
          <p:nvPr/>
        </p:nvSpPr>
        <p:spPr bwMode="auto">
          <a:xfrm>
            <a:off x="3344863" y="3144838"/>
            <a:ext cx="1109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canale per </a:t>
            </a:r>
          </a:p>
          <a:p>
            <a:r>
              <a:rPr lang="it-IT" sz="1400">
                <a:latin typeface="Arial" charset="0"/>
              </a:rPr>
              <a:t>anioni</a:t>
            </a:r>
            <a:r>
              <a:rPr lang="it-IT" sz="1400" b="0">
                <a:latin typeface="Arial" charset="0"/>
              </a:rPr>
              <a:t> </a:t>
            </a:r>
          </a:p>
        </p:txBody>
      </p:sp>
      <p:sp>
        <p:nvSpPr>
          <p:cNvPr id="13327" name="Rectangle 28"/>
          <p:cNvSpPr>
            <a:spLocks noChangeArrowheads="1"/>
          </p:cNvSpPr>
          <p:nvPr/>
        </p:nvSpPr>
        <p:spPr bwMode="auto">
          <a:xfrm>
            <a:off x="1258888" y="5719763"/>
            <a:ext cx="195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Arial" charset="0"/>
              </a:rPr>
              <a:t>filamenti di spectrina</a:t>
            </a:r>
          </a:p>
        </p:txBody>
      </p:sp>
      <p:sp>
        <p:nvSpPr>
          <p:cNvPr id="13328" name="Line 29"/>
          <p:cNvSpPr>
            <a:spLocks noChangeShapeType="1"/>
          </p:cNvSpPr>
          <p:nvPr/>
        </p:nvSpPr>
        <p:spPr bwMode="auto">
          <a:xfrm flipV="1">
            <a:off x="2495550" y="5145088"/>
            <a:ext cx="587375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9" name="Rectangle 31"/>
          <p:cNvSpPr>
            <a:spLocks noChangeArrowheads="1"/>
          </p:cNvSpPr>
          <p:nvPr/>
        </p:nvSpPr>
        <p:spPr bwMode="auto">
          <a:xfrm>
            <a:off x="334963" y="582613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800">
                <a:solidFill>
                  <a:srgbClr val="FF3300"/>
                </a:solidFill>
                <a:latin typeface="Arial" charset="0"/>
              </a:rPr>
              <a:t>Cellule eucariotiche: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7"/>
          <p:cNvSpPr>
            <a:spLocks noChangeArrowheads="1"/>
          </p:cNvSpPr>
          <p:nvPr/>
        </p:nvSpPr>
        <p:spPr bwMode="auto">
          <a:xfrm>
            <a:off x="203200" y="603250"/>
            <a:ext cx="8296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600" dirty="0">
                <a:latin typeface="Arial" charset="0"/>
              </a:rPr>
              <a:t>Nei batteri Gram-positivi,</a:t>
            </a:r>
            <a:r>
              <a:rPr lang="it-IT" sz="160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la membrana è sottesa ad un spessa impalcatura esterna di peptidoglicano (polisaccaride + peptidi)</a:t>
            </a:r>
          </a:p>
          <a:p>
            <a:endParaRPr lang="it-IT" sz="1600" dirty="0">
              <a:latin typeface="Arial" charset="0"/>
            </a:endParaRPr>
          </a:p>
        </p:txBody>
      </p:sp>
      <p:pic>
        <p:nvPicPr>
          <p:cNvPr id="1536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825625"/>
            <a:ext cx="131603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15"/>
          <p:cNvSpPr>
            <a:spLocks noChangeShapeType="1"/>
          </p:cNvSpPr>
          <p:nvPr/>
        </p:nvSpPr>
        <p:spPr bwMode="auto">
          <a:xfrm>
            <a:off x="836613" y="2084388"/>
            <a:ext cx="906462" cy="15382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16"/>
          <p:cNvSpPr>
            <a:spLocks noChangeShapeType="1"/>
          </p:cNvSpPr>
          <p:nvPr/>
        </p:nvSpPr>
        <p:spPr bwMode="auto">
          <a:xfrm flipV="1">
            <a:off x="915988" y="1547813"/>
            <a:ext cx="2119312" cy="45243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366" name="Group 30"/>
          <p:cNvGrpSpPr>
            <a:grpSpLocks/>
          </p:cNvGrpSpPr>
          <p:nvPr/>
        </p:nvGrpSpPr>
        <p:grpSpPr bwMode="auto">
          <a:xfrm>
            <a:off x="1608138" y="1312863"/>
            <a:ext cx="3486150" cy="2547937"/>
            <a:chOff x="1549" y="831"/>
            <a:chExt cx="2196" cy="1605"/>
          </a:xfrm>
        </p:grpSpPr>
        <p:pic>
          <p:nvPicPr>
            <p:cNvPr id="15374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9" y="831"/>
              <a:ext cx="2196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Oval 22"/>
            <p:cNvSpPr>
              <a:spLocks noChangeArrowheads="1"/>
            </p:cNvSpPr>
            <p:nvPr/>
          </p:nvSpPr>
          <p:spPr bwMode="auto">
            <a:xfrm>
              <a:off x="2437" y="1942"/>
              <a:ext cx="158" cy="41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6" name="Oval 23"/>
            <p:cNvSpPr>
              <a:spLocks noChangeArrowheads="1"/>
            </p:cNvSpPr>
            <p:nvPr/>
          </p:nvSpPr>
          <p:spPr bwMode="auto">
            <a:xfrm>
              <a:off x="3411" y="1528"/>
              <a:ext cx="158" cy="41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7" name="Freeform 24"/>
            <p:cNvSpPr>
              <a:spLocks/>
            </p:cNvSpPr>
            <p:nvPr/>
          </p:nvSpPr>
          <p:spPr bwMode="auto">
            <a:xfrm>
              <a:off x="2749" y="1725"/>
              <a:ext cx="212" cy="117"/>
            </a:xfrm>
            <a:custGeom>
              <a:avLst/>
              <a:gdLst>
                <a:gd name="T0" fmla="*/ 3 w 145"/>
                <a:gd name="T1" fmla="*/ 80 h 73"/>
                <a:gd name="T2" fmla="*/ 22 w 145"/>
                <a:gd name="T3" fmla="*/ 59 h 73"/>
                <a:gd name="T4" fmla="*/ 95 w 145"/>
                <a:gd name="T5" fmla="*/ 6 h 73"/>
                <a:gd name="T6" fmla="*/ 152 w 145"/>
                <a:gd name="T7" fmla="*/ 24 h 73"/>
                <a:gd name="T8" fmla="*/ 187 w 145"/>
                <a:gd name="T9" fmla="*/ 58 h 73"/>
                <a:gd name="T10" fmla="*/ 197 w 145"/>
                <a:gd name="T11" fmla="*/ 87 h 73"/>
                <a:gd name="T12" fmla="*/ 180 w 145"/>
                <a:gd name="T13" fmla="*/ 112 h 73"/>
                <a:gd name="T14" fmla="*/ 0 w 145"/>
                <a:gd name="T15" fmla="*/ 112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73"/>
                <a:gd name="T26" fmla="*/ 145 w 145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73">
                  <a:moveTo>
                    <a:pt x="2" y="50"/>
                  </a:moveTo>
                  <a:cubicBezTo>
                    <a:pt x="4" y="48"/>
                    <a:pt x="5" y="45"/>
                    <a:pt x="15" y="37"/>
                  </a:cubicBezTo>
                  <a:cubicBezTo>
                    <a:pt x="25" y="29"/>
                    <a:pt x="50" y="8"/>
                    <a:pt x="65" y="4"/>
                  </a:cubicBezTo>
                  <a:cubicBezTo>
                    <a:pt x="80" y="0"/>
                    <a:pt x="94" y="10"/>
                    <a:pt x="104" y="15"/>
                  </a:cubicBezTo>
                  <a:cubicBezTo>
                    <a:pt x="114" y="20"/>
                    <a:pt x="123" y="30"/>
                    <a:pt x="128" y="36"/>
                  </a:cubicBezTo>
                  <a:cubicBezTo>
                    <a:pt x="133" y="42"/>
                    <a:pt x="136" y="48"/>
                    <a:pt x="135" y="54"/>
                  </a:cubicBezTo>
                  <a:cubicBezTo>
                    <a:pt x="134" y="60"/>
                    <a:pt x="145" y="67"/>
                    <a:pt x="123" y="70"/>
                  </a:cubicBezTo>
                  <a:cubicBezTo>
                    <a:pt x="101" y="73"/>
                    <a:pt x="26" y="70"/>
                    <a:pt x="0" y="70"/>
                  </a:cubicBez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6AC52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5584825" y="1054100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>
                <a:solidFill>
                  <a:srgbClr val="FF3300"/>
                </a:solidFill>
                <a:latin typeface="Arial" charset="0"/>
              </a:rPr>
              <a:t>peptidoglicano</a:t>
            </a:r>
            <a:endParaRPr lang="it-IT" sz="1600" b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4376738" y="3248025"/>
            <a:ext cx="1211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>
                <a:solidFill>
                  <a:srgbClr val="FF3300"/>
                </a:solidFill>
                <a:latin typeface="Arial" charset="0"/>
              </a:rPr>
              <a:t>membrana</a:t>
            </a:r>
            <a:endParaRPr lang="it-IT" sz="1600" b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15369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0775" y="4197350"/>
            <a:ext cx="40100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27"/>
          <p:cNvSpPr txBox="1">
            <a:spLocks noChangeArrowheads="1"/>
          </p:cNvSpPr>
          <p:nvPr/>
        </p:nvSpPr>
        <p:spPr bwMode="auto">
          <a:xfrm>
            <a:off x="2555875" y="5630863"/>
            <a:ext cx="2511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>
                <a:latin typeface="Arial" charset="0"/>
              </a:rPr>
              <a:t>Peptidoglicano di tipo A</a:t>
            </a:r>
            <a:endParaRPr lang="it-IT" sz="1600" b="0">
              <a:latin typeface="Arial" charset="0"/>
            </a:endParaRPr>
          </a:p>
        </p:txBody>
      </p:sp>
      <p:pic>
        <p:nvPicPr>
          <p:cNvPr id="15371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4675" y="1317625"/>
            <a:ext cx="326231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192088" y="157163"/>
            <a:ext cx="87915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Cellule procariotiche: batteri Gram-positivi</a:t>
            </a:r>
          </a:p>
        </p:txBody>
      </p:sp>
      <p:sp>
        <p:nvSpPr>
          <p:cNvPr id="15373" name="Line 31"/>
          <p:cNvSpPr>
            <a:spLocks noChangeShapeType="1"/>
          </p:cNvSpPr>
          <p:nvPr/>
        </p:nvSpPr>
        <p:spPr bwMode="auto">
          <a:xfrm flipH="1">
            <a:off x="5080000" y="1276350"/>
            <a:ext cx="5334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153988" y="676275"/>
            <a:ext cx="8740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600">
                <a:latin typeface="Arial" charset="0"/>
              </a:rPr>
              <a:t>Nei batteri Gram-negativi,</a:t>
            </a:r>
            <a:r>
              <a:rPr lang="it-IT" sz="1600" i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 l’impalcatura di peptidoglicano è meno spessa ed è presente una seconda membrana esterna ricca di lipopolisaccaride nel suo foglietto esterno</a:t>
            </a:r>
          </a:p>
          <a:p>
            <a:endParaRPr lang="it-IT" sz="1600">
              <a:latin typeface="Arial" charset="0"/>
            </a:endParaRPr>
          </a:p>
          <a:p>
            <a:r>
              <a:rPr lang="it-IT" sz="1600">
                <a:latin typeface="Arial" charset="0"/>
              </a:rPr>
              <a:t>   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5321300" y="1773238"/>
            <a:ext cx="1082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membrana</a:t>
            </a:r>
          </a:p>
          <a:p>
            <a:pPr algn="ctr"/>
            <a:r>
              <a:rPr lang="it-IT" sz="1400">
                <a:latin typeface="Arial" charset="0"/>
              </a:rPr>
              <a:t>esterna</a:t>
            </a:r>
            <a:endParaRPr lang="it-IT" sz="1400" b="0">
              <a:latin typeface="Arial" charset="0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852488" y="1911350"/>
            <a:ext cx="163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lipopolisaccaride</a:t>
            </a:r>
            <a:endParaRPr lang="it-IT" sz="1400" b="0">
              <a:latin typeface="Arial" charset="0"/>
            </a:endParaRPr>
          </a:p>
        </p:txBody>
      </p:sp>
      <p:sp>
        <p:nvSpPr>
          <p:cNvPr id="16389" name="Line 10"/>
          <p:cNvSpPr>
            <a:spLocks noChangeShapeType="1"/>
          </p:cNvSpPr>
          <p:nvPr/>
        </p:nvSpPr>
        <p:spPr bwMode="auto">
          <a:xfrm>
            <a:off x="2455863" y="2120900"/>
            <a:ext cx="812800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3289300" y="5357813"/>
            <a:ext cx="1693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plasmamembrana</a:t>
            </a:r>
          </a:p>
          <a:p>
            <a:pPr algn="ctr"/>
            <a:endParaRPr lang="it-IT" sz="1400" b="0">
              <a:latin typeface="Arial" charset="0"/>
            </a:endParaRP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4524375" y="5673725"/>
            <a:ext cx="14414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>
                <a:latin typeface="Arial" charset="0"/>
              </a:rPr>
              <a:t>peptidoglicano</a:t>
            </a:r>
            <a:endParaRPr lang="it-IT" sz="1400" b="0">
              <a:latin typeface="Arial" charset="0"/>
            </a:endParaRPr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 flipV="1">
            <a:off x="923925" y="3467100"/>
            <a:ext cx="1862138" cy="12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3" name="Line 14"/>
          <p:cNvSpPr>
            <a:spLocks noChangeShapeType="1"/>
          </p:cNvSpPr>
          <p:nvPr/>
        </p:nvSpPr>
        <p:spPr bwMode="auto">
          <a:xfrm flipV="1">
            <a:off x="5294313" y="3894138"/>
            <a:ext cx="4762" cy="175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639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175" y="2516188"/>
            <a:ext cx="331152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44500" y="1304925"/>
            <a:ext cx="57213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192088" y="169863"/>
            <a:ext cx="8791575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Cellule procariotiche: batteri Gram-negativi</a:t>
            </a:r>
          </a:p>
        </p:txBody>
      </p:sp>
      <p:sp>
        <p:nvSpPr>
          <p:cNvPr id="16397" name="Line 34"/>
          <p:cNvSpPr>
            <a:spLocks noChangeShapeType="1"/>
          </p:cNvSpPr>
          <p:nvPr/>
        </p:nvSpPr>
        <p:spPr bwMode="auto">
          <a:xfrm>
            <a:off x="5080000" y="3886200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779463" y="3652838"/>
            <a:ext cx="1965325" cy="12763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Line 12"/>
          <p:cNvSpPr>
            <a:spLocks noChangeShapeType="1"/>
          </p:cNvSpPr>
          <p:nvPr/>
        </p:nvSpPr>
        <p:spPr bwMode="auto">
          <a:xfrm flipH="1" flipV="1">
            <a:off x="4291013" y="5024438"/>
            <a:ext cx="417512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35"/>
          <p:cNvSpPr>
            <a:spLocks noChangeShapeType="1"/>
          </p:cNvSpPr>
          <p:nvPr/>
        </p:nvSpPr>
        <p:spPr bwMode="auto">
          <a:xfrm flipV="1">
            <a:off x="4797425" y="4668838"/>
            <a:ext cx="1042988" cy="715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Line 36"/>
          <p:cNvSpPr>
            <a:spLocks noChangeShapeType="1"/>
          </p:cNvSpPr>
          <p:nvPr/>
        </p:nvSpPr>
        <p:spPr bwMode="auto">
          <a:xfrm flipH="1" flipV="1">
            <a:off x="5375275" y="1976438"/>
            <a:ext cx="7938" cy="1339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Line 37"/>
          <p:cNvSpPr>
            <a:spLocks noChangeShapeType="1"/>
          </p:cNvSpPr>
          <p:nvPr/>
        </p:nvSpPr>
        <p:spPr bwMode="auto">
          <a:xfrm>
            <a:off x="5207000" y="3302000"/>
            <a:ext cx="279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popolisaccaride - Wikipedia">
            <a:extLst>
              <a:ext uri="{FF2B5EF4-FFF2-40B4-BE49-F238E27FC236}">
                <a16:creationId xmlns:a16="http://schemas.microsoft.com/office/drawing/2014/main" id="{44B75729-6A20-4C8F-8407-7A1D84AC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0080" y="114300"/>
            <a:ext cx="2903814" cy="66754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0853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185738" y="1857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esempi di cellule procariotiche</a:t>
            </a:r>
          </a:p>
        </p:txBody>
      </p:sp>
      <p:pic>
        <p:nvPicPr>
          <p:cNvPr id="17411" name="Picture 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62850" y="4948238"/>
            <a:ext cx="1368425" cy="1462087"/>
          </a:xfrm>
          <a:noFill/>
        </p:spPr>
      </p:pic>
      <p:pic>
        <p:nvPicPr>
          <p:cNvPr id="17412" name="Picture 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3525" y="5021263"/>
            <a:ext cx="2586038" cy="1376362"/>
          </a:xfrm>
          <a:noFill/>
        </p:spPr>
      </p:pic>
      <p:sp>
        <p:nvSpPr>
          <p:cNvPr id="17413" name="Rectangle 70"/>
          <p:cNvSpPr>
            <a:spLocks noChangeArrowheads="1"/>
          </p:cNvSpPr>
          <p:nvPr/>
        </p:nvSpPr>
        <p:spPr bwMode="auto">
          <a:xfrm>
            <a:off x="3019425" y="508793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i="1">
                <a:latin typeface="Arial" charset="0"/>
              </a:rPr>
              <a:t>Escherichia coli</a:t>
            </a:r>
          </a:p>
        </p:txBody>
      </p:sp>
      <p:sp>
        <p:nvSpPr>
          <p:cNvPr id="17414" name="Rectangle 71"/>
          <p:cNvSpPr>
            <a:spLocks noChangeArrowheads="1"/>
          </p:cNvSpPr>
          <p:nvPr/>
        </p:nvSpPr>
        <p:spPr bwMode="auto">
          <a:xfrm>
            <a:off x="4852988" y="6030913"/>
            <a:ext cx="274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i="1">
                <a:latin typeface="Arial" charset="0"/>
              </a:rPr>
              <a:t>Staphylococcus aureus</a:t>
            </a:r>
          </a:p>
        </p:txBody>
      </p:sp>
      <p:pic>
        <p:nvPicPr>
          <p:cNvPr id="17415" name="Picture 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8763" y="1101725"/>
            <a:ext cx="4002087" cy="3875088"/>
          </a:xfrm>
          <a:noFill/>
        </p:spPr>
      </p:pic>
      <p:pic>
        <p:nvPicPr>
          <p:cNvPr id="17416" name="Picture 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27600" y="773113"/>
            <a:ext cx="4011613" cy="4117975"/>
          </a:xfrm>
          <a:noFill/>
        </p:spPr>
      </p:pic>
      <p:sp>
        <p:nvSpPr>
          <p:cNvPr id="17417" name="Rectangle 63"/>
          <p:cNvSpPr>
            <a:spLocks noChangeArrowheads="1"/>
          </p:cNvSpPr>
          <p:nvPr/>
        </p:nvSpPr>
        <p:spPr bwMode="auto">
          <a:xfrm>
            <a:off x="592138" y="4240213"/>
            <a:ext cx="242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charset="0"/>
              </a:rPr>
              <a:t>batterio Gram-negativo</a:t>
            </a:r>
          </a:p>
        </p:txBody>
      </p:sp>
      <p:sp>
        <p:nvSpPr>
          <p:cNvPr id="17418" name="Rectangle 64"/>
          <p:cNvSpPr>
            <a:spLocks noChangeArrowheads="1"/>
          </p:cNvSpPr>
          <p:nvPr/>
        </p:nvSpPr>
        <p:spPr bwMode="auto">
          <a:xfrm>
            <a:off x="6672263" y="3944938"/>
            <a:ext cx="2366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charset="0"/>
              </a:rPr>
              <a:t>batterio Gram-positivo</a:t>
            </a:r>
          </a:p>
        </p:txBody>
      </p:sp>
      <p:sp>
        <p:nvSpPr>
          <p:cNvPr id="17419" name="Rectangle 72"/>
          <p:cNvSpPr>
            <a:spLocks noChangeArrowheads="1"/>
          </p:cNvSpPr>
          <p:nvPr/>
        </p:nvSpPr>
        <p:spPr bwMode="auto">
          <a:xfrm>
            <a:off x="254000" y="4881563"/>
            <a:ext cx="6705600" cy="112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Rectangle 73"/>
          <p:cNvSpPr>
            <a:spLocks noChangeArrowheads="1"/>
          </p:cNvSpPr>
          <p:nvPr/>
        </p:nvSpPr>
        <p:spPr bwMode="auto">
          <a:xfrm>
            <a:off x="254000" y="777875"/>
            <a:ext cx="3995738" cy="325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Text Box 76"/>
          <p:cNvSpPr txBox="1">
            <a:spLocks noChangeArrowheads="1"/>
          </p:cNvSpPr>
          <p:nvPr/>
        </p:nvSpPr>
        <p:spPr bwMode="auto">
          <a:xfrm>
            <a:off x="4238625" y="355758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 IM {</a:t>
            </a:r>
          </a:p>
        </p:txBody>
      </p:sp>
      <p:sp>
        <p:nvSpPr>
          <p:cNvPr id="17422" name="Text Box 77"/>
          <p:cNvSpPr txBox="1">
            <a:spLocks noChangeArrowheads="1"/>
          </p:cNvSpPr>
          <p:nvPr/>
        </p:nvSpPr>
        <p:spPr bwMode="auto">
          <a:xfrm>
            <a:off x="4213225" y="3240088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 Pg {</a:t>
            </a:r>
          </a:p>
        </p:txBody>
      </p:sp>
      <p:sp>
        <p:nvSpPr>
          <p:cNvPr id="17423" name="Line 78"/>
          <p:cNvSpPr>
            <a:spLocks noChangeShapeType="1"/>
          </p:cNvSpPr>
          <p:nvPr/>
        </p:nvSpPr>
        <p:spPr bwMode="auto">
          <a:xfrm flipV="1">
            <a:off x="4879975" y="1755775"/>
            <a:ext cx="0" cy="1600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4" name="Text Box 79"/>
          <p:cNvSpPr txBox="1">
            <a:spLocks noChangeArrowheads="1"/>
          </p:cNvSpPr>
          <p:nvPr/>
        </p:nvSpPr>
        <p:spPr bwMode="auto">
          <a:xfrm>
            <a:off x="4162425" y="29606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}OM</a:t>
            </a:r>
          </a:p>
        </p:txBody>
      </p:sp>
      <p:sp>
        <p:nvSpPr>
          <p:cNvPr id="17425" name="Text Box 80"/>
          <p:cNvSpPr txBox="1">
            <a:spLocks noChangeArrowheads="1"/>
          </p:cNvSpPr>
          <p:nvPr/>
        </p:nvSpPr>
        <p:spPr bwMode="auto">
          <a:xfrm>
            <a:off x="4175125" y="25161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3300"/>
                </a:solidFill>
                <a:latin typeface="Arial" charset="0"/>
              </a:rPr>
              <a:t>}LPS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8338" y="147638"/>
            <a:ext cx="78501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954" tIns="54478" rIns="108954" bIns="54478">
            <a:spAutoFit/>
          </a:bodyPr>
          <a:lstStyle/>
          <a:p>
            <a:pPr marL="1087438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2000">
                <a:solidFill>
                  <a:srgbClr val="FF3300"/>
                </a:solidFill>
                <a:latin typeface="Arial" charset="0"/>
              </a:rPr>
              <a:t> </a:t>
            </a:r>
            <a:endParaRPr lang="it-IT" sz="2000" b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92075" y="174625"/>
            <a:ext cx="8963025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36000" tIns="18000" rIns="36000" bIns="18000"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Funzioni delle membrane biologiche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93675" y="814388"/>
            <a:ext cx="895032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1800" dirty="0">
                <a:solidFill>
                  <a:srgbClr val="FF3300"/>
                </a:solidFill>
                <a:latin typeface="Arial" charset="0"/>
              </a:rPr>
              <a:t>1) Permeabilità Selettiva</a:t>
            </a:r>
            <a:endParaRPr lang="it-IT" sz="1800" b="0" i="1" dirty="0">
              <a:solidFill>
                <a:srgbClr val="FF3300"/>
              </a:solidFill>
              <a:latin typeface="Arial" charset="0"/>
            </a:endParaRP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  </a:t>
            </a:r>
            <a:r>
              <a:rPr lang="it-IT" sz="1600" b="0" dirty="0">
                <a:latin typeface="Arial" charset="0"/>
              </a:rPr>
              <a:t>le membrane</a:t>
            </a: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separano il citosol dall’ambiente esterno:  </a:t>
            </a:r>
          </a:p>
          <a:p>
            <a:pPr algn="just"/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-</a:t>
            </a:r>
            <a:r>
              <a:rPr lang="it-IT" sz="1600" b="0" dirty="0">
                <a:latin typeface="Arial" charset="0"/>
              </a:rPr>
              <a:t> lo </a:t>
            </a:r>
            <a:r>
              <a:rPr lang="it-IT" sz="1600" dirty="0">
                <a:latin typeface="Arial" charset="0"/>
              </a:rPr>
              <a:t>proteggono</a:t>
            </a:r>
            <a:r>
              <a:rPr lang="it-IT" sz="1600" b="0" dirty="0">
                <a:latin typeface="Arial" charset="0"/>
              </a:rPr>
              <a:t> da molecole e ioni tossici</a:t>
            </a:r>
          </a:p>
          <a:p>
            <a:pPr algn="just"/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-</a:t>
            </a:r>
            <a:r>
              <a:rPr lang="it-IT" sz="1600" b="0" dirty="0">
                <a:latin typeface="Arial" charset="0"/>
              </a:rPr>
              <a:t> permettono l’</a:t>
            </a:r>
            <a:r>
              <a:rPr lang="it-IT" sz="1600" dirty="0">
                <a:latin typeface="Arial" charset="0"/>
              </a:rPr>
              <a:t>accumulo di nutrienti</a:t>
            </a:r>
            <a:r>
              <a:rPr lang="it-IT" sz="1600" b="0" dirty="0">
                <a:latin typeface="Arial" charset="0"/>
              </a:rPr>
              <a:t> cellulari e ioni </a:t>
            </a:r>
          </a:p>
          <a:p>
            <a:pPr algn="just"/>
            <a:r>
              <a:rPr lang="it-IT" sz="1600" b="0" dirty="0">
                <a:latin typeface="Arial" charset="0"/>
              </a:rPr>
              <a:t>        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° </a:t>
            </a:r>
            <a:r>
              <a:rPr lang="it-IT" sz="1600" b="0" dirty="0">
                <a:latin typeface="Arial" charset="0"/>
              </a:rPr>
              <a:t> evitano la </a:t>
            </a:r>
            <a:r>
              <a:rPr lang="it-IT" sz="1600" dirty="0">
                <a:latin typeface="Arial" charset="0"/>
              </a:rPr>
              <a:t>dispersione di metaboliti</a:t>
            </a:r>
          </a:p>
          <a:p>
            <a:pPr algn="just"/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    °</a:t>
            </a:r>
            <a:r>
              <a:rPr lang="it-IT" sz="1600" b="0" dirty="0">
                <a:latin typeface="Arial" charset="0"/>
              </a:rPr>
              <a:t>  permettono la </a:t>
            </a:r>
            <a:r>
              <a:rPr lang="it-IT" sz="1600" dirty="0">
                <a:latin typeface="Arial" charset="0"/>
              </a:rPr>
              <a:t>formazione di gradienti chimici ed elettrochimici</a:t>
            </a:r>
            <a:r>
              <a:rPr lang="it-IT" sz="1600" b="0" dirty="0">
                <a:latin typeface="Arial" charset="0"/>
              </a:rPr>
              <a:t> (potenziali elettrici)</a:t>
            </a:r>
          </a:p>
          <a:p>
            <a:pPr algn="just"/>
            <a:r>
              <a:rPr lang="it-IT" sz="1600" b="0" dirty="0">
                <a:latin typeface="Arial" charset="0"/>
              </a:rPr>
              <a:t>    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-</a:t>
            </a:r>
            <a:r>
              <a:rPr lang="it-IT" sz="1600" b="0" dirty="0">
                <a:latin typeface="Arial" charset="0"/>
              </a:rPr>
              <a:t> delimitano compartimenti interni.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sono dotate di sistemi proteici che mediano il </a:t>
            </a:r>
            <a:r>
              <a:rPr lang="it-IT" sz="1600" dirty="0">
                <a:latin typeface="Arial" charset="0"/>
              </a:rPr>
              <a:t>trasporto</a:t>
            </a:r>
            <a:r>
              <a:rPr lang="it-IT" sz="1600" b="0" dirty="0">
                <a:latin typeface="Arial" charset="0"/>
              </a:rPr>
              <a:t> di metaboliti, ioni ed anche  macromolecole,  necessari per il funzionamento cellulare</a:t>
            </a:r>
            <a:r>
              <a:rPr lang="it-IT" sz="1600" dirty="0">
                <a:latin typeface="Arial" charset="0"/>
              </a:rPr>
              <a:t> (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permeabilità selettiva</a:t>
            </a:r>
            <a:r>
              <a:rPr lang="it-IT" sz="1600" dirty="0">
                <a:latin typeface="Arial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it-IT" sz="1600" dirty="0">
              <a:latin typeface="Arial" charset="0"/>
            </a:endParaRPr>
          </a:p>
          <a:p>
            <a:pPr algn="just"/>
            <a:r>
              <a:rPr lang="it-IT" sz="1800" dirty="0">
                <a:solidFill>
                  <a:srgbClr val="FF0000"/>
                </a:solidFill>
                <a:latin typeface="Arial" charset="0"/>
              </a:rPr>
              <a:t>2) Comunicazione  intercellulare</a:t>
            </a: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sistemi proteici associati alla membrana permettono la </a:t>
            </a:r>
            <a:r>
              <a:rPr lang="it-IT" sz="1600" dirty="0">
                <a:latin typeface="Arial" charset="0"/>
              </a:rPr>
              <a:t>trasduzione e la generazione di segnali</a:t>
            </a:r>
            <a:r>
              <a:rPr lang="it-IT" sz="1600" b="0" dirty="0">
                <a:latin typeface="Arial" charset="0"/>
              </a:rPr>
              <a:t> chimici</a:t>
            </a:r>
          </a:p>
          <a:p>
            <a:pPr algn="just"/>
            <a:endParaRPr lang="it-IT" sz="1600" b="0" dirty="0">
              <a:latin typeface="Arial" charset="0"/>
            </a:endParaRPr>
          </a:p>
          <a:p>
            <a:pPr algn="just"/>
            <a:r>
              <a:rPr lang="it-IT" sz="1800" dirty="0">
                <a:solidFill>
                  <a:srgbClr val="FF0000"/>
                </a:solidFill>
                <a:latin typeface="Arial" charset="0"/>
              </a:rPr>
              <a:t>3) Conversione Di Energia</a:t>
            </a:r>
            <a:r>
              <a:rPr lang="it-IT" sz="1800" b="0" dirty="0">
                <a:latin typeface="Arial" charset="0"/>
              </a:rPr>
              <a:t>  </a:t>
            </a: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sistemi proteici associati a membrane (plasmatiche nei procarioti, dei mitocondri negli eucarioti) producono gradienti protonici transmembrana, </a:t>
            </a:r>
            <a:r>
              <a:rPr lang="it-IT" sz="1600" b="0" dirty="0">
                <a:latin typeface="Arial" charset="0"/>
                <a:sym typeface="Symbol" pitchFamily="18" charset="2"/>
              </a:rPr>
              <a:t>che sono convertiti in</a:t>
            </a:r>
            <a:r>
              <a:rPr lang="it-IT" sz="1600" b="0" dirty="0">
                <a:latin typeface="Arial" charset="0"/>
              </a:rPr>
              <a:t> energia chimica da altri complessi proteici</a:t>
            </a:r>
          </a:p>
          <a:p>
            <a:pPr algn="just"/>
            <a:endParaRPr lang="it-IT" sz="1600" dirty="0">
              <a:solidFill>
                <a:srgbClr val="FF3300"/>
              </a:solidFill>
              <a:latin typeface="Arial" charset="0"/>
            </a:endParaRPr>
          </a:p>
          <a:p>
            <a:pPr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4)</a:t>
            </a:r>
            <a:r>
              <a:rPr lang="it-IT" sz="1800" b="0" dirty="0">
                <a:latin typeface="Arial" charset="0"/>
              </a:rPr>
              <a:t> </a:t>
            </a:r>
            <a:r>
              <a:rPr lang="it-IT" sz="1800" dirty="0">
                <a:solidFill>
                  <a:srgbClr val="FF0000"/>
                </a:solidFill>
                <a:latin typeface="Arial" charset="0"/>
              </a:rPr>
              <a:t>Locomozione Cellulare</a:t>
            </a:r>
            <a:r>
              <a:rPr lang="it-IT" sz="1800" b="0" dirty="0">
                <a:solidFill>
                  <a:srgbClr val="FF0000"/>
                </a:solidFill>
                <a:latin typeface="Arial" charset="0"/>
              </a:rPr>
              <a:t>   </a:t>
            </a:r>
            <a:endParaRPr lang="it-IT" sz="1800" b="0" dirty="0">
              <a:latin typeface="Arial" charset="0"/>
            </a:endParaRP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le membrane di alcune cellule sono dotate di sistemi di propulsione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8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6"/>
          <p:cNvGrpSpPr>
            <a:grpSpLocks/>
          </p:cNvGrpSpPr>
          <p:nvPr/>
        </p:nvGrpSpPr>
        <p:grpSpPr bwMode="auto">
          <a:xfrm>
            <a:off x="1257300" y="2908300"/>
            <a:ext cx="7158038" cy="3484563"/>
            <a:chOff x="792" y="1616"/>
            <a:chExt cx="4509" cy="2195"/>
          </a:xfrm>
        </p:grpSpPr>
        <p:grpSp>
          <p:nvGrpSpPr>
            <p:cNvPr id="4111" name="Group 87"/>
            <p:cNvGrpSpPr>
              <a:grpSpLocks/>
            </p:cNvGrpSpPr>
            <p:nvPr/>
          </p:nvGrpSpPr>
          <p:grpSpPr bwMode="auto">
            <a:xfrm>
              <a:off x="1111" y="2292"/>
              <a:ext cx="2780" cy="1519"/>
              <a:chOff x="551" y="2476"/>
              <a:chExt cx="2780" cy="1335"/>
            </a:xfrm>
          </p:grpSpPr>
          <p:pic>
            <p:nvPicPr>
              <p:cNvPr id="4147" name="Picture 5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1" y="2476"/>
                <a:ext cx="2780" cy="1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8" name="Rectangle 86"/>
              <p:cNvSpPr>
                <a:spLocks noChangeArrowheads="1"/>
              </p:cNvSpPr>
              <p:nvPr/>
            </p:nvSpPr>
            <p:spPr bwMode="auto">
              <a:xfrm>
                <a:off x="3104" y="2560"/>
                <a:ext cx="216" cy="3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112" name="Group 85"/>
            <p:cNvGrpSpPr>
              <a:grpSpLocks/>
            </p:cNvGrpSpPr>
            <p:nvPr/>
          </p:nvGrpSpPr>
          <p:grpSpPr bwMode="auto">
            <a:xfrm rot="315743">
              <a:off x="792" y="1616"/>
              <a:ext cx="3176" cy="610"/>
              <a:chOff x="216" y="1688"/>
              <a:chExt cx="3176" cy="610"/>
            </a:xfrm>
          </p:grpSpPr>
          <p:pic>
            <p:nvPicPr>
              <p:cNvPr id="4145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D4FEFE"/>
                  </a:clrFrom>
                  <a:clrTo>
                    <a:srgbClr val="D4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6" y="1752"/>
                <a:ext cx="3171" cy="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6" name="Rectangle 84"/>
              <p:cNvSpPr>
                <a:spLocks noChangeArrowheads="1"/>
              </p:cNvSpPr>
              <p:nvPr/>
            </p:nvSpPr>
            <p:spPr bwMode="auto">
              <a:xfrm>
                <a:off x="3112" y="1688"/>
                <a:ext cx="280" cy="5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113" name="Rectangle 51"/>
            <p:cNvSpPr>
              <a:spLocks noChangeArrowheads="1"/>
            </p:cNvSpPr>
            <p:nvPr/>
          </p:nvSpPr>
          <p:spPr bwMode="auto">
            <a:xfrm>
              <a:off x="3038" y="2641"/>
              <a:ext cx="273" cy="1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4" name="AutoShape 88"/>
            <p:cNvSpPr>
              <a:spLocks noChangeAspect="1" noChangeArrowheads="1" noTextEdit="1"/>
            </p:cNvSpPr>
            <p:nvPr/>
          </p:nvSpPr>
          <p:spPr bwMode="auto">
            <a:xfrm>
              <a:off x="3587" y="1749"/>
              <a:ext cx="1426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Rectangle 90"/>
            <p:cNvSpPr>
              <a:spLocks noChangeArrowheads="1"/>
            </p:cNvSpPr>
            <p:nvPr/>
          </p:nvSpPr>
          <p:spPr bwMode="auto">
            <a:xfrm>
              <a:off x="3975" y="2126"/>
              <a:ext cx="12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4116" name="Rectangle 91"/>
            <p:cNvSpPr>
              <a:spLocks noChangeArrowheads="1"/>
            </p:cNvSpPr>
            <p:nvPr/>
          </p:nvSpPr>
          <p:spPr bwMode="auto">
            <a:xfrm>
              <a:off x="3975" y="2438"/>
              <a:ext cx="12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4117" name="Rectangle 92"/>
            <p:cNvSpPr>
              <a:spLocks noChangeArrowheads="1"/>
            </p:cNvSpPr>
            <p:nvPr/>
          </p:nvSpPr>
          <p:spPr bwMode="auto">
            <a:xfrm>
              <a:off x="3975" y="2749"/>
              <a:ext cx="12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C</a:t>
              </a:r>
              <a:endParaRPr lang="it-IT"/>
            </a:p>
          </p:txBody>
        </p:sp>
        <p:sp>
          <p:nvSpPr>
            <p:cNvPr id="4118" name="Rectangle 93"/>
            <p:cNvSpPr>
              <a:spLocks noChangeArrowheads="1"/>
            </p:cNvSpPr>
            <p:nvPr/>
          </p:nvSpPr>
          <p:spPr bwMode="auto">
            <a:xfrm>
              <a:off x="3708" y="2906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19" name="Rectangle 94"/>
            <p:cNvSpPr>
              <a:spLocks noChangeArrowheads="1"/>
            </p:cNvSpPr>
            <p:nvPr/>
          </p:nvSpPr>
          <p:spPr bwMode="auto">
            <a:xfrm>
              <a:off x="4237" y="2906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0" name="Rectangle 95"/>
            <p:cNvSpPr>
              <a:spLocks noChangeArrowheads="1"/>
            </p:cNvSpPr>
            <p:nvPr/>
          </p:nvSpPr>
          <p:spPr bwMode="auto">
            <a:xfrm>
              <a:off x="4523" y="2749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P</a:t>
              </a:r>
              <a:endParaRPr lang="it-IT"/>
            </a:p>
          </p:txBody>
        </p:sp>
        <p:sp>
          <p:nvSpPr>
            <p:cNvPr id="4121" name="Rectangle 96"/>
            <p:cNvSpPr>
              <a:spLocks noChangeArrowheads="1"/>
            </p:cNvSpPr>
            <p:nvPr/>
          </p:nvSpPr>
          <p:spPr bwMode="auto">
            <a:xfrm>
              <a:off x="4659" y="3019"/>
              <a:ext cx="19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O-</a:t>
              </a:r>
              <a:endParaRPr lang="it-IT"/>
            </a:p>
          </p:txBody>
        </p:sp>
        <p:sp>
          <p:nvSpPr>
            <p:cNvPr id="4122" name="Rectangle 97"/>
            <p:cNvSpPr>
              <a:spLocks noChangeArrowheads="1"/>
            </p:cNvSpPr>
            <p:nvPr/>
          </p:nvSpPr>
          <p:spPr bwMode="auto">
            <a:xfrm>
              <a:off x="4803" y="2830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3" name="Rectangle 98"/>
            <p:cNvSpPr>
              <a:spLocks noChangeArrowheads="1"/>
            </p:cNvSpPr>
            <p:nvPr/>
          </p:nvSpPr>
          <p:spPr bwMode="auto">
            <a:xfrm>
              <a:off x="4505" y="2438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4" name="Rectangle 99"/>
            <p:cNvSpPr>
              <a:spLocks noChangeArrowheads="1"/>
            </p:cNvSpPr>
            <p:nvPr/>
          </p:nvSpPr>
          <p:spPr bwMode="auto">
            <a:xfrm>
              <a:off x="3660" y="2438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5" name="Rectangle 100"/>
            <p:cNvSpPr>
              <a:spLocks noChangeArrowheads="1"/>
            </p:cNvSpPr>
            <p:nvPr/>
          </p:nvSpPr>
          <p:spPr bwMode="auto">
            <a:xfrm>
              <a:off x="3702" y="1971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O</a:t>
              </a:r>
              <a:endParaRPr lang="it-IT"/>
            </a:p>
          </p:txBody>
        </p:sp>
        <p:sp>
          <p:nvSpPr>
            <p:cNvPr id="4126" name="Rectangle 101"/>
            <p:cNvSpPr>
              <a:spLocks noChangeArrowheads="1"/>
            </p:cNvSpPr>
            <p:nvPr/>
          </p:nvSpPr>
          <p:spPr bwMode="auto">
            <a:xfrm>
              <a:off x="4055" y="1825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27" name="Rectangle 102"/>
            <p:cNvSpPr>
              <a:spLocks noChangeArrowheads="1"/>
            </p:cNvSpPr>
            <p:nvPr/>
          </p:nvSpPr>
          <p:spPr bwMode="auto">
            <a:xfrm>
              <a:off x="4243" y="1971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28" name="Rectangle 103"/>
            <p:cNvSpPr>
              <a:spLocks noChangeArrowheads="1"/>
            </p:cNvSpPr>
            <p:nvPr/>
          </p:nvSpPr>
          <p:spPr bwMode="auto">
            <a:xfrm>
              <a:off x="4285" y="2438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300" b="0">
                  <a:solidFill>
                    <a:srgbClr val="000000"/>
                  </a:solidFill>
                </a:rPr>
                <a:t>H</a:t>
              </a:r>
              <a:endParaRPr lang="it-IT"/>
            </a:p>
          </p:txBody>
        </p:sp>
        <p:sp>
          <p:nvSpPr>
            <p:cNvPr id="4129" name="Line 104"/>
            <p:cNvSpPr>
              <a:spLocks noChangeShapeType="1"/>
            </p:cNvSpPr>
            <p:nvPr/>
          </p:nvSpPr>
          <p:spPr bwMode="auto">
            <a:xfrm>
              <a:off x="4039" y="2316"/>
              <a:ext cx="1" cy="1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0" name="Line 105"/>
            <p:cNvSpPr>
              <a:spLocks noChangeShapeType="1"/>
            </p:cNvSpPr>
            <p:nvPr/>
          </p:nvSpPr>
          <p:spPr bwMode="auto">
            <a:xfrm>
              <a:off x="4039" y="2628"/>
              <a:ext cx="1" cy="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1" name="Line 106"/>
            <p:cNvSpPr>
              <a:spLocks noChangeShapeType="1"/>
            </p:cNvSpPr>
            <p:nvPr/>
          </p:nvSpPr>
          <p:spPr bwMode="auto">
            <a:xfrm flipH="1">
              <a:off x="3858" y="2895"/>
              <a:ext cx="106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2" name="Line 107"/>
            <p:cNvSpPr>
              <a:spLocks noChangeShapeType="1"/>
            </p:cNvSpPr>
            <p:nvPr/>
          </p:nvSpPr>
          <p:spPr bwMode="auto">
            <a:xfrm>
              <a:off x="4115" y="2895"/>
              <a:ext cx="11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3" name="Line 108"/>
            <p:cNvSpPr>
              <a:spLocks noChangeShapeType="1"/>
            </p:cNvSpPr>
            <p:nvPr/>
          </p:nvSpPr>
          <p:spPr bwMode="auto">
            <a:xfrm flipV="1">
              <a:off x="4388" y="2895"/>
              <a:ext cx="11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4" name="Line 109"/>
            <p:cNvSpPr>
              <a:spLocks noChangeShapeType="1"/>
            </p:cNvSpPr>
            <p:nvPr/>
          </p:nvSpPr>
          <p:spPr bwMode="auto">
            <a:xfrm>
              <a:off x="4625" y="2938"/>
              <a:ext cx="54" cy="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Line 110"/>
            <p:cNvSpPr>
              <a:spLocks noChangeShapeType="1"/>
            </p:cNvSpPr>
            <p:nvPr/>
          </p:nvSpPr>
          <p:spPr bwMode="auto">
            <a:xfrm>
              <a:off x="4639" y="2868"/>
              <a:ext cx="153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6" name="Line 111"/>
            <p:cNvSpPr>
              <a:spLocks noChangeShapeType="1"/>
            </p:cNvSpPr>
            <p:nvPr/>
          </p:nvSpPr>
          <p:spPr bwMode="auto">
            <a:xfrm flipV="1">
              <a:off x="4598" y="2628"/>
              <a:ext cx="1" cy="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7" name="Line 112"/>
            <p:cNvSpPr>
              <a:spLocks noChangeShapeType="1"/>
            </p:cNvSpPr>
            <p:nvPr/>
          </p:nvSpPr>
          <p:spPr bwMode="auto">
            <a:xfrm flipV="1">
              <a:off x="4552" y="2628"/>
              <a:ext cx="1" cy="1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8" name="Line 113"/>
            <p:cNvSpPr>
              <a:spLocks noChangeShapeType="1"/>
            </p:cNvSpPr>
            <p:nvPr/>
          </p:nvSpPr>
          <p:spPr bwMode="auto">
            <a:xfrm flipH="1">
              <a:off x="3811" y="2540"/>
              <a:ext cx="15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9" name="Line 114"/>
            <p:cNvSpPr>
              <a:spLocks noChangeShapeType="1"/>
            </p:cNvSpPr>
            <p:nvPr/>
          </p:nvSpPr>
          <p:spPr bwMode="auto">
            <a:xfrm flipH="1" flipV="1">
              <a:off x="3852" y="2119"/>
              <a:ext cx="112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0" name="Line 115"/>
            <p:cNvSpPr>
              <a:spLocks noChangeShapeType="1"/>
            </p:cNvSpPr>
            <p:nvPr/>
          </p:nvSpPr>
          <p:spPr bwMode="auto">
            <a:xfrm flipV="1">
              <a:off x="4062" y="2014"/>
              <a:ext cx="34" cy="1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1" name="Line 116"/>
            <p:cNvSpPr>
              <a:spLocks noChangeShapeType="1"/>
            </p:cNvSpPr>
            <p:nvPr/>
          </p:nvSpPr>
          <p:spPr bwMode="auto">
            <a:xfrm flipV="1">
              <a:off x="4115" y="2123"/>
              <a:ext cx="105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2" name="Line 117"/>
            <p:cNvSpPr>
              <a:spLocks noChangeShapeType="1"/>
            </p:cNvSpPr>
            <p:nvPr/>
          </p:nvSpPr>
          <p:spPr bwMode="auto">
            <a:xfrm>
              <a:off x="4115" y="2540"/>
              <a:ext cx="14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Line 118"/>
            <p:cNvSpPr>
              <a:spLocks noChangeShapeType="1"/>
            </p:cNvSpPr>
            <p:nvPr/>
          </p:nvSpPr>
          <p:spPr bwMode="auto">
            <a:xfrm flipV="1">
              <a:off x="4944" y="2936"/>
              <a:ext cx="1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4" name="Text Box 119"/>
            <p:cNvSpPr txBox="1">
              <a:spLocks noChangeArrowheads="1"/>
            </p:cNvSpPr>
            <p:nvPr/>
          </p:nvSpPr>
          <p:spPr bwMode="auto">
            <a:xfrm>
              <a:off x="5046" y="281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Arial" charset="0"/>
                </a:rPr>
                <a:t>R</a:t>
              </a:r>
            </a:p>
          </p:txBody>
        </p:sp>
      </p:grp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7988" y="796925"/>
            <a:ext cx="6919912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5000"/>
              </a:spcBef>
              <a:buFontTx/>
              <a:buChar char="•"/>
            </a:pPr>
            <a:r>
              <a:rPr lang="it-IT" sz="2000">
                <a:latin typeface="Arial" charset="0"/>
              </a:rPr>
              <a:t> </a:t>
            </a:r>
            <a:r>
              <a:rPr lang="it-IT" sz="1800">
                <a:latin typeface="Arial" charset="0"/>
              </a:rPr>
              <a:t>I FOSFOLIPIDI</a:t>
            </a:r>
            <a:r>
              <a:rPr lang="it-IT" sz="1800" i="1">
                <a:solidFill>
                  <a:srgbClr val="FF3300"/>
                </a:solidFill>
                <a:latin typeface="Arial" charset="0"/>
              </a:rPr>
              <a:t> </a:t>
            </a:r>
          </a:p>
          <a:p>
            <a:endParaRPr lang="it-IT" sz="1800">
              <a:latin typeface="Arial" charset="0"/>
            </a:endParaRPr>
          </a:p>
          <a:p>
            <a:r>
              <a:rPr lang="it-IT" sz="1600" b="0">
                <a:latin typeface="Arial" charset="0"/>
              </a:rPr>
              <a:t>  </a:t>
            </a:r>
          </a:p>
          <a:p>
            <a:endParaRPr lang="it-IT" sz="1400" b="0"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endParaRPr lang="it-IT" sz="1400" i="1">
              <a:solidFill>
                <a:srgbClr val="FF3300"/>
              </a:solidFill>
              <a:latin typeface="Arial" charset="0"/>
            </a:endParaRPr>
          </a:p>
          <a:p>
            <a:r>
              <a:rPr lang="it-IT" sz="1400" i="1">
                <a:solidFill>
                  <a:srgbClr val="FF3300"/>
                </a:solidFill>
                <a:latin typeface="Arial" charset="0"/>
              </a:rPr>
              <a:t>  </a:t>
            </a:r>
            <a:endParaRPr lang="en-GB" sz="1400" b="0">
              <a:latin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740525" y="809625"/>
            <a:ext cx="1319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STRUTTURA </a:t>
            </a:r>
          </a:p>
          <a:p>
            <a:r>
              <a:rPr lang="en-GB" sz="1400">
                <a:latin typeface="Arial" charset="0"/>
              </a:rPr>
              <a:t>GENERALE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7029450" y="1955800"/>
            <a:ext cx="1250950" cy="701675"/>
            <a:chOff x="7029450" y="1955800"/>
            <a:chExt cx="1250950" cy="701675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7029450" y="2314575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7434263" y="1955800"/>
              <a:ext cx="846137" cy="701675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800" b="0">
                  <a:latin typeface="Arial" charset="0"/>
                </a:rPr>
                <a:t>R</a:t>
              </a:r>
              <a:endParaRPr lang="en-GB" sz="1400" b="0">
                <a:latin typeface="Arial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2938463" y="1106488"/>
            <a:ext cx="4337050" cy="1604962"/>
            <a:chOff x="2938463" y="1106488"/>
            <a:chExt cx="4337050" cy="1604962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5421313" y="1412875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5408613" y="1909763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6229350" y="2295525"/>
              <a:ext cx="4175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5829300" y="1135063"/>
              <a:ext cx="476250" cy="13176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GB" sz="1600">
                  <a:latin typeface="Arial" charset="0"/>
                </a:rPr>
                <a:t>glicerolo</a:t>
              </a:r>
              <a:endParaRPr lang="en-GB" sz="16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938463" y="1106488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 dirty="0" err="1">
                  <a:latin typeface="Arial" charset="0"/>
                </a:rPr>
                <a:t>acido</a:t>
              </a:r>
              <a:r>
                <a:rPr lang="en-GB" sz="1600" dirty="0">
                  <a:latin typeface="Arial" charset="0"/>
                </a:rPr>
                <a:t> </a:t>
              </a:r>
              <a:r>
                <a:rPr lang="en-GB" sz="1600" dirty="0" err="1">
                  <a:latin typeface="Arial" charset="0"/>
                </a:rPr>
                <a:t>grasso</a:t>
              </a:r>
              <a:endParaRPr lang="en-GB" sz="1600" dirty="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2938463" y="1706563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" charset="0"/>
                </a:rPr>
                <a:t>acido grasso</a:t>
              </a:r>
              <a:endParaRPr lang="en-GB" sz="1600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6513513" y="1965325"/>
              <a:ext cx="762000" cy="7461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latin typeface="Arial" charset="0"/>
                </a:rPr>
                <a:t>PO</a:t>
              </a:r>
              <a:r>
                <a:rPr lang="en-GB" sz="1600" baseline="-25000">
                  <a:latin typeface="Arial" charset="0"/>
                </a:rPr>
                <a:t>4</a:t>
              </a:r>
              <a:r>
                <a:rPr lang="en-GB" sz="1600" baseline="30000">
                  <a:latin typeface="Arial" charset="0"/>
                </a:rPr>
                <a:t>2-</a:t>
              </a:r>
              <a:endParaRPr lang="en-GB" sz="1600">
                <a:latin typeface="Arial" charset="0"/>
              </a:endParaRPr>
            </a:p>
          </p:txBody>
        </p:sp>
      </p:grpSp>
      <p:sp>
        <p:nvSpPr>
          <p:cNvPr id="72752" name="Rectangle 48"/>
          <p:cNvSpPr>
            <a:spLocks noChangeArrowheads="1"/>
          </p:cNvSpPr>
          <p:nvPr/>
        </p:nvSpPr>
        <p:spPr bwMode="auto">
          <a:xfrm>
            <a:off x="179388" y="169863"/>
            <a:ext cx="8786812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Principali componenti lipidici delle membrane</a:t>
            </a:r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159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po 87"/>
          <p:cNvGrpSpPr/>
          <p:nvPr/>
        </p:nvGrpSpPr>
        <p:grpSpPr>
          <a:xfrm>
            <a:off x="219075" y="742949"/>
            <a:ext cx="2541588" cy="968375"/>
            <a:chOff x="2938463" y="1106488"/>
            <a:chExt cx="4337050" cy="1604962"/>
          </a:xfrm>
        </p:grpSpPr>
        <p:sp>
          <p:nvSpPr>
            <p:cNvPr id="89" name="Line 5"/>
            <p:cNvSpPr>
              <a:spLocks noChangeShapeType="1"/>
            </p:cNvSpPr>
            <p:nvPr/>
          </p:nvSpPr>
          <p:spPr bwMode="auto">
            <a:xfrm>
              <a:off x="5421313" y="1412875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400">
                <a:latin typeface="Arial Narrow" panose="020B0606020202030204" pitchFamily="34" charset="0"/>
              </a:endParaRPr>
            </a:p>
          </p:txBody>
        </p:sp>
        <p:sp>
          <p:nvSpPr>
            <p:cNvPr id="90" name="Line 6"/>
            <p:cNvSpPr>
              <a:spLocks noChangeShapeType="1"/>
            </p:cNvSpPr>
            <p:nvPr/>
          </p:nvSpPr>
          <p:spPr bwMode="auto">
            <a:xfrm>
              <a:off x="5408613" y="1909763"/>
              <a:ext cx="415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400">
                <a:latin typeface="Arial Narrow" panose="020B0606020202030204" pitchFamily="34" charset="0"/>
              </a:endParaRPr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9350" y="2295525"/>
              <a:ext cx="4175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400">
                <a:latin typeface="Arial Narrow" panose="020B0606020202030204" pitchFamily="34" charset="0"/>
              </a:endParaRPr>
            </a:p>
          </p:txBody>
        </p:sp>
        <p:sp>
          <p:nvSpPr>
            <p:cNvPr id="92" name="Rectangle 8"/>
            <p:cNvSpPr>
              <a:spLocks noChangeArrowheads="1"/>
            </p:cNvSpPr>
            <p:nvPr/>
          </p:nvSpPr>
          <p:spPr bwMode="auto">
            <a:xfrm>
              <a:off x="5829300" y="1135063"/>
              <a:ext cx="476250" cy="1317625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GB" sz="1400">
                  <a:latin typeface="Arial Narrow" panose="020B0606020202030204" pitchFamily="34" charset="0"/>
                </a:rPr>
                <a:t>glicerolo</a:t>
              </a:r>
            </a:p>
          </p:txBody>
        </p:sp>
        <p:sp>
          <p:nvSpPr>
            <p:cNvPr id="93" name="Rectangle 9"/>
            <p:cNvSpPr>
              <a:spLocks noChangeArrowheads="1"/>
            </p:cNvSpPr>
            <p:nvPr/>
          </p:nvSpPr>
          <p:spPr bwMode="auto">
            <a:xfrm>
              <a:off x="2938463" y="1106488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dirty="0" err="1">
                  <a:latin typeface="Arial Narrow" panose="020B0606020202030204" pitchFamily="34" charset="0"/>
                </a:rPr>
                <a:t>acido</a:t>
              </a:r>
              <a:r>
                <a:rPr lang="en-GB" sz="1400" dirty="0">
                  <a:latin typeface="Arial Narrow" panose="020B0606020202030204" pitchFamily="34" charset="0"/>
                </a:rPr>
                <a:t> </a:t>
              </a:r>
              <a:r>
                <a:rPr lang="en-GB" sz="1400" dirty="0" err="1">
                  <a:latin typeface="Arial Narrow" panose="020B0606020202030204" pitchFamily="34" charset="0"/>
                </a:rPr>
                <a:t>grasso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94" name="Rectangle 10"/>
            <p:cNvSpPr>
              <a:spLocks noChangeArrowheads="1"/>
            </p:cNvSpPr>
            <p:nvPr/>
          </p:nvSpPr>
          <p:spPr bwMode="auto">
            <a:xfrm>
              <a:off x="2938463" y="1706563"/>
              <a:ext cx="2473325" cy="439737"/>
            </a:xfrm>
            <a:prstGeom prst="rect">
              <a:avLst/>
            </a:prstGeom>
            <a:solidFill>
              <a:srgbClr val="FAFF97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>
                  <a:latin typeface="Arial Narrow" panose="020B0606020202030204" pitchFamily="34" charset="0"/>
                </a:rPr>
                <a:t>acido grasso</a:t>
              </a:r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6513513" y="1965325"/>
              <a:ext cx="762000" cy="7461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>
                  <a:latin typeface="Arial Narrow" panose="020B0606020202030204" pitchFamily="34" charset="0"/>
                </a:rPr>
                <a:t>PO</a:t>
              </a:r>
              <a:r>
                <a:rPr lang="en-GB" sz="1400" baseline="-25000">
                  <a:latin typeface="Arial Narrow" panose="020B0606020202030204" pitchFamily="34" charset="0"/>
                </a:rPr>
                <a:t>4</a:t>
              </a:r>
              <a:r>
                <a:rPr lang="en-GB" sz="1400" baseline="30000">
                  <a:latin typeface="Arial Narrow" panose="020B0606020202030204" pitchFamily="34" charset="0"/>
                </a:rPr>
                <a:t>2-</a:t>
              </a:r>
              <a:endParaRPr lang="en-GB" sz="1400">
                <a:latin typeface="Arial Narrow" panose="020B0606020202030204" pitchFamily="34" charset="0"/>
              </a:endParaRPr>
            </a:p>
          </p:txBody>
        </p:sp>
      </p:grpSp>
      <p:sp>
        <p:nvSpPr>
          <p:cNvPr id="75836" name="Rectangle 60"/>
          <p:cNvSpPr>
            <a:spLocks noChangeArrowheads="1"/>
          </p:cNvSpPr>
          <p:nvPr/>
        </p:nvSpPr>
        <p:spPr bwMode="auto">
          <a:xfrm>
            <a:off x="179388" y="169863"/>
            <a:ext cx="8786812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Tipi di fosfolipidi</a:t>
            </a:r>
          </a:p>
        </p:txBody>
      </p:sp>
      <p:sp>
        <p:nvSpPr>
          <p:cNvPr id="5132" name="Rectangle 69"/>
          <p:cNvSpPr>
            <a:spLocks noChangeArrowheads="1"/>
          </p:cNvSpPr>
          <p:nvPr/>
        </p:nvSpPr>
        <p:spPr bwMode="auto">
          <a:xfrm>
            <a:off x="2836863" y="1343025"/>
            <a:ext cx="350837" cy="3333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 dirty="0">
                <a:latin typeface="Arial" charset="0"/>
              </a:rPr>
              <a:t>R</a:t>
            </a:r>
            <a:endParaRPr lang="en-GB" sz="1400" b="0" dirty="0">
              <a:latin typeface="Arial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34963" y="1801813"/>
            <a:ext cx="3443287" cy="784225"/>
            <a:chOff x="334963" y="1801813"/>
            <a:chExt cx="3443287" cy="784225"/>
          </a:xfrm>
        </p:grpSpPr>
        <p:pic>
          <p:nvPicPr>
            <p:cNvPr id="5141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3588" y="1801813"/>
              <a:ext cx="788987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uppo 1"/>
            <p:cNvGrpSpPr/>
            <p:nvPr/>
          </p:nvGrpSpPr>
          <p:grpSpPr>
            <a:xfrm>
              <a:off x="334963" y="2130425"/>
              <a:ext cx="3443287" cy="371475"/>
              <a:chOff x="334963" y="2130425"/>
              <a:chExt cx="3443287" cy="371475"/>
            </a:xfrm>
          </p:grpSpPr>
          <p:sp>
            <p:nvSpPr>
              <p:cNvPr id="5123" name="Text Box 16"/>
              <p:cNvSpPr txBox="1">
                <a:spLocks noChangeArrowheads="1"/>
              </p:cNvSpPr>
              <p:nvPr/>
            </p:nvSpPr>
            <p:spPr bwMode="auto">
              <a:xfrm>
                <a:off x="1122363" y="2165350"/>
                <a:ext cx="247808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GB" sz="1600" dirty="0" err="1">
                    <a:latin typeface="Arial" charset="0"/>
                  </a:rPr>
                  <a:t>acido</a:t>
                </a:r>
                <a:r>
                  <a:rPr lang="en-GB" sz="1600" dirty="0">
                    <a:latin typeface="Arial" charset="0"/>
                  </a:rPr>
                  <a:t> </a:t>
                </a:r>
                <a:r>
                  <a:rPr lang="en-GB" sz="1600" dirty="0" err="1">
                    <a:latin typeface="Arial" charset="0"/>
                  </a:rPr>
                  <a:t>fosfatidico</a:t>
                </a:r>
                <a:endParaRPr lang="en-GB" sz="1600" dirty="0">
                  <a:latin typeface="Arial" charset="0"/>
                </a:endParaRPr>
              </a:p>
            </p:txBody>
          </p:sp>
          <p:sp>
            <p:nvSpPr>
              <p:cNvPr id="5133" name="Text Box 70"/>
              <p:cNvSpPr txBox="1">
                <a:spLocks noChangeArrowheads="1"/>
              </p:cNvSpPr>
              <p:nvPr/>
            </p:nvSpPr>
            <p:spPr bwMode="auto">
              <a:xfrm>
                <a:off x="3346450" y="2149475"/>
                <a:ext cx="4318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dirty="0">
                    <a:latin typeface="Arial" charset="0"/>
                  </a:rPr>
                  <a:t>(</a:t>
                </a:r>
                <a:r>
                  <a:rPr lang="it-IT" sz="1600" dirty="0">
                    <a:latin typeface="Arial" charset="0"/>
                    <a:sym typeface="Symbol" pitchFamily="18" charset="2"/>
                  </a:rPr>
                  <a:t></a:t>
                </a:r>
                <a:r>
                  <a:rPr lang="it-IT" sz="1600" dirty="0">
                    <a:latin typeface="Arial" charset="0"/>
                  </a:rPr>
                  <a:t>)</a:t>
                </a:r>
              </a:p>
            </p:txBody>
          </p:sp>
          <p:grpSp>
            <p:nvGrpSpPr>
              <p:cNvPr id="5148" name="Group 37"/>
              <p:cNvGrpSpPr>
                <a:grpSpLocks/>
              </p:cNvGrpSpPr>
              <p:nvPr/>
            </p:nvGrpSpPr>
            <p:grpSpPr bwMode="auto">
              <a:xfrm>
                <a:off x="334963" y="2130425"/>
                <a:ext cx="441325" cy="268288"/>
                <a:chOff x="517" y="460"/>
                <a:chExt cx="1064" cy="565"/>
              </a:xfrm>
            </p:grpSpPr>
            <p:pic>
              <p:nvPicPr>
                <p:cNvPr id="5180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29" y="460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81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486" y="954"/>
                  <a:ext cx="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82" name="Rectangle 66"/>
                <p:cNvSpPr>
                  <a:spLocks noChangeArrowheads="1"/>
                </p:cNvSpPr>
                <p:nvPr/>
              </p:nvSpPr>
              <p:spPr bwMode="auto">
                <a:xfrm flipH="1">
                  <a:off x="1367" y="573"/>
                  <a:ext cx="83" cy="45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5183" name="Picture 6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17" y="627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4" name="Gruppo 3"/>
          <p:cNvGrpSpPr/>
          <p:nvPr/>
        </p:nvGrpSpPr>
        <p:grpSpPr>
          <a:xfrm>
            <a:off x="306388" y="2660650"/>
            <a:ext cx="3184525" cy="1466850"/>
            <a:chOff x="306388" y="2660650"/>
            <a:chExt cx="3184525" cy="1466850"/>
          </a:xfrm>
        </p:grpSpPr>
        <p:sp>
          <p:nvSpPr>
            <p:cNvPr id="5125" name="Text Box 33"/>
            <p:cNvSpPr txBox="1">
              <a:spLocks noChangeArrowheads="1"/>
            </p:cNvSpPr>
            <p:nvPr/>
          </p:nvSpPr>
          <p:spPr bwMode="auto">
            <a:xfrm>
              <a:off x="2370138" y="3790950"/>
              <a:ext cx="11207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 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 + </a:t>
              </a:r>
              <a:r>
                <a:rPr lang="it-IT" sz="1600" b="0">
                  <a:latin typeface="Arial" charset="0"/>
                </a:rPr>
                <a:t>=</a:t>
              </a:r>
              <a:r>
                <a:rPr lang="it-IT" sz="1600">
                  <a:latin typeface="Arial" charset="0"/>
                </a:rPr>
                <a:t> 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pic>
          <p:nvPicPr>
            <p:cNvPr id="5142" name="Picture 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500" y="2660650"/>
              <a:ext cx="2400300" cy="1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3" name="Text Box 5"/>
            <p:cNvSpPr txBox="1">
              <a:spLocks noChangeArrowheads="1"/>
            </p:cNvSpPr>
            <p:nvPr/>
          </p:nvSpPr>
          <p:spPr bwMode="auto">
            <a:xfrm>
              <a:off x="739775" y="3781425"/>
              <a:ext cx="1631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fosfatidilserina</a:t>
              </a:r>
            </a:p>
          </p:txBody>
        </p:sp>
        <p:grpSp>
          <p:nvGrpSpPr>
            <p:cNvPr id="5149" name="Group 42"/>
            <p:cNvGrpSpPr>
              <a:grpSpLocks/>
            </p:cNvGrpSpPr>
            <p:nvPr/>
          </p:nvGrpSpPr>
          <p:grpSpPr bwMode="auto">
            <a:xfrm>
              <a:off x="306388" y="3235325"/>
              <a:ext cx="441325" cy="268288"/>
              <a:chOff x="517" y="460"/>
              <a:chExt cx="1064" cy="565"/>
            </a:xfrm>
          </p:grpSpPr>
          <p:pic>
            <p:nvPicPr>
              <p:cNvPr id="5176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7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8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79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uppo 4"/>
          <p:cNvGrpSpPr/>
          <p:nvPr/>
        </p:nvGrpSpPr>
        <p:grpSpPr>
          <a:xfrm>
            <a:off x="255588" y="4035425"/>
            <a:ext cx="3632200" cy="1219200"/>
            <a:chOff x="255588" y="4035425"/>
            <a:chExt cx="3632200" cy="1219200"/>
          </a:xfrm>
        </p:grpSpPr>
        <p:sp>
          <p:nvSpPr>
            <p:cNvPr id="5122" name="Text Box 9"/>
            <p:cNvSpPr txBox="1">
              <a:spLocks noChangeArrowheads="1"/>
            </p:cNvSpPr>
            <p:nvPr/>
          </p:nvSpPr>
          <p:spPr bwMode="auto">
            <a:xfrm>
              <a:off x="625475" y="4916488"/>
              <a:ext cx="16208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fosfatidilcolina</a:t>
              </a:r>
            </a:p>
          </p:txBody>
        </p:sp>
        <p:pic>
          <p:nvPicPr>
            <p:cNvPr id="5144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6113" y="4035425"/>
              <a:ext cx="3241675" cy="90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5" name="Text Box 35"/>
            <p:cNvSpPr txBox="1">
              <a:spLocks noChangeArrowheads="1"/>
            </p:cNvSpPr>
            <p:nvPr/>
          </p:nvSpPr>
          <p:spPr bwMode="auto">
            <a:xfrm>
              <a:off x="2181225" y="4918075"/>
              <a:ext cx="954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 + </a:t>
              </a:r>
              <a:r>
                <a:rPr lang="it-IT" sz="1600" b="0">
                  <a:latin typeface="Arial" charset="0"/>
                </a:rPr>
                <a:t>=</a:t>
              </a:r>
              <a:r>
                <a:rPr lang="it-IT" sz="1600">
                  <a:latin typeface="Arial" charset="0"/>
                </a:rPr>
                <a:t> 0)</a:t>
              </a:r>
            </a:p>
          </p:txBody>
        </p:sp>
        <p:grpSp>
          <p:nvGrpSpPr>
            <p:cNvPr id="5150" name="Group 47"/>
            <p:cNvGrpSpPr>
              <a:grpSpLocks/>
            </p:cNvGrpSpPr>
            <p:nvPr/>
          </p:nvGrpSpPr>
          <p:grpSpPr bwMode="auto">
            <a:xfrm>
              <a:off x="255588" y="4308475"/>
              <a:ext cx="441325" cy="268288"/>
              <a:chOff x="517" y="460"/>
              <a:chExt cx="1064" cy="565"/>
            </a:xfrm>
          </p:grpSpPr>
          <p:pic>
            <p:nvPicPr>
              <p:cNvPr id="517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3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4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75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uppo 7"/>
          <p:cNvGrpSpPr/>
          <p:nvPr/>
        </p:nvGrpSpPr>
        <p:grpSpPr>
          <a:xfrm>
            <a:off x="217488" y="5329238"/>
            <a:ext cx="3444875" cy="1195387"/>
            <a:chOff x="217488" y="5329238"/>
            <a:chExt cx="3444875" cy="1195387"/>
          </a:xfrm>
        </p:grpSpPr>
        <p:pic>
          <p:nvPicPr>
            <p:cNvPr id="5146" name="Picture 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8975" y="5329238"/>
              <a:ext cx="2776538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po 5"/>
            <p:cNvGrpSpPr/>
            <p:nvPr/>
          </p:nvGrpSpPr>
          <p:grpSpPr>
            <a:xfrm>
              <a:off x="217488" y="5622925"/>
              <a:ext cx="3444875" cy="901700"/>
              <a:chOff x="217488" y="5622925"/>
              <a:chExt cx="3444875" cy="901700"/>
            </a:xfrm>
          </p:grpSpPr>
          <p:sp>
            <p:nvSpPr>
              <p:cNvPr id="5126" name="Text Box 44"/>
              <p:cNvSpPr txBox="1">
                <a:spLocks noChangeArrowheads="1"/>
              </p:cNvSpPr>
              <p:nvPr/>
            </p:nvSpPr>
            <p:spPr bwMode="auto">
              <a:xfrm>
                <a:off x="2708275" y="6188075"/>
                <a:ext cx="9540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dirty="0">
                    <a:latin typeface="Arial" charset="0"/>
                  </a:rPr>
                  <a:t>(</a:t>
                </a:r>
                <a:r>
                  <a:rPr lang="it-IT" sz="1600" dirty="0">
                    <a:latin typeface="Arial" charset="0"/>
                    <a:sym typeface="Symbol" pitchFamily="18" charset="2"/>
                  </a:rPr>
                  <a:t></a:t>
                </a:r>
                <a:r>
                  <a:rPr lang="it-IT" sz="1600" dirty="0">
                    <a:latin typeface="Arial" charset="0"/>
                  </a:rPr>
                  <a:t> + </a:t>
                </a:r>
                <a:r>
                  <a:rPr lang="it-IT" sz="1600" b="0" dirty="0">
                    <a:latin typeface="Arial" charset="0"/>
                  </a:rPr>
                  <a:t>=</a:t>
                </a:r>
                <a:r>
                  <a:rPr lang="it-IT" sz="1600" dirty="0">
                    <a:latin typeface="Arial" charset="0"/>
                  </a:rPr>
                  <a:t> 0)</a:t>
                </a:r>
              </a:p>
            </p:txBody>
          </p:sp>
          <p:sp>
            <p:nvSpPr>
              <p:cNvPr id="5147" name="Text Box 34"/>
              <p:cNvSpPr txBox="1">
                <a:spLocks noChangeArrowheads="1"/>
              </p:cNvSpPr>
              <p:nvPr/>
            </p:nvSpPr>
            <p:spPr bwMode="auto">
              <a:xfrm>
                <a:off x="334963" y="6159500"/>
                <a:ext cx="24003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GB" sz="1600">
                    <a:latin typeface="Arial" charset="0"/>
                  </a:rPr>
                  <a:t>fosfatidiletanolammina</a:t>
                </a:r>
              </a:p>
            </p:txBody>
          </p:sp>
          <p:grpSp>
            <p:nvGrpSpPr>
              <p:cNvPr id="5151" name="Group 52"/>
              <p:cNvGrpSpPr>
                <a:grpSpLocks/>
              </p:cNvGrpSpPr>
              <p:nvPr/>
            </p:nvGrpSpPr>
            <p:grpSpPr bwMode="auto">
              <a:xfrm>
                <a:off x="217488" y="5622925"/>
                <a:ext cx="441325" cy="268288"/>
                <a:chOff x="517" y="460"/>
                <a:chExt cx="1064" cy="565"/>
              </a:xfrm>
            </p:grpSpPr>
            <p:pic>
              <p:nvPicPr>
                <p:cNvPr id="5168" name="Picture 6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29" y="460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6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486" y="954"/>
                  <a:ext cx="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0" name="Rectangle 66"/>
                <p:cNvSpPr>
                  <a:spLocks noChangeArrowheads="1"/>
                </p:cNvSpPr>
                <p:nvPr/>
              </p:nvSpPr>
              <p:spPr bwMode="auto">
                <a:xfrm flipH="1">
                  <a:off x="1367" y="573"/>
                  <a:ext cx="83" cy="45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5171" name="Picture 6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66341" flipH="1">
                  <a:off x="517" y="627"/>
                  <a:ext cx="893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7" name="Gruppo 6"/>
          <p:cNvGrpSpPr/>
          <p:nvPr/>
        </p:nvGrpSpPr>
        <p:grpSpPr>
          <a:xfrm>
            <a:off x="4675188" y="746125"/>
            <a:ext cx="4049712" cy="1363663"/>
            <a:chOff x="4675188" y="746125"/>
            <a:chExt cx="4049712" cy="1363663"/>
          </a:xfrm>
        </p:grpSpPr>
        <p:sp>
          <p:nvSpPr>
            <p:cNvPr id="5124" name="Text Box 20"/>
            <p:cNvSpPr txBox="1">
              <a:spLocks noChangeArrowheads="1"/>
            </p:cNvSpPr>
            <p:nvPr/>
          </p:nvSpPr>
          <p:spPr bwMode="auto">
            <a:xfrm>
              <a:off x="6843713" y="1679575"/>
              <a:ext cx="18811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fosfatidilglicerolo</a:t>
              </a:r>
            </a:p>
          </p:txBody>
        </p:sp>
        <p:sp>
          <p:nvSpPr>
            <p:cNvPr id="5134" name="Text Box 71"/>
            <p:cNvSpPr txBox="1">
              <a:spLocks noChangeArrowheads="1"/>
            </p:cNvSpPr>
            <p:nvPr/>
          </p:nvSpPr>
          <p:spPr bwMode="auto">
            <a:xfrm>
              <a:off x="6823075" y="1022350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pic>
          <p:nvPicPr>
            <p:cNvPr id="5135" name="Picture 7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5713" y="746125"/>
              <a:ext cx="1657350" cy="13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52" name="Group 57"/>
            <p:cNvGrpSpPr>
              <a:grpSpLocks/>
            </p:cNvGrpSpPr>
            <p:nvPr/>
          </p:nvGrpSpPr>
          <p:grpSpPr bwMode="auto">
            <a:xfrm>
              <a:off x="4675188" y="1022350"/>
              <a:ext cx="441325" cy="268288"/>
              <a:chOff x="517" y="460"/>
              <a:chExt cx="1064" cy="565"/>
            </a:xfrm>
          </p:grpSpPr>
          <p:pic>
            <p:nvPicPr>
              <p:cNvPr id="5164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65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6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34"/>
                <a:ext cx="118" cy="49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67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uppo 8"/>
          <p:cNvGrpSpPr/>
          <p:nvPr/>
        </p:nvGrpSpPr>
        <p:grpSpPr>
          <a:xfrm>
            <a:off x="4646613" y="2193925"/>
            <a:ext cx="3967162" cy="1681163"/>
            <a:chOff x="4646613" y="2193925"/>
            <a:chExt cx="3967162" cy="1681163"/>
          </a:xfrm>
        </p:grpSpPr>
        <p:sp>
          <p:nvSpPr>
            <p:cNvPr id="5128" name="Rectangle 46"/>
            <p:cNvSpPr>
              <a:spLocks noChangeArrowheads="1"/>
            </p:cNvSpPr>
            <p:nvPr/>
          </p:nvSpPr>
          <p:spPr bwMode="auto">
            <a:xfrm>
              <a:off x="4975225" y="3538538"/>
              <a:ext cx="36099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 err="1">
                  <a:latin typeface="Arial" charset="0"/>
                </a:rPr>
                <a:t>difosfatidilglicerolo</a:t>
              </a:r>
              <a:r>
                <a:rPr lang="en-GB" sz="1600" dirty="0">
                  <a:latin typeface="Arial" charset="0"/>
                </a:rPr>
                <a:t>  (</a:t>
              </a:r>
              <a:r>
                <a:rPr lang="en-GB" sz="1600" dirty="0" err="1">
                  <a:latin typeface="Arial" charset="0"/>
                </a:rPr>
                <a:t>cardiolipina</a:t>
              </a:r>
              <a:r>
                <a:rPr lang="en-GB" sz="1600" dirty="0">
                  <a:latin typeface="Arial" charset="0"/>
                </a:rPr>
                <a:t>)</a:t>
              </a:r>
              <a:endParaRPr lang="it-IT" sz="1600" dirty="0">
                <a:latin typeface="Arial" charset="0"/>
              </a:endParaRPr>
            </a:p>
          </p:txBody>
        </p:sp>
        <p:pic>
          <p:nvPicPr>
            <p:cNvPr id="5136" name="Picture 7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59363" y="2193925"/>
              <a:ext cx="3554412" cy="142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9" name="Text Box 77"/>
            <p:cNvSpPr txBox="1">
              <a:spLocks noChangeArrowheads="1"/>
            </p:cNvSpPr>
            <p:nvPr/>
          </p:nvSpPr>
          <p:spPr bwMode="auto">
            <a:xfrm>
              <a:off x="6835775" y="2343150"/>
              <a:ext cx="685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 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grpSp>
          <p:nvGrpSpPr>
            <p:cNvPr id="5153" name="Group 62"/>
            <p:cNvGrpSpPr>
              <a:grpSpLocks/>
            </p:cNvGrpSpPr>
            <p:nvPr/>
          </p:nvGrpSpPr>
          <p:grpSpPr bwMode="auto">
            <a:xfrm>
              <a:off x="4646613" y="2508250"/>
              <a:ext cx="441325" cy="268288"/>
              <a:chOff x="517" y="460"/>
              <a:chExt cx="1064" cy="565"/>
            </a:xfrm>
          </p:grpSpPr>
          <p:pic>
            <p:nvPicPr>
              <p:cNvPr id="516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61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2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63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54" name="Rectangle 76"/>
            <p:cNvSpPr>
              <a:spLocks noChangeArrowheads="1"/>
            </p:cNvSpPr>
            <p:nvPr/>
          </p:nvSpPr>
          <p:spPr bwMode="auto">
            <a:xfrm>
              <a:off x="6727825" y="2905125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 b="0">
                  <a:solidFill>
                    <a:srgbClr val="000000"/>
                  </a:solidFill>
                </a:rPr>
                <a:t>-</a:t>
              </a: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453063" y="4119563"/>
            <a:ext cx="2887662" cy="2371725"/>
            <a:chOff x="5453063" y="4119563"/>
            <a:chExt cx="2887662" cy="2371725"/>
          </a:xfrm>
        </p:grpSpPr>
        <p:sp>
          <p:nvSpPr>
            <p:cNvPr id="5127" name="Text Box 45"/>
            <p:cNvSpPr txBox="1">
              <a:spLocks noChangeArrowheads="1"/>
            </p:cNvSpPr>
            <p:nvPr/>
          </p:nvSpPr>
          <p:spPr bwMode="auto">
            <a:xfrm>
              <a:off x="7851775" y="5426075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pic>
          <p:nvPicPr>
            <p:cNvPr id="5137" name="Picture 7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26125" y="4119563"/>
              <a:ext cx="2514600" cy="210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Text Box 13"/>
            <p:cNvSpPr txBox="1">
              <a:spLocks noChangeArrowheads="1"/>
            </p:cNvSpPr>
            <p:nvPr/>
          </p:nvSpPr>
          <p:spPr bwMode="auto">
            <a:xfrm>
              <a:off x="6353175" y="6154738"/>
              <a:ext cx="1881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latin typeface="Arial" charset="0"/>
                </a:rPr>
                <a:t>fosfatidilinositolo</a:t>
              </a:r>
            </a:p>
          </p:txBody>
        </p:sp>
        <p:sp>
          <p:nvSpPr>
            <p:cNvPr id="5140" name="Text Box 78"/>
            <p:cNvSpPr txBox="1">
              <a:spLocks noChangeArrowheads="1"/>
            </p:cNvSpPr>
            <p:nvPr/>
          </p:nvSpPr>
          <p:spPr bwMode="auto">
            <a:xfrm>
              <a:off x="7864475" y="4689475"/>
              <a:ext cx="43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(</a:t>
              </a:r>
              <a:r>
                <a:rPr lang="it-IT" sz="1600">
                  <a:latin typeface="Arial" charset="0"/>
                  <a:sym typeface="Symbol" pitchFamily="18" charset="2"/>
                </a:rPr>
                <a:t></a:t>
              </a:r>
              <a:r>
                <a:rPr lang="it-IT" sz="1600">
                  <a:latin typeface="Arial" charset="0"/>
                </a:rPr>
                <a:t>)</a:t>
              </a:r>
            </a:p>
          </p:txBody>
        </p:sp>
        <p:grpSp>
          <p:nvGrpSpPr>
            <p:cNvPr id="5155" name="Group 77"/>
            <p:cNvGrpSpPr>
              <a:grpSpLocks/>
            </p:cNvGrpSpPr>
            <p:nvPr/>
          </p:nvGrpSpPr>
          <p:grpSpPr bwMode="auto">
            <a:xfrm>
              <a:off x="5453063" y="4457700"/>
              <a:ext cx="441325" cy="268288"/>
              <a:chOff x="517" y="460"/>
              <a:chExt cx="1064" cy="565"/>
            </a:xfrm>
          </p:grpSpPr>
          <p:pic>
            <p:nvPicPr>
              <p:cNvPr id="5156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29" y="460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7" name="Line 65"/>
              <p:cNvSpPr>
                <a:spLocks noChangeShapeType="1"/>
              </p:cNvSpPr>
              <p:nvPr/>
            </p:nvSpPr>
            <p:spPr bwMode="auto">
              <a:xfrm flipH="1">
                <a:off x="1486" y="954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8" name="Rectangle 66"/>
              <p:cNvSpPr>
                <a:spLocks noChangeArrowheads="1"/>
              </p:cNvSpPr>
              <p:nvPr/>
            </p:nvSpPr>
            <p:spPr bwMode="auto">
              <a:xfrm flipH="1">
                <a:off x="1367" y="573"/>
                <a:ext cx="83" cy="4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5159" name="Picture 6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766341" flipH="1">
                <a:off x="517" y="627"/>
                <a:ext cx="893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2836863" y="1333500"/>
            <a:ext cx="350837" cy="3333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 dirty="0">
                <a:latin typeface="Arial" charset="0"/>
              </a:rPr>
              <a:t>R</a:t>
            </a:r>
            <a:endParaRPr lang="en-GB" sz="1400" b="0" dirty="0"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4775" y="1619250"/>
            <a:ext cx="2227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libri" pitchFamily="34" charset="0"/>
              </a:rPr>
              <a:t>|-----diacilglicerolo -----|</a:t>
            </a:r>
            <a:endParaRPr lang="en-GB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5"/>
          <p:cNvSpPr>
            <a:spLocks noChangeShapeType="1"/>
          </p:cNvSpPr>
          <p:nvPr/>
        </p:nvSpPr>
        <p:spPr bwMode="auto">
          <a:xfrm flipV="1">
            <a:off x="6921500" y="1544638"/>
            <a:ext cx="2095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85738" y="468313"/>
            <a:ext cx="8797925" cy="36433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1917700" y="3436938"/>
            <a:ext cx="3536950" cy="146050"/>
            <a:chOff x="1283" y="2255"/>
            <a:chExt cx="2095" cy="79"/>
          </a:xfrm>
        </p:grpSpPr>
        <p:sp>
          <p:nvSpPr>
            <p:cNvPr id="6199" name="Line 5"/>
            <p:cNvSpPr>
              <a:spLocks noChangeShapeType="1"/>
            </p:cNvSpPr>
            <p:nvPr/>
          </p:nvSpPr>
          <p:spPr bwMode="auto">
            <a:xfrm>
              <a:off x="1283" y="2255"/>
              <a:ext cx="0" cy="79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00" name="Line 6"/>
            <p:cNvSpPr>
              <a:spLocks noChangeShapeType="1"/>
            </p:cNvSpPr>
            <p:nvPr/>
          </p:nvSpPr>
          <p:spPr bwMode="auto">
            <a:xfrm>
              <a:off x="1297" y="2295"/>
              <a:ext cx="2081" cy="0"/>
            </a:xfrm>
            <a:prstGeom prst="line">
              <a:avLst/>
            </a:prstGeom>
            <a:noFill/>
            <a:ln w="28575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01" name="Line 7"/>
            <p:cNvSpPr>
              <a:spLocks noChangeShapeType="1"/>
            </p:cNvSpPr>
            <p:nvPr/>
          </p:nvSpPr>
          <p:spPr bwMode="auto">
            <a:xfrm>
              <a:off x="3378" y="2255"/>
              <a:ext cx="0" cy="79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165350" y="3413125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cerammide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181100" y="2058988"/>
            <a:ext cx="121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800" b="0">
                <a:latin typeface="Arial" charset="0"/>
              </a:rPr>
              <a:t>sfingosina</a:t>
            </a: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6148388" y="1558925"/>
            <a:ext cx="2905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7119938" y="1308100"/>
            <a:ext cx="392112" cy="477838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>
                <a:latin typeface="Arial" charset="0"/>
              </a:rPr>
              <a:t>R</a:t>
            </a:r>
            <a:endParaRPr lang="en-GB" sz="2000" b="0">
              <a:latin typeface="Arial" charset="0"/>
            </a:endParaRPr>
          </a:p>
        </p:txBody>
      </p:sp>
      <p:sp>
        <p:nvSpPr>
          <p:cNvPr id="6155" name="Oval 13"/>
          <p:cNvSpPr>
            <a:spLocks noChangeArrowheads="1"/>
          </p:cNvSpPr>
          <p:nvPr/>
        </p:nvSpPr>
        <p:spPr bwMode="auto">
          <a:xfrm>
            <a:off x="6356350" y="1236663"/>
            <a:ext cx="646113" cy="6223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>
                <a:latin typeface="Arial" charset="0"/>
              </a:rPr>
              <a:t>PO</a:t>
            </a:r>
            <a:r>
              <a:rPr lang="en-GB" sz="1600" baseline="-25000">
                <a:latin typeface="Arial" charset="0"/>
              </a:rPr>
              <a:t>4</a:t>
            </a:r>
            <a:r>
              <a:rPr lang="en-GB" sz="1600" baseline="30000">
                <a:latin typeface="Arial" charset="0"/>
              </a:rPr>
              <a:t>2-</a:t>
            </a:r>
            <a:endParaRPr lang="en-GB" sz="1600">
              <a:latin typeface="Arial" charset="0"/>
            </a:endParaRPr>
          </a:p>
        </p:txBody>
      </p:sp>
      <p:grpSp>
        <p:nvGrpSpPr>
          <p:cNvPr id="6156" name="Group 14"/>
          <p:cNvGrpSpPr>
            <a:grpSpLocks/>
          </p:cNvGrpSpPr>
          <p:nvPr/>
        </p:nvGrpSpPr>
        <p:grpSpPr bwMode="auto">
          <a:xfrm>
            <a:off x="727075" y="3225800"/>
            <a:ext cx="4672013" cy="230188"/>
            <a:chOff x="783" y="2218"/>
            <a:chExt cx="2618" cy="145"/>
          </a:xfrm>
        </p:grpSpPr>
        <p:sp>
          <p:nvSpPr>
            <p:cNvPr id="6196" name="Line 15"/>
            <p:cNvSpPr>
              <a:spLocks noChangeShapeType="1"/>
            </p:cNvSpPr>
            <p:nvPr/>
          </p:nvSpPr>
          <p:spPr bwMode="auto">
            <a:xfrm>
              <a:off x="783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7" name="Line 16"/>
            <p:cNvSpPr>
              <a:spLocks noChangeShapeType="1"/>
            </p:cNvSpPr>
            <p:nvPr/>
          </p:nvSpPr>
          <p:spPr bwMode="auto">
            <a:xfrm>
              <a:off x="800" y="2291"/>
              <a:ext cx="26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8" name="Line 17"/>
            <p:cNvSpPr>
              <a:spLocks noChangeShapeType="1"/>
            </p:cNvSpPr>
            <p:nvPr/>
          </p:nvSpPr>
          <p:spPr bwMode="auto">
            <a:xfrm>
              <a:off x="3401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57" name="Group 18"/>
          <p:cNvGrpSpPr>
            <a:grpSpLocks/>
          </p:cNvGrpSpPr>
          <p:nvPr/>
        </p:nvGrpSpPr>
        <p:grpSpPr bwMode="auto">
          <a:xfrm>
            <a:off x="6477000" y="2732088"/>
            <a:ext cx="658813" cy="976312"/>
            <a:chOff x="4831" y="1810"/>
            <a:chExt cx="415" cy="615"/>
          </a:xfrm>
        </p:grpSpPr>
        <p:sp>
          <p:nvSpPr>
            <p:cNvPr id="6190" name="Line 19"/>
            <p:cNvSpPr>
              <a:spLocks noChangeShapeType="1"/>
            </p:cNvSpPr>
            <p:nvPr/>
          </p:nvSpPr>
          <p:spPr bwMode="auto">
            <a:xfrm>
              <a:off x="4831" y="2116"/>
              <a:ext cx="1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1" name="AutoShape 20"/>
            <p:cNvSpPr>
              <a:spLocks noChangeArrowheads="1"/>
            </p:cNvSpPr>
            <p:nvPr/>
          </p:nvSpPr>
          <p:spPr bwMode="auto">
            <a:xfrm>
              <a:off x="4925" y="2024"/>
              <a:ext cx="178" cy="174"/>
            </a:xfrm>
            <a:prstGeom prst="hexagon">
              <a:avLst>
                <a:gd name="adj" fmla="val 25575"/>
                <a:gd name="vf" fmla="val 115470"/>
              </a:avLst>
            </a:prstGeom>
            <a:solidFill>
              <a:srgbClr val="FD15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2" name="AutoShape 21"/>
            <p:cNvSpPr>
              <a:spLocks noChangeArrowheads="1"/>
            </p:cNvSpPr>
            <p:nvPr/>
          </p:nvSpPr>
          <p:spPr bwMode="auto">
            <a:xfrm>
              <a:off x="5046" y="1810"/>
              <a:ext cx="177" cy="175"/>
            </a:xfrm>
            <a:prstGeom prst="hexagon">
              <a:avLst>
                <a:gd name="adj" fmla="val 25286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3" name="AutoShape 22"/>
            <p:cNvSpPr>
              <a:spLocks noChangeArrowheads="1"/>
            </p:cNvSpPr>
            <p:nvPr/>
          </p:nvSpPr>
          <p:spPr bwMode="auto">
            <a:xfrm>
              <a:off x="5069" y="2250"/>
              <a:ext cx="177" cy="175"/>
            </a:xfrm>
            <a:prstGeom prst="hexagon">
              <a:avLst>
                <a:gd name="adj" fmla="val 25286"/>
                <a:gd name="vf" fmla="val 11547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4" name="Line 23"/>
            <p:cNvSpPr>
              <a:spLocks noChangeShapeType="1"/>
            </p:cNvSpPr>
            <p:nvPr/>
          </p:nvSpPr>
          <p:spPr bwMode="auto">
            <a:xfrm>
              <a:off x="5057" y="2192"/>
              <a:ext cx="57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5" name="Line 24"/>
            <p:cNvSpPr>
              <a:spLocks noChangeShapeType="1"/>
            </p:cNvSpPr>
            <p:nvPr/>
          </p:nvSpPr>
          <p:spPr bwMode="auto">
            <a:xfrm flipH="1">
              <a:off x="5063" y="1985"/>
              <a:ext cx="28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58" name="Line 26"/>
          <p:cNvSpPr>
            <a:spLocks noChangeShapeType="1"/>
          </p:cNvSpPr>
          <p:nvPr/>
        </p:nvSpPr>
        <p:spPr bwMode="auto">
          <a:xfrm flipV="1">
            <a:off x="6072188" y="3225800"/>
            <a:ext cx="406400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159" name="Group 27"/>
          <p:cNvGrpSpPr>
            <a:grpSpLocks/>
          </p:cNvGrpSpPr>
          <p:nvPr/>
        </p:nvGrpSpPr>
        <p:grpSpPr bwMode="auto">
          <a:xfrm>
            <a:off x="620713" y="881063"/>
            <a:ext cx="7070725" cy="230187"/>
            <a:chOff x="783" y="2218"/>
            <a:chExt cx="2618" cy="145"/>
          </a:xfrm>
        </p:grpSpPr>
        <p:sp>
          <p:nvSpPr>
            <p:cNvPr id="6187" name="Line 28"/>
            <p:cNvSpPr>
              <a:spLocks noChangeShapeType="1"/>
            </p:cNvSpPr>
            <p:nvPr/>
          </p:nvSpPr>
          <p:spPr bwMode="auto">
            <a:xfrm>
              <a:off x="783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8" name="Line 29"/>
            <p:cNvSpPr>
              <a:spLocks noChangeShapeType="1"/>
            </p:cNvSpPr>
            <p:nvPr/>
          </p:nvSpPr>
          <p:spPr bwMode="auto">
            <a:xfrm>
              <a:off x="800" y="2291"/>
              <a:ext cx="26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9" name="Line 30"/>
            <p:cNvSpPr>
              <a:spLocks noChangeShapeType="1"/>
            </p:cNvSpPr>
            <p:nvPr/>
          </p:nvSpPr>
          <p:spPr bwMode="auto">
            <a:xfrm>
              <a:off x="3401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60" name="Text Box 31"/>
          <p:cNvSpPr txBox="1">
            <a:spLocks noChangeArrowheads="1"/>
          </p:cNvSpPr>
          <p:nvPr/>
        </p:nvSpPr>
        <p:spPr bwMode="auto">
          <a:xfrm>
            <a:off x="3352800" y="679450"/>
            <a:ext cx="149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sfingomielina</a:t>
            </a:r>
          </a:p>
        </p:txBody>
      </p:sp>
      <p:sp>
        <p:nvSpPr>
          <p:cNvPr id="6161" name="Text Box 32"/>
          <p:cNvSpPr txBox="1">
            <a:spLocks noChangeArrowheads="1"/>
          </p:cNvSpPr>
          <p:nvPr/>
        </p:nvSpPr>
        <p:spPr bwMode="auto">
          <a:xfrm>
            <a:off x="4264025" y="3775075"/>
            <a:ext cx="1744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glicosfingolipidi</a:t>
            </a:r>
          </a:p>
        </p:txBody>
      </p:sp>
      <p:sp>
        <p:nvSpPr>
          <p:cNvPr id="6162" name="Text Box 33"/>
          <p:cNvSpPr txBox="1">
            <a:spLocks noChangeArrowheads="1"/>
          </p:cNvSpPr>
          <p:nvPr/>
        </p:nvSpPr>
        <p:spPr bwMode="auto">
          <a:xfrm>
            <a:off x="7307263" y="2273300"/>
            <a:ext cx="1335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cerebroside</a:t>
            </a:r>
          </a:p>
        </p:txBody>
      </p:sp>
      <p:grpSp>
        <p:nvGrpSpPr>
          <p:cNvPr id="6163" name="Group 34"/>
          <p:cNvGrpSpPr>
            <a:grpSpLocks/>
          </p:cNvGrpSpPr>
          <p:nvPr/>
        </p:nvGrpSpPr>
        <p:grpSpPr bwMode="auto">
          <a:xfrm>
            <a:off x="6440488" y="2268538"/>
            <a:ext cx="411162" cy="276225"/>
            <a:chOff x="4296" y="2079"/>
            <a:chExt cx="259" cy="174"/>
          </a:xfrm>
        </p:grpSpPr>
        <p:sp>
          <p:nvSpPr>
            <p:cNvPr id="6185" name="AutoShape 35"/>
            <p:cNvSpPr>
              <a:spLocks noChangeArrowheads="1"/>
            </p:cNvSpPr>
            <p:nvPr/>
          </p:nvSpPr>
          <p:spPr bwMode="auto">
            <a:xfrm>
              <a:off x="4377" y="2079"/>
              <a:ext cx="178" cy="174"/>
            </a:xfrm>
            <a:prstGeom prst="hexagon">
              <a:avLst>
                <a:gd name="adj" fmla="val 25575"/>
                <a:gd name="vf" fmla="val 115470"/>
              </a:avLst>
            </a:prstGeom>
            <a:solidFill>
              <a:srgbClr val="FD15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6" name="Line 36"/>
            <p:cNvSpPr>
              <a:spLocks noChangeShapeType="1"/>
            </p:cNvSpPr>
            <p:nvPr/>
          </p:nvSpPr>
          <p:spPr bwMode="auto">
            <a:xfrm flipH="1">
              <a:off x="4296" y="2175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64" name="Text Box 37"/>
          <p:cNvSpPr txBox="1">
            <a:spLocks noChangeArrowheads="1"/>
          </p:cNvSpPr>
          <p:nvPr/>
        </p:nvSpPr>
        <p:spPr bwMode="auto">
          <a:xfrm>
            <a:off x="7326313" y="3186113"/>
            <a:ext cx="1312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ganglioside</a:t>
            </a:r>
          </a:p>
        </p:txBody>
      </p:sp>
      <p:grpSp>
        <p:nvGrpSpPr>
          <p:cNvPr id="6165" name="Group 38"/>
          <p:cNvGrpSpPr>
            <a:grpSpLocks/>
          </p:cNvGrpSpPr>
          <p:nvPr/>
        </p:nvGrpSpPr>
        <p:grpSpPr bwMode="auto">
          <a:xfrm>
            <a:off x="719138" y="3678238"/>
            <a:ext cx="7770812" cy="230187"/>
            <a:chOff x="783" y="2218"/>
            <a:chExt cx="2618" cy="145"/>
          </a:xfrm>
        </p:grpSpPr>
        <p:sp>
          <p:nvSpPr>
            <p:cNvPr id="6182" name="Line 39"/>
            <p:cNvSpPr>
              <a:spLocks noChangeShapeType="1"/>
            </p:cNvSpPr>
            <p:nvPr/>
          </p:nvSpPr>
          <p:spPr bwMode="auto">
            <a:xfrm>
              <a:off x="783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3" name="Line 40"/>
            <p:cNvSpPr>
              <a:spLocks noChangeShapeType="1"/>
            </p:cNvSpPr>
            <p:nvPr/>
          </p:nvSpPr>
          <p:spPr bwMode="auto">
            <a:xfrm>
              <a:off x="800" y="2291"/>
              <a:ext cx="26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84" name="Line 41"/>
            <p:cNvSpPr>
              <a:spLocks noChangeShapeType="1"/>
            </p:cNvSpPr>
            <p:nvPr/>
          </p:nvSpPr>
          <p:spPr bwMode="auto">
            <a:xfrm>
              <a:off x="3401" y="2218"/>
              <a:ext cx="0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6167" name="Picture 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" y="1171575"/>
            <a:ext cx="50847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Line 44"/>
          <p:cNvSpPr>
            <a:spLocks noChangeShapeType="1"/>
          </p:cNvSpPr>
          <p:nvPr/>
        </p:nvSpPr>
        <p:spPr bwMode="auto">
          <a:xfrm>
            <a:off x="6162675" y="2413000"/>
            <a:ext cx="404813" cy="111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3773" name="Text Box 45"/>
          <p:cNvSpPr txBox="1">
            <a:spLocks noChangeArrowheads="1"/>
          </p:cNvSpPr>
          <p:nvPr/>
        </p:nvSpPr>
        <p:spPr bwMode="auto">
          <a:xfrm>
            <a:off x="192088" y="80963"/>
            <a:ext cx="8782050" cy="3492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tIns="18000" bIns="18000">
            <a:spAutoFit/>
          </a:bodyPr>
          <a:lstStyle/>
          <a:p>
            <a:pPr>
              <a:defRPr/>
            </a:pPr>
            <a:r>
              <a:rPr lang="it-IT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it-IT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Sfingolipidi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 glicolipidi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69863" y="4376738"/>
            <a:ext cx="8813800" cy="2270125"/>
            <a:chOff x="169863" y="4376738"/>
            <a:chExt cx="8813800" cy="2270125"/>
          </a:xfrm>
        </p:grpSpPr>
        <p:sp>
          <p:nvSpPr>
            <p:cNvPr id="6147" name="Rectangle 2"/>
            <p:cNvSpPr>
              <a:spLocks noChangeArrowheads="1"/>
            </p:cNvSpPr>
            <p:nvPr/>
          </p:nvSpPr>
          <p:spPr bwMode="auto">
            <a:xfrm>
              <a:off x="185738" y="4410075"/>
              <a:ext cx="8797925" cy="213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615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4984750"/>
              <a:ext cx="2652713" cy="158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4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863" y="4683125"/>
              <a:ext cx="3713162" cy="196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0" name="Rectangle 46"/>
            <p:cNvSpPr>
              <a:spLocks noChangeArrowheads="1"/>
            </p:cNvSpPr>
            <p:nvPr/>
          </p:nvSpPr>
          <p:spPr bwMode="auto">
            <a:xfrm>
              <a:off x="179388" y="4376738"/>
              <a:ext cx="1838325" cy="39528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tIns="18000" bIns="18000" anchor="ctr"/>
            <a:lstStyle/>
            <a:p>
              <a:pPr algn="ctr"/>
              <a:endParaRPr lang="en-US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73775" name="Text Box 47"/>
            <p:cNvSpPr txBox="1">
              <a:spLocks noChangeArrowheads="1"/>
            </p:cNvSpPr>
            <p:nvPr/>
          </p:nvSpPr>
          <p:spPr bwMode="auto">
            <a:xfrm>
              <a:off x="190500" y="4418013"/>
              <a:ext cx="1781175" cy="349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tIns="18000" bIns="18000">
              <a:spAutoFit/>
            </a:bodyPr>
            <a:lstStyle/>
            <a:p>
              <a:pPr>
                <a:defRPr/>
              </a:pPr>
              <a:r>
                <a:rPr lang="it-IT" sz="2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Colesterolo</a:t>
              </a:r>
            </a:p>
          </p:txBody>
        </p:sp>
        <p:sp>
          <p:nvSpPr>
            <p:cNvPr id="6172" name="Line 48"/>
            <p:cNvSpPr>
              <a:spLocks noChangeShapeType="1"/>
            </p:cNvSpPr>
            <p:nvPr/>
          </p:nvSpPr>
          <p:spPr bwMode="auto">
            <a:xfrm>
              <a:off x="2017713" y="4403725"/>
              <a:ext cx="0" cy="38735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Line 49"/>
            <p:cNvSpPr>
              <a:spLocks noChangeShapeType="1"/>
            </p:cNvSpPr>
            <p:nvPr/>
          </p:nvSpPr>
          <p:spPr bwMode="auto">
            <a:xfrm flipH="1">
              <a:off x="177800" y="4781550"/>
              <a:ext cx="184785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Text Box 50"/>
            <p:cNvSpPr txBox="1">
              <a:spLocks noChangeArrowheads="1"/>
            </p:cNvSpPr>
            <p:nvPr/>
          </p:nvSpPr>
          <p:spPr bwMode="auto">
            <a:xfrm>
              <a:off x="5661025" y="4589463"/>
              <a:ext cx="328295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/>
              <a:r>
                <a:rPr lang="it-IT" sz="1400" dirty="0">
                  <a:latin typeface="Arial" charset="0"/>
                </a:rPr>
                <a:t>steroide più importante negli animali </a:t>
              </a:r>
            </a:p>
            <a:p>
              <a:pPr marL="88900" indent="-88900">
                <a:spcAft>
                  <a:spcPts val="500"/>
                </a:spcAft>
              </a:pPr>
              <a:r>
                <a:rPr lang="it-IT" sz="1400" dirty="0">
                  <a:latin typeface="Arial" charset="0"/>
                </a:rPr>
                <a:t>(ergosterolo in funghi e piante)</a:t>
              </a:r>
              <a:br>
                <a:rPr lang="it-IT" sz="1400" dirty="0">
                  <a:latin typeface="Arial" charset="0"/>
                </a:rPr>
              </a:br>
              <a:endParaRPr lang="it-IT" sz="1400" dirty="0">
                <a:latin typeface="Arial" charset="0"/>
              </a:endParaRPr>
            </a:p>
            <a:p>
              <a:pPr marL="88900" indent="-88900">
                <a:spcAft>
                  <a:spcPts val="500"/>
                </a:spcAft>
                <a:buFontTx/>
                <a:buChar char="-"/>
              </a:pPr>
              <a:r>
                <a:rPr lang="it-IT" sz="1400" dirty="0">
                  <a:latin typeface="Arial" charset="0"/>
                </a:rPr>
                <a:t> componente delle membrane    biologiche, </a:t>
              </a:r>
            </a:p>
            <a:p>
              <a:pPr marL="88900" indent="-88900">
                <a:spcAft>
                  <a:spcPts val="500"/>
                </a:spcAft>
                <a:buFontTx/>
                <a:buChar char="-"/>
              </a:pPr>
              <a:r>
                <a:rPr lang="it-IT" sz="1400" dirty="0">
                  <a:latin typeface="Arial" charset="0"/>
                </a:rPr>
                <a:t> precursore degli acidi biliari </a:t>
              </a:r>
            </a:p>
            <a:p>
              <a:pPr marL="88900" indent="-88900">
                <a:spcAft>
                  <a:spcPts val="500"/>
                </a:spcAft>
                <a:buFontTx/>
                <a:buChar char="-"/>
              </a:pPr>
              <a:r>
                <a:rPr lang="it-IT" sz="1400" dirty="0">
                  <a:latin typeface="Arial" charset="0"/>
                </a:rPr>
                <a:t> precursore degli 'ormoni steroidei'</a:t>
              </a:r>
            </a:p>
          </p:txBody>
        </p:sp>
      </p:grpSp>
      <p:sp>
        <p:nvSpPr>
          <p:cNvPr id="6175" name="Text Box 51"/>
          <p:cNvSpPr txBox="1">
            <a:spLocks noChangeArrowheads="1"/>
          </p:cNvSpPr>
          <p:nvPr/>
        </p:nvSpPr>
        <p:spPr bwMode="auto">
          <a:xfrm>
            <a:off x="7448550" y="1258888"/>
            <a:ext cx="1619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600">
                <a:latin typeface="Arial" charset="0"/>
              </a:rPr>
              <a:t>(colina,</a:t>
            </a:r>
          </a:p>
          <a:p>
            <a:pPr algn="ctr"/>
            <a:r>
              <a:rPr lang="en-GB" sz="1600">
                <a:latin typeface="Arial" charset="0"/>
              </a:rPr>
              <a:t>etanolammina)</a:t>
            </a:r>
          </a:p>
        </p:txBody>
      </p:sp>
      <p:sp>
        <p:nvSpPr>
          <p:cNvPr id="6176" name="Line 52"/>
          <p:cNvSpPr>
            <a:spLocks noChangeShapeType="1"/>
          </p:cNvSpPr>
          <p:nvPr/>
        </p:nvSpPr>
        <p:spPr bwMode="auto">
          <a:xfrm>
            <a:off x="5602288" y="1863725"/>
            <a:ext cx="1762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7" name="Text Box 54"/>
          <p:cNvSpPr txBox="1">
            <a:spLocks noChangeArrowheads="1"/>
          </p:cNvSpPr>
          <p:nvPr/>
        </p:nvSpPr>
        <p:spPr bwMode="auto">
          <a:xfrm>
            <a:off x="5711825" y="15732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</a:t>
            </a:r>
          </a:p>
        </p:txBody>
      </p:sp>
      <p:sp>
        <p:nvSpPr>
          <p:cNvPr id="6178" name="Text Box 55"/>
          <p:cNvSpPr txBox="1">
            <a:spLocks noChangeArrowheads="1"/>
          </p:cNvSpPr>
          <p:nvPr/>
        </p:nvSpPr>
        <p:spPr bwMode="auto">
          <a:xfrm>
            <a:off x="5749925" y="1455738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ym typeface="Symbol" pitchFamily="18" charset="2"/>
              </a:rPr>
              <a:t></a:t>
            </a:r>
          </a:p>
        </p:txBody>
      </p:sp>
      <p:sp>
        <p:nvSpPr>
          <p:cNvPr id="6179" name="Text Box 56"/>
          <p:cNvSpPr txBox="1">
            <a:spLocks noChangeArrowheads="1"/>
          </p:cNvSpPr>
          <p:nvPr/>
        </p:nvSpPr>
        <p:spPr bwMode="auto">
          <a:xfrm>
            <a:off x="5711825" y="20177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</a:t>
            </a:r>
          </a:p>
        </p:txBody>
      </p:sp>
      <p:sp>
        <p:nvSpPr>
          <p:cNvPr id="6180" name="Text Box 57"/>
          <p:cNvSpPr txBox="1">
            <a:spLocks noChangeArrowheads="1"/>
          </p:cNvSpPr>
          <p:nvPr/>
        </p:nvSpPr>
        <p:spPr bwMode="auto">
          <a:xfrm>
            <a:off x="5711825" y="24622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</a:t>
            </a:r>
          </a:p>
        </p:txBody>
      </p:sp>
      <p:sp>
        <p:nvSpPr>
          <p:cNvPr id="6181" name="Text Box 58"/>
          <p:cNvSpPr txBox="1">
            <a:spLocks noChangeArrowheads="1"/>
          </p:cNvSpPr>
          <p:nvPr/>
        </p:nvSpPr>
        <p:spPr bwMode="auto">
          <a:xfrm>
            <a:off x="5711825" y="2728913"/>
            <a:ext cx="38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0">
                <a:sym typeface="Symbol" pitchFamily="18" charset="2"/>
              </a:rPr>
              <a:t></a:t>
            </a:r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0" y="340701"/>
            <a:ext cx="9528035" cy="4013002"/>
            <a:chOff x="0" y="200025"/>
            <a:chExt cx="9528035" cy="40130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0"/>
              <a:ext cx="9528035" cy="385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923925" y="1714500"/>
              <a:ext cx="53732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rgbClr val="FF0000"/>
                  </a:solidFill>
                </a:rPr>
                <a:t>Acido </a:t>
              </a:r>
            </a:p>
            <a:p>
              <a:r>
                <a:rPr lang="it-IT" sz="1000" dirty="0">
                  <a:solidFill>
                    <a:srgbClr val="FF0000"/>
                  </a:solidFill>
                </a:rPr>
                <a:t>grasso</a:t>
              </a:r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2724150" y="1781175"/>
              <a:ext cx="6191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chemeClr val="accent2"/>
                  </a:solidFill>
                </a:rPr>
                <a:t>fosfo_</a:t>
              </a:r>
            </a:p>
            <a:p>
              <a:r>
                <a:rPr lang="it-IT" sz="1000" dirty="0">
                  <a:solidFill>
                    <a:schemeClr val="accent2"/>
                  </a:solidFill>
                </a:rPr>
                <a:t>colina</a:t>
              </a: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3933825" y="1714500"/>
              <a:ext cx="93345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err="1">
                  <a:solidFill>
                    <a:schemeClr val="accent2"/>
                  </a:solidFill>
                </a:rPr>
                <a:t>fosfoetanol</a:t>
              </a:r>
              <a:r>
                <a:rPr lang="it-IT" sz="1000" dirty="0">
                  <a:solidFill>
                    <a:schemeClr val="accent2"/>
                  </a:solidFill>
                </a:rPr>
                <a:t>_</a:t>
              </a:r>
            </a:p>
            <a:p>
              <a:r>
                <a:rPr lang="it-IT" sz="1000" dirty="0">
                  <a:solidFill>
                    <a:schemeClr val="accent2"/>
                  </a:solidFill>
                </a:rPr>
                <a:t>ammina</a:t>
              </a: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5267325" y="200025"/>
              <a:ext cx="80962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009900"/>
                  </a:solidFill>
                </a:rPr>
                <a:t>zucchero</a:t>
              </a:r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6657975" y="209550"/>
              <a:ext cx="12477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>
                  <a:solidFill>
                    <a:srgbClr val="7030A0"/>
                  </a:solidFill>
                </a:rPr>
                <a:t>oligosaccaride</a:t>
              </a:r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76200" y="3905250"/>
              <a:ext cx="89535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Sfingosina     </a:t>
              </a:r>
              <a:r>
                <a:rPr lang="it-IT" sz="1400" dirty="0" err="1"/>
                <a:t>ceramide</a:t>
              </a:r>
              <a:r>
                <a:rPr lang="it-IT" sz="1400" dirty="0"/>
                <a:t>                    sfingomieline                            </a:t>
              </a:r>
              <a:r>
                <a:rPr lang="it-IT" sz="1400" dirty="0" err="1"/>
                <a:t>cerebroside</a:t>
              </a:r>
              <a:r>
                <a:rPr lang="it-IT" sz="1400" dirty="0"/>
                <a:t>                   ganglioside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90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322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arentesi graffa aperta 15"/>
          <p:cNvSpPr/>
          <p:nvPr/>
        </p:nvSpPr>
        <p:spPr bwMode="auto">
          <a:xfrm rot="5400000">
            <a:off x="3138487" y="-2176463"/>
            <a:ext cx="390525" cy="6324600"/>
          </a:xfrm>
          <a:prstGeom prst="leftBrace">
            <a:avLst>
              <a:gd name="adj1" fmla="val 8333"/>
              <a:gd name="adj2" fmla="val 503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733675" y="390525"/>
            <a:ext cx="113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Calibri" pitchFamily="34" charset="0"/>
                <a:cs typeface="Calibri" pitchFamily="34" charset="0"/>
              </a:rPr>
              <a:t>fosfolipidi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7067550" y="447675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latin typeface="Calibri" pitchFamily="34" charset="0"/>
                <a:cs typeface="Calibri" pitchFamily="34" charset="0"/>
              </a:rPr>
              <a:t>sfingolipidi</a:t>
            </a:r>
          </a:p>
        </p:txBody>
      </p:sp>
      <p:sp>
        <p:nvSpPr>
          <p:cNvPr id="53" name="Parentesi graffa aperta 52"/>
          <p:cNvSpPr/>
          <p:nvPr/>
        </p:nvSpPr>
        <p:spPr bwMode="auto">
          <a:xfrm rot="5400000">
            <a:off x="7539037" y="-33336"/>
            <a:ext cx="409575" cy="2076448"/>
          </a:xfrm>
          <a:prstGeom prst="leftBrace">
            <a:avLst>
              <a:gd name="adj1" fmla="val 8333"/>
              <a:gd name="adj2" fmla="val 503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43" name="Picture 19" descr="http://upload.wikimedia.org/wikipedia/commons/thumb/9/9a/Cholesterol.svg/200px-Cholestero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335462"/>
            <a:ext cx="1905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/>
          <p:cNvSpPr txBox="1"/>
          <p:nvPr/>
        </p:nvSpPr>
        <p:spPr>
          <a:xfrm>
            <a:off x="2800350" y="5581650"/>
            <a:ext cx="89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alibri" pitchFamily="34" charset="0"/>
                <a:cs typeface="Calibri" pitchFamily="34" charset="0"/>
              </a:rPr>
              <a:t>colesterolo</a:t>
            </a:r>
          </a:p>
        </p:txBody>
      </p:sp>
    </p:spTree>
    <p:extLst>
      <p:ext uri="{BB962C8B-B14F-4D97-AF65-F5344CB8AC3E}">
        <p14:creationId xmlns:p14="http://schemas.microsoft.com/office/powerpoint/2010/main" val="146978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87438">
              <a:defRPr/>
            </a:pPr>
            <a:r>
              <a:rPr lang="it-IT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Struttura delle membrane biologiche </a:t>
            </a:r>
          </a:p>
        </p:txBody>
      </p:sp>
      <p:sp>
        <p:nvSpPr>
          <p:cNvPr id="7171" name="Rectangle 30"/>
          <p:cNvSpPr>
            <a:spLocks noChangeArrowheads="1"/>
          </p:cNvSpPr>
          <p:nvPr/>
        </p:nvSpPr>
        <p:spPr bwMode="auto">
          <a:xfrm>
            <a:off x="163513" y="531813"/>
            <a:ext cx="548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</a:pPr>
            <a:r>
              <a:rPr lang="it-IT" sz="1800">
                <a:latin typeface="Arial" charset="0"/>
              </a:rPr>
              <a:t>Associazione spontanea delle molecole lipidiche</a:t>
            </a:r>
          </a:p>
        </p:txBody>
      </p:sp>
      <p:sp>
        <p:nvSpPr>
          <p:cNvPr id="7177" name="Rectangle 41"/>
          <p:cNvSpPr>
            <a:spLocks noChangeArrowheads="1"/>
          </p:cNvSpPr>
          <p:nvPr/>
        </p:nvSpPr>
        <p:spPr bwMode="auto">
          <a:xfrm>
            <a:off x="134938" y="5478463"/>
            <a:ext cx="900906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8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b="0" dirty="0">
                <a:latin typeface="Arial" charset="0"/>
              </a:rPr>
              <a:t>molecole lipidiche</a:t>
            </a:r>
            <a:r>
              <a:rPr lang="it-IT" sz="1600" b="0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ANFIPATICHE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, </a:t>
            </a:r>
            <a:r>
              <a:rPr lang="it-IT" sz="1600" b="0" dirty="0">
                <a:latin typeface="Arial" charset="0"/>
              </a:rPr>
              <a:t>in un ambiente acquoso,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formano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MICELLE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o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</a:t>
            </a:r>
          </a:p>
          <a:p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   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LIPOSOMI</a:t>
            </a:r>
            <a:r>
              <a:rPr lang="it-IT" sz="16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spontaneamente mediante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interazioni non-covalenti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b="0" dirty="0">
                <a:latin typeface="Arial" charset="0"/>
              </a:rPr>
              <a:t>(idrofobiche e</a:t>
            </a:r>
          </a:p>
          <a:p>
            <a:r>
              <a:rPr lang="it-IT" sz="1600" b="0" dirty="0">
                <a:latin typeface="Arial" charset="0"/>
              </a:rPr>
              <a:t>   di VDW per le code, legami-H ed elettrostatici per le  teste).</a:t>
            </a:r>
          </a:p>
        </p:txBody>
      </p:sp>
      <p:sp>
        <p:nvSpPr>
          <p:cNvPr id="7185" name="Text Box 28"/>
          <p:cNvSpPr txBox="1">
            <a:spLocks noChangeArrowheads="1"/>
          </p:cNvSpPr>
          <p:nvPr/>
        </p:nvSpPr>
        <p:spPr bwMode="auto">
          <a:xfrm>
            <a:off x="3768725" y="2360613"/>
            <a:ext cx="1290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it-IT" sz="1600">
                <a:latin typeface="Arial" charset="0"/>
              </a:rPr>
              <a:t>code</a:t>
            </a:r>
          </a:p>
          <a:p>
            <a:pPr>
              <a:lnSpc>
                <a:spcPct val="75000"/>
              </a:lnSpc>
            </a:pPr>
            <a:r>
              <a:rPr lang="it-IT" sz="1600">
                <a:latin typeface="Arial" charset="0"/>
              </a:rPr>
              <a:t>idrofobiche</a:t>
            </a:r>
            <a:endParaRPr lang="it-IT" sz="1600" b="0">
              <a:latin typeface="Arial" charset="0"/>
            </a:endParaRPr>
          </a:p>
        </p:txBody>
      </p:sp>
      <p:sp>
        <p:nvSpPr>
          <p:cNvPr id="7186" name="Line 29"/>
          <p:cNvSpPr>
            <a:spLocks noChangeShapeType="1"/>
          </p:cNvSpPr>
          <p:nvPr/>
        </p:nvSpPr>
        <p:spPr bwMode="auto">
          <a:xfrm flipH="1">
            <a:off x="4729163" y="2332038"/>
            <a:ext cx="11112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uppo 1"/>
          <p:cNvGrpSpPr/>
          <p:nvPr/>
        </p:nvGrpSpPr>
        <p:grpSpPr>
          <a:xfrm>
            <a:off x="209550" y="587375"/>
            <a:ext cx="8701088" cy="2124075"/>
            <a:chOff x="209550" y="587375"/>
            <a:chExt cx="8701088" cy="2124075"/>
          </a:xfrm>
        </p:grpSpPr>
        <p:sp>
          <p:nvSpPr>
            <p:cNvPr id="7179" name="Rectangle 44"/>
            <p:cNvSpPr>
              <a:spLocks noChangeArrowheads="1"/>
            </p:cNvSpPr>
            <p:nvPr/>
          </p:nvSpPr>
          <p:spPr bwMode="auto">
            <a:xfrm>
              <a:off x="209550" y="1071563"/>
              <a:ext cx="2524125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dirty="0">
                  <a:solidFill>
                    <a:srgbClr val="FF3300"/>
                  </a:solidFill>
                  <a:latin typeface="Arial" charset="0"/>
                </a:rPr>
                <a:t>molecole anfipatiche</a:t>
              </a:r>
            </a:p>
            <a:p>
              <a:r>
                <a:rPr lang="it-IT" sz="1600" dirty="0">
                  <a:solidFill>
                    <a:srgbClr val="FF3300"/>
                  </a:solidFill>
                  <a:latin typeface="Arial" charset="0"/>
                </a:rPr>
                <a:t>a singola catena lipidica</a:t>
              </a:r>
            </a:p>
            <a:p>
              <a:r>
                <a:rPr lang="it-IT" sz="1600" dirty="0">
                  <a:solidFill>
                    <a:srgbClr val="FF3300"/>
                  </a:solidFill>
                  <a:latin typeface="Arial" charset="0"/>
                </a:rPr>
                <a:t> (es. SDS)</a:t>
              </a:r>
            </a:p>
          </p:txBody>
        </p:sp>
        <p:pic>
          <p:nvPicPr>
            <p:cNvPr id="7181" name="Picture 1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4300" y="857250"/>
              <a:ext cx="1241425" cy="165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82" name="Group 32"/>
            <p:cNvGrpSpPr>
              <a:grpSpLocks/>
            </p:cNvGrpSpPr>
            <p:nvPr/>
          </p:nvGrpSpPr>
          <p:grpSpPr bwMode="auto">
            <a:xfrm>
              <a:off x="5621338" y="860425"/>
              <a:ext cx="2352675" cy="1851025"/>
              <a:chOff x="738" y="1517"/>
              <a:chExt cx="1227" cy="961"/>
            </a:xfrm>
          </p:grpSpPr>
          <p:pic>
            <p:nvPicPr>
              <p:cNvPr id="7192" name="Picture 3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78" y="1649"/>
                <a:ext cx="762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3" name="Text Box 15"/>
              <p:cNvSpPr txBox="1">
                <a:spLocks noChangeArrowheads="1"/>
              </p:cNvSpPr>
              <p:nvPr/>
            </p:nvSpPr>
            <p:spPr bwMode="auto">
              <a:xfrm>
                <a:off x="738" y="200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4" name="Text Box 16"/>
              <p:cNvSpPr txBox="1">
                <a:spLocks noChangeArrowheads="1"/>
              </p:cNvSpPr>
              <p:nvPr/>
            </p:nvSpPr>
            <p:spPr bwMode="auto">
              <a:xfrm>
                <a:off x="846" y="218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5" name="Text Box 17"/>
              <p:cNvSpPr txBox="1">
                <a:spLocks noChangeArrowheads="1"/>
              </p:cNvSpPr>
              <p:nvPr/>
            </p:nvSpPr>
            <p:spPr bwMode="auto">
              <a:xfrm>
                <a:off x="750" y="1811"/>
                <a:ext cx="27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6" name="Text Box 18"/>
              <p:cNvSpPr txBox="1">
                <a:spLocks noChangeArrowheads="1"/>
              </p:cNvSpPr>
              <p:nvPr/>
            </p:nvSpPr>
            <p:spPr bwMode="auto">
              <a:xfrm>
                <a:off x="888" y="158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7" name="Text Box 19"/>
              <p:cNvSpPr txBox="1">
                <a:spLocks noChangeArrowheads="1"/>
              </p:cNvSpPr>
              <p:nvPr/>
            </p:nvSpPr>
            <p:spPr bwMode="auto">
              <a:xfrm>
                <a:off x="1200" y="1517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8" name="Text Box 20"/>
              <p:cNvSpPr txBox="1">
                <a:spLocks noChangeArrowheads="1"/>
              </p:cNvSpPr>
              <p:nvPr/>
            </p:nvSpPr>
            <p:spPr bwMode="auto">
              <a:xfrm>
                <a:off x="1602" y="1577"/>
                <a:ext cx="226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199" name="Text Box 21"/>
              <p:cNvSpPr txBox="1">
                <a:spLocks noChangeArrowheads="1"/>
              </p:cNvSpPr>
              <p:nvPr/>
            </p:nvSpPr>
            <p:spPr bwMode="auto">
              <a:xfrm>
                <a:off x="1728" y="1769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0" name="Text Box 22"/>
              <p:cNvSpPr txBox="1">
                <a:spLocks noChangeArrowheads="1"/>
              </p:cNvSpPr>
              <p:nvPr/>
            </p:nvSpPr>
            <p:spPr bwMode="auto">
              <a:xfrm>
                <a:off x="1740" y="1967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1" name="Text Box 23"/>
              <p:cNvSpPr txBox="1">
                <a:spLocks noChangeArrowheads="1"/>
              </p:cNvSpPr>
              <p:nvPr/>
            </p:nvSpPr>
            <p:spPr bwMode="auto">
              <a:xfrm>
                <a:off x="1032" y="2333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2" name="Text Box 24"/>
              <p:cNvSpPr txBox="1">
                <a:spLocks noChangeArrowheads="1"/>
              </p:cNvSpPr>
              <p:nvPr/>
            </p:nvSpPr>
            <p:spPr bwMode="auto">
              <a:xfrm>
                <a:off x="1344" y="2351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  <p:sp>
            <p:nvSpPr>
              <p:cNvPr id="7203" name="Text Box 25"/>
              <p:cNvSpPr txBox="1">
                <a:spLocks noChangeArrowheads="1"/>
              </p:cNvSpPr>
              <p:nvPr/>
            </p:nvSpPr>
            <p:spPr bwMode="auto">
              <a:xfrm>
                <a:off x="1650" y="2201"/>
                <a:ext cx="225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>
                    <a:latin typeface="Arial" charset="0"/>
                  </a:rPr>
                  <a:t>H</a:t>
                </a:r>
                <a:r>
                  <a:rPr lang="it-IT" sz="1200" baseline="-25000">
                    <a:latin typeface="Arial" charset="0"/>
                  </a:rPr>
                  <a:t>2</a:t>
                </a:r>
                <a:r>
                  <a:rPr lang="it-IT" sz="1000">
                    <a:latin typeface="Arial" charset="0"/>
                  </a:rPr>
                  <a:t>O</a:t>
                </a:r>
                <a:endParaRPr lang="it-IT" sz="2400" b="0"/>
              </a:p>
            </p:txBody>
          </p:sp>
        </p:grpSp>
        <p:sp>
          <p:nvSpPr>
            <p:cNvPr id="7183" name="Line 26"/>
            <p:cNvSpPr>
              <a:spLocks noChangeShapeType="1"/>
            </p:cNvSpPr>
            <p:nvPr/>
          </p:nvSpPr>
          <p:spPr bwMode="auto">
            <a:xfrm flipV="1">
              <a:off x="3457575" y="1628775"/>
              <a:ext cx="446088" cy="398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4" name="Text Box 27"/>
            <p:cNvSpPr txBox="1">
              <a:spLocks noChangeArrowheads="1"/>
            </p:cNvSpPr>
            <p:nvPr/>
          </p:nvSpPr>
          <p:spPr bwMode="auto">
            <a:xfrm>
              <a:off x="2822575" y="1919288"/>
              <a:ext cx="7381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it-IT" sz="1600">
                  <a:latin typeface="Arial" charset="0"/>
                </a:rPr>
                <a:t>teste</a:t>
              </a:r>
            </a:p>
            <a:p>
              <a:pPr>
                <a:lnSpc>
                  <a:spcPct val="75000"/>
                </a:lnSpc>
              </a:pPr>
              <a:r>
                <a:rPr lang="it-IT" sz="1600">
                  <a:latin typeface="Arial" charset="0"/>
                </a:rPr>
                <a:t>polari</a:t>
              </a:r>
              <a:endParaRPr lang="it-IT" sz="1600" b="0">
                <a:latin typeface="Arial" charset="0"/>
              </a:endParaRPr>
            </a:p>
          </p:txBody>
        </p:sp>
        <p:sp>
          <p:nvSpPr>
            <p:cNvPr id="7187" name="Rectangle 36"/>
            <p:cNvSpPr>
              <a:spLocks noChangeArrowheads="1"/>
            </p:cNvSpPr>
            <p:nvPr/>
          </p:nvSpPr>
          <p:spPr bwMode="auto">
            <a:xfrm>
              <a:off x="7448550" y="587375"/>
              <a:ext cx="14620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it-IT" sz="1600">
                  <a:latin typeface="Arial" charset="0"/>
                </a:rPr>
                <a:t>micella</a:t>
              </a:r>
            </a:p>
          </p:txBody>
        </p:sp>
        <p:sp>
          <p:nvSpPr>
            <p:cNvPr id="7188" name="Line 37"/>
            <p:cNvSpPr>
              <a:spLocks noChangeShapeType="1"/>
            </p:cNvSpPr>
            <p:nvPr/>
          </p:nvSpPr>
          <p:spPr bwMode="auto">
            <a:xfrm flipH="1" flipV="1">
              <a:off x="5141913" y="1363663"/>
              <a:ext cx="990600" cy="247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9" name="Line 38"/>
            <p:cNvSpPr>
              <a:spLocks noChangeShapeType="1"/>
            </p:cNvSpPr>
            <p:nvPr/>
          </p:nvSpPr>
          <p:spPr bwMode="auto">
            <a:xfrm flipH="1">
              <a:off x="5122863" y="1989138"/>
              <a:ext cx="996950" cy="182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192088" y="2406650"/>
            <a:ext cx="8512175" cy="2865438"/>
            <a:chOff x="192088" y="2406650"/>
            <a:chExt cx="8512175" cy="2865438"/>
          </a:xfrm>
        </p:grpSpPr>
        <p:sp>
          <p:nvSpPr>
            <p:cNvPr id="7190" name="Line 49"/>
            <p:cNvSpPr>
              <a:spLocks noChangeShapeType="1"/>
            </p:cNvSpPr>
            <p:nvPr/>
          </p:nvSpPr>
          <p:spPr bwMode="auto">
            <a:xfrm>
              <a:off x="4225925" y="2782888"/>
              <a:ext cx="0" cy="325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192088" y="2406650"/>
              <a:ext cx="8512175" cy="2865438"/>
              <a:chOff x="192088" y="2406650"/>
              <a:chExt cx="8512175" cy="2865438"/>
            </a:xfrm>
          </p:grpSpPr>
          <p:sp>
            <p:nvSpPr>
              <p:cNvPr id="7176" name="Rectangle 40"/>
              <p:cNvSpPr>
                <a:spLocks noChangeArrowheads="1"/>
              </p:cNvSpPr>
              <p:nvPr/>
            </p:nvSpPr>
            <p:spPr bwMode="auto">
              <a:xfrm>
                <a:off x="2590800" y="4995863"/>
                <a:ext cx="24542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it-IT" sz="1600" dirty="0">
                    <a:latin typeface="Arial" charset="0"/>
                  </a:rPr>
                  <a:t>doppio strato lipidico</a:t>
                </a:r>
              </a:p>
            </p:txBody>
          </p:sp>
          <p:grpSp>
            <p:nvGrpSpPr>
              <p:cNvPr id="3" name="Gruppo 2"/>
              <p:cNvGrpSpPr/>
              <p:nvPr/>
            </p:nvGrpSpPr>
            <p:grpSpPr>
              <a:xfrm>
                <a:off x="192088" y="2406650"/>
                <a:ext cx="8512175" cy="2773363"/>
                <a:chOff x="192088" y="2406650"/>
                <a:chExt cx="8512175" cy="2773363"/>
              </a:xfrm>
            </p:grpSpPr>
            <p:sp>
              <p:nvSpPr>
                <p:cNvPr id="7172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0300" y="2892425"/>
                  <a:ext cx="1223963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5000"/>
                    </a:lnSpc>
                    <a:spcBef>
                      <a:spcPct val="50000"/>
                    </a:spcBef>
                  </a:pPr>
                  <a:r>
                    <a:rPr lang="it-IT" sz="1600">
                      <a:latin typeface="Arial" charset="0"/>
                    </a:rPr>
                    <a:t>liposoma</a:t>
                  </a:r>
                </a:p>
              </p:txBody>
            </p:sp>
            <p:pic>
              <p:nvPicPr>
                <p:cNvPr id="7173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32000" y="3149600"/>
                  <a:ext cx="3327400" cy="1766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74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5356225" y="3357563"/>
                  <a:ext cx="417513" cy="44132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17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5386388" y="4203700"/>
                  <a:ext cx="368300" cy="5492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7178" name="Group 5"/>
                <p:cNvGrpSpPr>
                  <a:grpSpLocks/>
                </p:cNvGrpSpPr>
                <p:nvPr/>
              </p:nvGrpSpPr>
              <p:grpSpPr bwMode="auto">
                <a:xfrm rot="10800000">
                  <a:off x="5724525" y="3108325"/>
                  <a:ext cx="2895600" cy="2071688"/>
                  <a:chOff x="768" y="2304"/>
                  <a:chExt cx="2367" cy="1596"/>
                </a:xfrm>
              </p:grpSpPr>
              <p:pic>
                <p:nvPicPr>
                  <p:cNvPr id="720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2" y="2304"/>
                    <a:ext cx="948" cy="9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20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B"/>
                      </a:clrFrom>
                      <a:clrTo>
                        <a:srgbClr val="FFFFFB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24" y="2544"/>
                    <a:ext cx="1311" cy="1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20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8" y="2496"/>
                    <a:ext cx="1164" cy="1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7180" name="Rectangle 45"/>
                <p:cNvSpPr>
                  <a:spLocks noChangeArrowheads="1"/>
                </p:cNvSpPr>
                <p:nvPr/>
              </p:nvSpPr>
              <p:spPr bwMode="auto">
                <a:xfrm>
                  <a:off x="192088" y="2873375"/>
                  <a:ext cx="2252662" cy="825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600">
                      <a:solidFill>
                        <a:srgbClr val="FF3300"/>
                      </a:solidFill>
                      <a:latin typeface="Arial" charset="0"/>
                    </a:rPr>
                    <a:t>molecole anfipatiche </a:t>
                  </a:r>
                </a:p>
                <a:p>
                  <a:r>
                    <a:rPr lang="it-IT" sz="1600">
                      <a:solidFill>
                        <a:srgbClr val="FF3300"/>
                      </a:solidFill>
                      <a:latin typeface="Arial" charset="0"/>
                    </a:rPr>
                    <a:t>a doppia catena</a:t>
                  </a:r>
                </a:p>
                <a:p>
                  <a:r>
                    <a:rPr lang="it-IT" sz="1600">
                      <a:solidFill>
                        <a:srgbClr val="FF3300"/>
                      </a:solidFill>
                      <a:latin typeface="Arial" charset="0"/>
                    </a:rPr>
                    <a:t>lipidica</a:t>
                  </a:r>
                </a:p>
              </p:txBody>
            </p:sp>
            <p:sp>
              <p:nvSpPr>
                <p:cNvPr id="7191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578100" y="2406650"/>
                  <a:ext cx="493713" cy="6524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6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1E6364D-1ED6-4C10-BA05-892B4822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08A897-2979-45CD-99B9-1174CFB3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7355F9C-C849-4118-8243-58A5AD62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153987"/>
            <a:ext cx="856456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400" b="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24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000" b="0" dirty="0">
                <a:solidFill>
                  <a:srgbClr val="FF0000"/>
                </a:solidFill>
                <a:latin typeface="Arial" charset="0"/>
              </a:rPr>
              <a:t>I DOPPI STRATI FOSFOLIPIDICI tendono a: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it-IT" sz="2000" b="0" dirty="0">
                <a:latin typeface="Arial" charset="0"/>
              </a:rPr>
              <a:t>Estendersi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it-IT" sz="2000" b="0" dirty="0">
                <a:latin typeface="Arial" charset="0"/>
              </a:rPr>
              <a:t>Formare strutture chiuse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it-IT" sz="2000" b="0" dirty="0">
                <a:latin typeface="Arial" charset="0"/>
              </a:rPr>
              <a:t>Essere </a:t>
            </a:r>
            <a:r>
              <a:rPr lang="it-IT" sz="2000" b="0" dirty="0" err="1">
                <a:latin typeface="Arial" charset="0"/>
              </a:rPr>
              <a:t>autosigillanti</a:t>
            </a:r>
            <a:endParaRPr lang="it-IT" sz="2000" b="0" dirty="0">
              <a:latin typeface="Arial" charset="0"/>
            </a:endParaRPr>
          </a:p>
        </p:txBody>
      </p:sp>
      <p:pic>
        <p:nvPicPr>
          <p:cNvPr id="1028" name="Picture 4" descr="Meccanismi Di Trasporto Cellulari - Lessons - Blendspace">
            <a:extLst>
              <a:ext uri="{FF2B5EF4-FFF2-40B4-BE49-F238E27FC236}">
                <a16:creationId xmlns:a16="http://schemas.microsoft.com/office/drawing/2014/main" id="{B213FA7C-2DA2-4C04-9B8A-AB8BAC92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371850"/>
            <a:ext cx="74580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1">
            <a:extLst>
              <a:ext uri="{FF2B5EF4-FFF2-40B4-BE49-F238E27FC236}">
                <a16:creationId xmlns:a16="http://schemas.microsoft.com/office/drawing/2014/main" id="{A0610A22-E5CD-4337-9962-A012AAC0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17019"/>
            <a:ext cx="8564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rgbClr val="FF3300"/>
                </a:solidFill>
                <a:latin typeface="Arial" charset="0"/>
              </a:rPr>
              <a:t>Struttura a mosaico fluido</a:t>
            </a:r>
            <a:endParaRPr lang="it-IT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85738" y="1476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87438">
              <a:spcBef>
                <a:spcPct val="50000"/>
              </a:spcBef>
              <a:defRPr/>
            </a:pPr>
            <a:r>
              <a:rPr lang="it-IT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Il modello a mosaico fluido</a:t>
            </a:r>
          </a:p>
        </p:txBody>
      </p:sp>
      <p:grpSp>
        <p:nvGrpSpPr>
          <p:cNvPr id="8197" name="Group 52"/>
          <p:cNvGrpSpPr>
            <a:grpSpLocks/>
          </p:cNvGrpSpPr>
          <p:nvPr/>
        </p:nvGrpSpPr>
        <p:grpSpPr bwMode="auto">
          <a:xfrm>
            <a:off x="142875" y="1066800"/>
            <a:ext cx="4905375" cy="2481263"/>
            <a:chOff x="829" y="678"/>
            <a:chExt cx="2975" cy="1509"/>
          </a:xfrm>
        </p:grpSpPr>
        <p:pic>
          <p:nvPicPr>
            <p:cNvPr id="8252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" y="678"/>
              <a:ext cx="2975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3" name="Picture 5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" y="678"/>
              <a:ext cx="2975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8" name="Rectangle 90"/>
          <p:cNvSpPr>
            <a:spLocks noChangeArrowheads="1"/>
          </p:cNvSpPr>
          <p:nvPr/>
        </p:nvSpPr>
        <p:spPr bwMode="auto">
          <a:xfrm>
            <a:off x="163513" y="568038"/>
            <a:ext cx="8856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i="1" dirty="0">
                <a:latin typeface="Arial" charset="0"/>
              </a:rPr>
              <a:t>SINGER &amp; NICHOLSON 1972 -   </a:t>
            </a:r>
            <a:r>
              <a:rPr lang="en-GB" sz="1600" b="0" i="1" dirty="0"/>
              <a:t>“</a:t>
            </a:r>
            <a:r>
              <a:rPr lang="en-GB" sz="1600" i="1" dirty="0"/>
              <a:t>Le membrane </a:t>
            </a:r>
            <a:r>
              <a:rPr lang="en-GB" sz="1600" i="1" dirty="0" err="1"/>
              <a:t>biologiche</a:t>
            </a:r>
            <a:r>
              <a:rPr lang="en-GB" sz="1600" i="1" dirty="0"/>
              <a:t> </a:t>
            </a:r>
            <a:r>
              <a:rPr lang="en-GB" sz="1600" i="1" dirty="0" err="1"/>
              <a:t>sono</a:t>
            </a:r>
            <a:r>
              <a:rPr lang="en-GB" sz="1600" i="1" dirty="0"/>
              <a:t> </a:t>
            </a:r>
            <a:r>
              <a:rPr lang="en-GB" sz="1600" i="1" dirty="0" err="1"/>
              <a:t>soluzioni</a:t>
            </a:r>
            <a:r>
              <a:rPr lang="en-GB" sz="1600" i="1" dirty="0"/>
              <a:t> </a:t>
            </a:r>
            <a:r>
              <a:rPr lang="en-GB" sz="1600" i="1" dirty="0" err="1"/>
              <a:t>bidimensionali</a:t>
            </a:r>
            <a:r>
              <a:rPr lang="en-GB" sz="1600" i="1" dirty="0"/>
              <a:t> di </a:t>
            </a:r>
            <a:r>
              <a:rPr lang="en-GB" sz="1600" i="1" dirty="0" err="1"/>
              <a:t>lipidi</a:t>
            </a:r>
            <a:r>
              <a:rPr lang="en-GB" sz="1600" i="1" dirty="0"/>
              <a:t> </a:t>
            </a:r>
          </a:p>
          <a:p>
            <a:r>
              <a:rPr lang="en-GB" sz="1600" i="1" dirty="0"/>
              <a:t>                                                                                                         e </a:t>
            </a:r>
            <a:r>
              <a:rPr lang="en-GB" sz="1600" i="1" dirty="0" err="1"/>
              <a:t>proteine</a:t>
            </a:r>
            <a:r>
              <a:rPr lang="en-GB" sz="1600" i="1" dirty="0"/>
              <a:t> </a:t>
            </a:r>
            <a:r>
              <a:rPr lang="en-GB" sz="1600" i="1" dirty="0" err="1"/>
              <a:t>globulari</a:t>
            </a:r>
            <a:r>
              <a:rPr lang="en-GB" sz="1600" i="1" dirty="0"/>
              <a:t> ORIENTATI </a:t>
            </a:r>
            <a:r>
              <a:rPr lang="en-GB" sz="1600" b="0" i="1" dirty="0"/>
              <a:t>”</a:t>
            </a:r>
            <a:r>
              <a:rPr lang="en-GB" sz="1600" b="0" dirty="0"/>
              <a:t>  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060450" y="3663950"/>
            <a:ext cx="1246188" cy="2779713"/>
            <a:chOff x="1060450" y="3663950"/>
            <a:chExt cx="1246188" cy="2779713"/>
          </a:xfrm>
        </p:grpSpPr>
        <p:sp>
          <p:nvSpPr>
            <p:cNvPr id="8196" name="Rectangle 43"/>
            <p:cNvSpPr>
              <a:spLocks noChangeArrowheads="1"/>
            </p:cNvSpPr>
            <p:nvPr/>
          </p:nvSpPr>
          <p:spPr bwMode="auto">
            <a:xfrm>
              <a:off x="1060450" y="5618163"/>
              <a:ext cx="12446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diffusione</a:t>
              </a:r>
            </a:p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laterale</a:t>
              </a:r>
              <a:r>
                <a:rPr lang="it-IT" sz="1600">
                  <a:latin typeface="Arial" charset="0"/>
                </a:rPr>
                <a:t> </a:t>
              </a:r>
            </a:p>
            <a:p>
              <a:pPr algn="ctr"/>
              <a:r>
                <a:rPr lang="it-IT" sz="1600">
                  <a:latin typeface="Arial" charset="0"/>
                </a:rPr>
                <a:t>OK</a:t>
              </a:r>
            </a:p>
          </p:txBody>
        </p:sp>
        <p:sp>
          <p:nvSpPr>
            <p:cNvPr id="8198" name="Freeform 67"/>
            <p:cNvSpPr>
              <a:spLocks noEditPoints="1"/>
            </p:cNvSpPr>
            <p:nvPr/>
          </p:nvSpPr>
          <p:spPr bwMode="auto">
            <a:xfrm>
              <a:off x="1727200" y="3663950"/>
              <a:ext cx="579438" cy="155575"/>
            </a:xfrm>
            <a:custGeom>
              <a:avLst/>
              <a:gdLst>
                <a:gd name="T0" fmla="*/ 0 w 435"/>
                <a:gd name="T1" fmla="*/ 53171 h 79"/>
                <a:gd name="T2" fmla="*/ 483531 w 435"/>
                <a:gd name="T3" fmla="*/ 53171 h 79"/>
                <a:gd name="T4" fmla="*/ 483531 w 435"/>
                <a:gd name="T5" fmla="*/ 104373 h 79"/>
                <a:gd name="T6" fmla="*/ 0 w 435"/>
                <a:gd name="T7" fmla="*/ 104373 h 79"/>
                <a:gd name="T8" fmla="*/ 0 w 435"/>
                <a:gd name="T9" fmla="*/ 53171 h 79"/>
                <a:gd name="T10" fmla="*/ 463550 w 435"/>
                <a:gd name="T11" fmla="*/ 0 h 79"/>
                <a:gd name="T12" fmla="*/ 579438 w 435"/>
                <a:gd name="T13" fmla="*/ 78772 h 79"/>
                <a:gd name="T14" fmla="*/ 463550 w 435"/>
                <a:gd name="T15" fmla="*/ 155575 h 79"/>
                <a:gd name="T16" fmla="*/ 463550 w 43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5"/>
                <a:gd name="T28" fmla="*/ 0 h 79"/>
                <a:gd name="T29" fmla="*/ 435 w 435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5" h="79">
                  <a:moveTo>
                    <a:pt x="0" y="27"/>
                  </a:moveTo>
                  <a:lnTo>
                    <a:pt x="363" y="27"/>
                  </a:lnTo>
                  <a:lnTo>
                    <a:pt x="363" y="53"/>
                  </a:lnTo>
                  <a:lnTo>
                    <a:pt x="0" y="53"/>
                  </a:lnTo>
                  <a:lnTo>
                    <a:pt x="0" y="27"/>
                  </a:lnTo>
                  <a:close/>
                  <a:moveTo>
                    <a:pt x="348" y="0"/>
                  </a:moveTo>
                  <a:lnTo>
                    <a:pt x="435" y="40"/>
                  </a:lnTo>
                  <a:lnTo>
                    <a:pt x="348" y="79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9" name="Freeform 68"/>
            <p:cNvSpPr>
              <a:spLocks noEditPoints="1"/>
            </p:cNvSpPr>
            <p:nvPr/>
          </p:nvSpPr>
          <p:spPr bwMode="auto">
            <a:xfrm>
              <a:off x="1343025" y="3716338"/>
              <a:ext cx="411163" cy="338137"/>
            </a:xfrm>
            <a:custGeom>
              <a:avLst/>
              <a:gdLst>
                <a:gd name="T0" fmla="*/ 411163 w 241"/>
                <a:gd name="T1" fmla="*/ 40576 h 175"/>
                <a:gd name="T2" fmla="*/ 112601 w 241"/>
                <a:gd name="T3" fmla="*/ 280171 h 175"/>
                <a:gd name="T4" fmla="*/ 81891 w 241"/>
                <a:gd name="T5" fmla="*/ 239594 h 175"/>
                <a:gd name="T6" fmla="*/ 380454 w 241"/>
                <a:gd name="T7" fmla="*/ 0 h 175"/>
                <a:gd name="T8" fmla="*/ 411163 w 241"/>
                <a:gd name="T9" fmla="*/ 40576 h 175"/>
                <a:gd name="T10" fmla="*/ 162077 w 241"/>
                <a:gd name="T11" fmla="*/ 305289 h 175"/>
                <a:gd name="T12" fmla="*/ 0 w 241"/>
                <a:gd name="T13" fmla="*/ 338137 h 175"/>
                <a:gd name="T14" fmla="*/ 71655 w 241"/>
                <a:gd name="T15" fmla="*/ 185492 h 175"/>
                <a:gd name="T16" fmla="*/ 162077 w 241"/>
                <a:gd name="T17" fmla="*/ 305289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1"/>
                <a:gd name="T28" fmla="*/ 0 h 175"/>
                <a:gd name="T29" fmla="*/ 241 w 241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1" h="175">
                  <a:moveTo>
                    <a:pt x="241" y="21"/>
                  </a:moveTo>
                  <a:lnTo>
                    <a:pt x="66" y="145"/>
                  </a:lnTo>
                  <a:lnTo>
                    <a:pt x="48" y="124"/>
                  </a:lnTo>
                  <a:lnTo>
                    <a:pt x="223" y="0"/>
                  </a:lnTo>
                  <a:lnTo>
                    <a:pt x="241" y="21"/>
                  </a:lnTo>
                  <a:close/>
                  <a:moveTo>
                    <a:pt x="95" y="158"/>
                  </a:moveTo>
                  <a:lnTo>
                    <a:pt x="0" y="175"/>
                  </a:lnTo>
                  <a:lnTo>
                    <a:pt x="42" y="96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10" name="Group 97"/>
            <p:cNvGrpSpPr>
              <a:grpSpLocks/>
            </p:cNvGrpSpPr>
            <p:nvPr/>
          </p:nvGrpSpPr>
          <p:grpSpPr bwMode="auto">
            <a:xfrm>
              <a:off x="1639888" y="4046538"/>
              <a:ext cx="287337" cy="1284287"/>
              <a:chOff x="343" y="2997"/>
              <a:chExt cx="181" cy="809"/>
            </a:xfrm>
          </p:grpSpPr>
          <p:sp>
            <p:nvSpPr>
              <p:cNvPr id="8234" name="AutoShape 98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5" name="AutoShape 99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6" name="Oval 100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6" name="Gruppo 5"/>
          <p:cNvGrpSpPr/>
          <p:nvPr/>
        </p:nvGrpSpPr>
        <p:grpSpPr>
          <a:xfrm>
            <a:off x="3446463" y="3484563"/>
            <a:ext cx="1093787" cy="2714625"/>
            <a:chOff x="3446463" y="3484563"/>
            <a:chExt cx="1093787" cy="2714625"/>
          </a:xfrm>
        </p:grpSpPr>
        <p:sp>
          <p:nvSpPr>
            <p:cNvPr id="8195" name="Rectangle 42"/>
            <p:cNvSpPr>
              <a:spLocks noChangeArrowheads="1"/>
            </p:cNvSpPr>
            <p:nvPr/>
          </p:nvSpPr>
          <p:spPr bwMode="auto">
            <a:xfrm>
              <a:off x="3619500" y="5618163"/>
              <a:ext cx="9207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flip/flop</a:t>
              </a:r>
            </a:p>
            <a:p>
              <a:r>
                <a:rPr lang="it-IT" sz="1600">
                  <a:latin typeface="Arial" charset="0"/>
                </a:rPr>
                <a:t>   NO</a:t>
              </a:r>
            </a:p>
          </p:txBody>
        </p:sp>
        <p:grpSp>
          <p:nvGrpSpPr>
            <p:cNvPr id="8205" name="Group 80"/>
            <p:cNvGrpSpPr>
              <a:grpSpLocks/>
            </p:cNvGrpSpPr>
            <p:nvPr/>
          </p:nvGrpSpPr>
          <p:grpSpPr bwMode="auto">
            <a:xfrm flipH="1">
              <a:off x="3675063" y="3484563"/>
              <a:ext cx="157162" cy="703262"/>
              <a:chOff x="3966" y="1506"/>
              <a:chExt cx="217" cy="161"/>
            </a:xfrm>
          </p:grpSpPr>
          <p:sp>
            <p:nvSpPr>
              <p:cNvPr id="8242" name="Freeform 81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3" name="Freeform 82"/>
              <p:cNvSpPr>
                <a:spLocks/>
              </p:cNvSpPr>
              <p:nvPr/>
            </p:nvSpPr>
            <p:spPr bwMode="auto">
              <a:xfrm>
                <a:off x="3966" y="1506"/>
                <a:ext cx="217" cy="74"/>
              </a:xfrm>
              <a:custGeom>
                <a:avLst/>
                <a:gdLst>
                  <a:gd name="T0" fmla="*/ 217 w 754"/>
                  <a:gd name="T1" fmla="*/ 0 h 282"/>
                  <a:gd name="T2" fmla="*/ 0 w 754"/>
                  <a:gd name="T3" fmla="*/ 57 h 282"/>
                  <a:gd name="T4" fmla="*/ 9 w 754"/>
                  <a:gd name="T5" fmla="*/ 74 h 282"/>
                  <a:gd name="T6" fmla="*/ 9 w 754"/>
                  <a:gd name="T7" fmla="*/ 74 h 282"/>
                  <a:gd name="T8" fmla="*/ 217 w 754"/>
                  <a:gd name="T9" fmla="*/ 33 h 282"/>
                  <a:gd name="T10" fmla="*/ 217 w 754"/>
                  <a:gd name="T11" fmla="*/ 0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4"/>
                  <a:gd name="T19" fmla="*/ 0 h 282"/>
                  <a:gd name="T20" fmla="*/ 754 w 754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4" h="282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cubicBezTo>
                      <a:pt x="0" y="240"/>
                      <a:pt x="11" y="261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4" name="Freeform 83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bg2"/>
              </a:solidFill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5" name="Freeform 84"/>
              <p:cNvSpPr>
                <a:spLocks/>
              </p:cNvSpPr>
              <p:nvPr/>
            </p:nvSpPr>
            <p:spPr bwMode="auto">
              <a:xfrm>
                <a:off x="3966" y="1563"/>
                <a:ext cx="9" cy="17"/>
              </a:xfrm>
              <a:custGeom>
                <a:avLst/>
                <a:gdLst>
                  <a:gd name="T0" fmla="*/ 0 w 9"/>
                  <a:gd name="T1" fmla="*/ 0 h 17"/>
                  <a:gd name="T2" fmla="*/ 9 w 9"/>
                  <a:gd name="T3" fmla="*/ 17 h 17"/>
                  <a:gd name="T4" fmla="*/ 0 60000 65536"/>
                  <a:gd name="T5" fmla="*/ 0 60000 65536"/>
                  <a:gd name="T6" fmla="*/ 0 w 9"/>
                  <a:gd name="T7" fmla="*/ 0 h 17"/>
                  <a:gd name="T8" fmla="*/ 9 w 9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7">
                    <a:moveTo>
                      <a:pt x="0" y="0"/>
                    </a:moveTo>
                    <a:cubicBezTo>
                      <a:pt x="0" y="6"/>
                      <a:pt x="3" y="11"/>
                      <a:pt x="9" y="17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06" name="Group 103"/>
            <p:cNvGrpSpPr>
              <a:grpSpLocks/>
            </p:cNvGrpSpPr>
            <p:nvPr/>
          </p:nvGrpSpPr>
          <p:grpSpPr bwMode="auto">
            <a:xfrm>
              <a:off x="3603625" y="3683000"/>
              <a:ext cx="479425" cy="225425"/>
              <a:chOff x="1980" y="3444"/>
              <a:chExt cx="476" cy="292"/>
            </a:xfrm>
          </p:grpSpPr>
          <p:sp>
            <p:nvSpPr>
              <p:cNvPr id="8240" name="Line 85"/>
              <p:cNvSpPr>
                <a:spLocks noChangeShapeType="1"/>
              </p:cNvSpPr>
              <p:nvPr/>
            </p:nvSpPr>
            <p:spPr bwMode="auto">
              <a:xfrm flipV="1">
                <a:off x="1980" y="3444"/>
                <a:ext cx="476" cy="279"/>
              </a:xfrm>
              <a:prstGeom prst="line">
                <a:avLst/>
              </a:prstGeom>
              <a:noFill/>
              <a:ln w="444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1" name="Line 86"/>
              <p:cNvSpPr>
                <a:spLocks noChangeShapeType="1"/>
              </p:cNvSpPr>
              <p:nvPr/>
            </p:nvSpPr>
            <p:spPr bwMode="auto">
              <a:xfrm>
                <a:off x="2023" y="3444"/>
                <a:ext cx="376" cy="292"/>
              </a:xfrm>
              <a:prstGeom prst="line">
                <a:avLst/>
              </a:prstGeom>
              <a:noFill/>
              <a:ln w="444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12" name="Group 104"/>
            <p:cNvGrpSpPr>
              <a:grpSpLocks/>
            </p:cNvGrpSpPr>
            <p:nvPr/>
          </p:nvGrpSpPr>
          <p:grpSpPr bwMode="auto">
            <a:xfrm rot="2876635">
              <a:off x="3728244" y="3999707"/>
              <a:ext cx="236537" cy="800100"/>
              <a:chOff x="343" y="2997"/>
              <a:chExt cx="181" cy="809"/>
            </a:xfrm>
          </p:grpSpPr>
          <p:sp>
            <p:nvSpPr>
              <p:cNvPr id="8231" name="AutoShape 105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GB"/>
              </a:p>
            </p:txBody>
          </p:sp>
          <p:sp>
            <p:nvSpPr>
              <p:cNvPr id="8232" name="AutoShape 106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GB"/>
              </a:p>
            </p:txBody>
          </p:sp>
          <p:sp>
            <p:nvSpPr>
              <p:cNvPr id="8233" name="Oval 107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GB"/>
              </a:p>
            </p:txBody>
          </p:sp>
        </p:grpSp>
        <p:grpSp>
          <p:nvGrpSpPr>
            <p:cNvPr id="8213" name="Group 108"/>
            <p:cNvGrpSpPr>
              <a:grpSpLocks/>
            </p:cNvGrpSpPr>
            <p:nvPr/>
          </p:nvGrpSpPr>
          <p:grpSpPr bwMode="auto">
            <a:xfrm flipH="1">
              <a:off x="4014788" y="4500563"/>
              <a:ext cx="138112" cy="455612"/>
              <a:chOff x="3966" y="1506"/>
              <a:chExt cx="217" cy="161"/>
            </a:xfrm>
          </p:grpSpPr>
          <p:sp>
            <p:nvSpPr>
              <p:cNvPr id="8227" name="Freeform 109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8" name="Freeform 110"/>
              <p:cNvSpPr>
                <a:spLocks/>
              </p:cNvSpPr>
              <p:nvPr/>
            </p:nvSpPr>
            <p:spPr bwMode="auto">
              <a:xfrm>
                <a:off x="3966" y="1506"/>
                <a:ext cx="217" cy="74"/>
              </a:xfrm>
              <a:custGeom>
                <a:avLst/>
                <a:gdLst>
                  <a:gd name="T0" fmla="*/ 217 w 754"/>
                  <a:gd name="T1" fmla="*/ 0 h 282"/>
                  <a:gd name="T2" fmla="*/ 0 w 754"/>
                  <a:gd name="T3" fmla="*/ 57 h 282"/>
                  <a:gd name="T4" fmla="*/ 9 w 754"/>
                  <a:gd name="T5" fmla="*/ 74 h 282"/>
                  <a:gd name="T6" fmla="*/ 9 w 754"/>
                  <a:gd name="T7" fmla="*/ 74 h 282"/>
                  <a:gd name="T8" fmla="*/ 217 w 754"/>
                  <a:gd name="T9" fmla="*/ 33 h 282"/>
                  <a:gd name="T10" fmla="*/ 217 w 754"/>
                  <a:gd name="T11" fmla="*/ 0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4"/>
                  <a:gd name="T19" fmla="*/ 0 h 282"/>
                  <a:gd name="T20" fmla="*/ 754 w 754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4" h="282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cubicBezTo>
                      <a:pt x="0" y="240"/>
                      <a:pt x="11" y="261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9" name="Freeform 111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bg2"/>
              </a:solidFill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30" name="Freeform 112"/>
              <p:cNvSpPr>
                <a:spLocks/>
              </p:cNvSpPr>
              <p:nvPr/>
            </p:nvSpPr>
            <p:spPr bwMode="auto">
              <a:xfrm>
                <a:off x="3966" y="1563"/>
                <a:ext cx="9" cy="17"/>
              </a:xfrm>
              <a:custGeom>
                <a:avLst/>
                <a:gdLst>
                  <a:gd name="T0" fmla="*/ 0 w 9"/>
                  <a:gd name="T1" fmla="*/ 0 h 17"/>
                  <a:gd name="T2" fmla="*/ 9 w 9"/>
                  <a:gd name="T3" fmla="*/ 17 h 17"/>
                  <a:gd name="T4" fmla="*/ 0 60000 65536"/>
                  <a:gd name="T5" fmla="*/ 0 60000 65536"/>
                  <a:gd name="T6" fmla="*/ 0 w 9"/>
                  <a:gd name="T7" fmla="*/ 0 h 17"/>
                  <a:gd name="T8" fmla="*/ 9 w 9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7">
                    <a:moveTo>
                      <a:pt x="0" y="0"/>
                    </a:moveTo>
                    <a:cubicBezTo>
                      <a:pt x="0" y="6"/>
                      <a:pt x="3" y="11"/>
                      <a:pt x="9" y="17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14" name="Group 113"/>
            <p:cNvGrpSpPr>
              <a:grpSpLocks/>
            </p:cNvGrpSpPr>
            <p:nvPr/>
          </p:nvGrpSpPr>
          <p:grpSpPr bwMode="auto">
            <a:xfrm rot="8372437">
              <a:off x="3714750" y="4711700"/>
              <a:ext cx="236538" cy="800100"/>
              <a:chOff x="343" y="2997"/>
              <a:chExt cx="181" cy="809"/>
            </a:xfrm>
          </p:grpSpPr>
          <p:sp>
            <p:nvSpPr>
              <p:cNvPr id="8224" name="AutoShape 114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8225" name="AutoShape 115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8226" name="Oval 116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0" y="3603625"/>
            <a:ext cx="1244600" cy="2573338"/>
            <a:chOff x="0" y="3603625"/>
            <a:chExt cx="1244600" cy="2573338"/>
          </a:xfrm>
        </p:grpSpPr>
        <p:grpSp>
          <p:nvGrpSpPr>
            <p:cNvPr id="8200" name="Group 74"/>
            <p:cNvGrpSpPr>
              <a:grpSpLocks/>
            </p:cNvGrpSpPr>
            <p:nvPr/>
          </p:nvGrpSpPr>
          <p:grpSpPr bwMode="auto">
            <a:xfrm>
              <a:off x="436563" y="3603625"/>
              <a:ext cx="488950" cy="436563"/>
              <a:chOff x="3966" y="1506"/>
              <a:chExt cx="217" cy="161"/>
            </a:xfrm>
          </p:grpSpPr>
          <p:sp>
            <p:nvSpPr>
              <p:cNvPr id="8248" name="Freeform 70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9" name="Freeform 71"/>
              <p:cNvSpPr>
                <a:spLocks/>
              </p:cNvSpPr>
              <p:nvPr/>
            </p:nvSpPr>
            <p:spPr bwMode="auto">
              <a:xfrm>
                <a:off x="3966" y="1506"/>
                <a:ext cx="217" cy="74"/>
              </a:xfrm>
              <a:custGeom>
                <a:avLst/>
                <a:gdLst>
                  <a:gd name="T0" fmla="*/ 217 w 754"/>
                  <a:gd name="T1" fmla="*/ 0 h 282"/>
                  <a:gd name="T2" fmla="*/ 0 w 754"/>
                  <a:gd name="T3" fmla="*/ 57 h 282"/>
                  <a:gd name="T4" fmla="*/ 9 w 754"/>
                  <a:gd name="T5" fmla="*/ 74 h 282"/>
                  <a:gd name="T6" fmla="*/ 9 w 754"/>
                  <a:gd name="T7" fmla="*/ 74 h 282"/>
                  <a:gd name="T8" fmla="*/ 217 w 754"/>
                  <a:gd name="T9" fmla="*/ 33 h 282"/>
                  <a:gd name="T10" fmla="*/ 217 w 754"/>
                  <a:gd name="T11" fmla="*/ 0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4"/>
                  <a:gd name="T19" fmla="*/ 0 h 282"/>
                  <a:gd name="T20" fmla="*/ 754 w 754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4" h="282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cubicBezTo>
                      <a:pt x="0" y="240"/>
                      <a:pt x="11" y="261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0" name="Freeform 72"/>
              <p:cNvSpPr>
                <a:spLocks/>
              </p:cNvSpPr>
              <p:nvPr/>
            </p:nvSpPr>
            <p:spPr bwMode="auto">
              <a:xfrm>
                <a:off x="3966" y="1506"/>
                <a:ext cx="217" cy="161"/>
              </a:xfrm>
              <a:custGeom>
                <a:avLst/>
                <a:gdLst>
                  <a:gd name="T0" fmla="*/ 217 w 754"/>
                  <a:gd name="T1" fmla="*/ 0 h 613"/>
                  <a:gd name="T2" fmla="*/ 0 w 754"/>
                  <a:gd name="T3" fmla="*/ 58 h 613"/>
                  <a:gd name="T4" fmla="*/ 0 w 754"/>
                  <a:gd name="T5" fmla="*/ 90 h 613"/>
                  <a:gd name="T6" fmla="*/ 145 w 754"/>
                  <a:gd name="T7" fmla="*/ 144 h 613"/>
                  <a:gd name="T8" fmla="*/ 145 w 754"/>
                  <a:gd name="T9" fmla="*/ 161 h 613"/>
                  <a:gd name="T10" fmla="*/ 217 w 754"/>
                  <a:gd name="T11" fmla="*/ 131 h 613"/>
                  <a:gd name="T12" fmla="*/ 145 w 754"/>
                  <a:gd name="T13" fmla="*/ 95 h 613"/>
                  <a:gd name="T14" fmla="*/ 145 w 754"/>
                  <a:gd name="T15" fmla="*/ 112 h 613"/>
                  <a:gd name="T16" fmla="*/ 9 w 754"/>
                  <a:gd name="T17" fmla="*/ 74 h 613"/>
                  <a:gd name="T18" fmla="*/ 9 w 754"/>
                  <a:gd name="T19" fmla="*/ 74 h 613"/>
                  <a:gd name="T20" fmla="*/ 217 w 754"/>
                  <a:gd name="T21" fmla="*/ 33 h 613"/>
                  <a:gd name="T22" fmla="*/ 217 w 754"/>
                  <a:gd name="T23" fmla="*/ 0 h 6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4"/>
                  <a:gd name="T37" fmla="*/ 0 h 613"/>
                  <a:gd name="T38" fmla="*/ 754 w 754"/>
                  <a:gd name="T39" fmla="*/ 613 h 6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4" h="613">
                    <a:moveTo>
                      <a:pt x="754" y="0"/>
                    </a:moveTo>
                    <a:cubicBezTo>
                      <a:pt x="338" y="0"/>
                      <a:pt x="0" y="98"/>
                      <a:pt x="0" y="219"/>
                    </a:cubicBezTo>
                    <a:lnTo>
                      <a:pt x="0" y="344"/>
                    </a:lnTo>
                    <a:cubicBezTo>
                      <a:pt x="0" y="437"/>
                      <a:pt x="201" y="520"/>
                      <a:pt x="503" y="550"/>
                    </a:cubicBezTo>
                    <a:lnTo>
                      <a:pt x="503" y="613"/>
                    </a:lnTo>
                    <a:lnTo>
                      <a:pt x="754" y="500"/>
                    </a:lnTo>
                    <a:lnTo>
                      <a:pt x="503" y="363"/>
                    </a:lnTo>
                    <a:lnTo>
                      <a:pt x="503" y="425"/>
                    </a:lnTo>
                    <a:cubicBezTo>
                      <a:pt x="275" y="402"/>
                      <a:pt x="100" y="349"/>
                      <a:pt x="31" y="282"/>
                    </a:cubicBezTo>
                    <a:cubicBezTo>
                      <a:pt x="127" y="189"/>
                      <a:pt x="421" y="125"/>
                      <a:pt x="754" y="125"/>
                    </a:cubicBezTo>
                    <a:lnTo>
                      <a:pt x="754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1" name="Freeform 73"/>
              <p:cNvSpPr>
                <a:spLocks/>
              </p:cNvSpPr>
              <p:nvPr/>
            </p:nvSpPr>
            <p:spPr bwMode="auto">
              <a:xfrm>
                <a:off x="3966" y="1563"/>
                <a:ext cx="9" cy="17"/>
              </a:xfrm>
              <a:custGeom>
                <a:avLst/>
                <a:gdLst>
                  <a:gd name="T0" fmla="*/ 0 w 9"/>
                  <a:gd name="T1" fmla="*/ 0 h 17"/>
                  <a:gd name="T2" fmla="*/ 9 w 9"/>
                  <a:gd name="T3" fmla="*/ 17 h 17"/>
                  <a:gd name="T4" fmla="*/ 0 60000 65536"/>
                  <a:gd name="T5" fmla="*/ 0 60000 65536"/>
                  <a:gd name="T6" fmla="*/ 0 w 9"/>
                  <a:gd name="T7" fmla="*/ 0 h 17"/>
                  <a:gd name="T8" fmla="*/ 9 w 9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7">
                    <a:moveTo>
                      <a:pt x="0" y="0"/>
                    </a:moveTo>
                    <a:cubicBezTo>
                      <a:pt x="0" y="6"/>
                      <a:pt x="3" y="11"/>
                      <a:pt x="9" y="17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209" name="Group 96"/>
            <p:cNvGrpSpPr>
              <a:grpSpLocks/>
            </p:cNvGrpSpPr>
            <p:nvPr/>
          </p:nvGrpSpPr>
          <p:grpSpPr bwMode="auto">
            <a:xfrm>
              <a:off x="623888" y="4068763"/>
              <a:ext cx="287337" cy="1284287"/>
              <a:chOff x="343" y="2997"/>
              <a:chExt cx="181" cy="809"/>
            </a:xfrm>
          </p:grpSpPr>
          <p:sp>
            <p:nvSpPr>
              <p:cNvPr id="8237" name="AutoShape 94"/>
              <p:cNvSpPr>
                <a:spLocks noChangeArrowheads="1"/>
              </p:cNvSpPr>
              <p:nvPr/>
            </p:nvSpPr>
            <p:spPr bwMode="auto">
              <a:xfrm>
                <a:off x="365" y="3143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8" name="AutoShape 95"/>
              <p:cNvSpPr>
                <a:spLocks noChangeArrowheads="1"/>
              </p:cNvSpPr>
              <p:nvPr/>
            </p:nvSpPr>
            <p:spPr bwMode="auto">
              <a:xfrm>
                <a:off x="441" y="3141"/>
                <a:ext cx="56" cy="663"/>
              </a:xfrm>
              <a:prstGeom prst="can">
                <a:avLst>
                  <a:gd name="adj" fmla="val 32120"/>
                </a:avLst>
              </a:prstGeom>
              <a:gradFill rotWithShape="1">
                <a:gsLst>
                  <a:gs pos="0">
                    <a:srgbClr val="6C6C6C"/>
                  </a:gs>
                  <a:gs pos="50000">
                    <a:srgbClr val="EAEAEA"/>
                  </a:gs>
                  <a:gs pos="100000">
                    <a:srgbClr val="6C6C6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9" name="Oval 92"/>
              <p:cNvSpPr>
                <a:spLocks noChangeArrowheads="1"/>
              </p:cNvSpPr>
              <p:nvPr/>
            </p:nvSpPr>
            <p:spPr bwMode="auto">
              <a:xfrm>
                <a:off x="343" y="2997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215" name="Rectangle 117"/>
            <p:cNvSpPr>
              <a:spLocks noChangeArrowheads="1"/>
            </p:cNvSpPr>
            <p:nvPr/>
          </p:nvSpPr>
          <p:spPr bwMode="auto">
            <a:xfrm>
              <a:off x="0" y="5595938"/>
              <a:ext cx="12446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rotazione</a:t>
              </a:r>
            </a:p>
            <a:p>
              <a:pPr algn="ctr"/>
              <a:r>
                <a:rPr lang="it-IT" sz="1600">
                  <a:latin typeface="Arial" charset="0"/>
                </a:rPr>
                <a:t>OK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2152650" y="3427413"/>
            <a:ext cx="1577975" cy="2759075"/>
            <a:chOff x="2152650" y="3427413"/>
            <a:chExt cx="1577975" cy="2759075"/>
          </a:xfrm>
        </p:grpSpPr>
        <p:sp>
          <p:nvSpPr>
            <p:cNvPr id="8201" name="Freeform 58"/>
            <p:cNvSpPr>
              <a:spLocks noEditPoints="1"/>
            </p:cNvSpPr>
            <p:nvPr/>
          </p:nvSpPr>
          <p:spPr bwMode="auto">
            <a:xfrm>
              <a:off x="2767013" y="3427413"/>
              <a:ext cx="163512" cy="714375"/>
            </a:xfrm>
            <a:custGeom>
              <a:avLst/>
              <a:gdLst>
                <a:gd name="T0" fmla="*/ 110276 w 86"/>
                <a:gd name="T1" fmla="*/ 0 h 388"/>
                <a:gd name="T2" fmla="*/ 110276 w 86"/>
                <a:gd name="T3" fmla="*/ 47870 h 388"/>
                <a:gd name="T4" fmla="*/ 55138 w 86"/>
                <a:gd name="T5" fmla="*/ 47870 h 388"/>
                <a:gd name="T6" fmla="*/ 55138 w 86"/>
                <a:gd name="T7" fmla="*/ 0 h 388"/>
                <a:gd name="T8" fmla="*/ 110276 w 86"/>
                <a:gd name="T9" fmla="*/ 0 h 388"/>
                <a:gd name="T10" fmla="*/ 110276 w 86"/>
                <a:gd name="T11" fmla="*/ 95741 h 388"/>
                <a:gd name="T12" fmla="*/ 110276 w 86"/>
                <a:gd name="T13" fmla="*/ 143611 h 388"/>
                <a:gd name="T14" fmla="*/ 55138 w 86"/>
                <a:gd name="T15" fmla="*/ 143611 h 388"/>
                <a:gd name="T16" fmla="*/ 55138 w 86"/>
                <a:gd name="T17" fmla="*/ 95741 h 388"/>
                <a:gd name="T18" fmla="*/ 110276 w 86"/>
                <a:gd name="T19" fmla="*/ 95741 h 388"/>
                <a:gd name="T20" fmla="*/ 110276 w 86"/>
                <a:gd name="T21" fmla="*/ 193323 h 388"/>
                <a:gd name="T22" fmla="*/ 110276 w 86"/>
                <a:gd name="T23" fmla="*/ 241194 h 388"/>
                <a:gd name="T24" fmla="*/ 55138 w 86"/>
                <a:gd name="T25" fmla="*/ 241194 h 388"/>
                <a:gd name="T26" fmla="*/ 55138 w 86"/>
                <a:gd name="T27" fmla="*/ 193323 h 388"/>
                <a:gd name="T28" fmla="*/ 110276 w 86"/>
                <a:gd name="T29" fmla="*/ 193323 h 388"/>
                <a:gd name="T30" fmla="*/ 110276 w 86"/>
                <a:gd name="T31" fmla="*/ 289064 h 388"/>
                <a:gd name="T32" fmla="*/ 110276 w 86"/>
                <a:gd name="T33" fmla="*/ 338776 h 388"/>
                <a:gd name="T34" fmla="*/ 55138 w 86"/>
                <a:gd name="T35" fmla="*/ 338776 h 388"/>
                <a:gd name="T36" fmla="*/ 55138 w 86"/>
                <a:gd name="T37" fmla="*/ 289064 h 388"/>
                <a:gd name="T38" fmla="*/ 110276 w 86"/>
                <a:gd name="T39" fmla="*/ 289064 h 388"/>
                <a:gd name="T40" fmla="*/ 110276 w 86"/>
                <a:gd name="T41" fmla="*/ 386646 h 388"/>
                <a:gd name="T42" fmla="*/ 110276 w 86"/>
                <a:gd name="T43" fmla="*/ 434517 h 388"/>
                <a:gd name="T44" fmla="*/ 55138 w 86"/>
                <a:gd name="T45" fmla="*/ 434517 h 388"/>
                <a:gd name="T46" fmla="*/ 55138 w 86"/>
                <a:gd name="T47" fmla="*/ 386646 h 388"/>
                <a:gd name="T48" fmla="*/ 110276 w 86"/>
                <a:gd name="T49" fmla="*/ 386646 h 388"/>
                <a:gd name="T50" fmla="*/ 110276 w 86"/>
                <a:gd name="T51" fmla="*/ 482387 h 388"/>
                <a:gd name="T52" fmla="*/ 110276 w 86"/>
                <a:gd name="T53" fmla="*/ 532099 h 388"/>
                <a:gd name="T54" fmla="*/ 55138 w 86"/>
                <a:gd name="T55" fmla="*/ 532099 h 388"/>
                <a:gd name="T56" fmla="*/ 55138 w 86"/>
                <a:gd name="T57" fmla="*/ 482387 h 388"/>
                <a:gd name="T58" fmla="*/ 110276 w 86"/>
                <a:gd name="T59" fmla="*/ 482387 h 388"/>
                <a:gd name="T60" fmla="*/ 110276 w 86"/>
                <a:gd name="T61" fmla="*/ 579969 h 388"/>
                <a:gd name="T62" fmla="*/ 110276 w 86"/>
                <a:gd name="T63" fmla="*/ 594699 h 388"/>
                <a:gd name="T64" fmla="*/ 55138 w 86"/>
                <a:gd name="T65" fmla="*/ 594699 h 388"/>
                <a:gd name="T66" fmla="*/ 55138 w 86"/>
                <a:gd name="T67" fmla="*/ 579969 h 388"/>
                <a:gd name="T68" fmla="*/ 110276 w 86"/>
                <a:gd name="T69" fmla="*/ 579969 h 388"/>
                <a:gd name="T70" fmla="*/ 163512 w 86"/>
                <a:gd name="T71" fmla="*/ 568922 h 388"/>
                <a:gd name="T72" fmla="*/ 81756 w 86"/>
                <a:gd name="T73" fmla="*/ 714375 h 388"/>
                <a:gd name="T74" fmla="*/ 0 w 86"/>
                <a:gd name="T75" fmla="*/ 568922 h 388"/>
                <a:gd name="T76" fmla="*/ 163512 w 86"/>
                <a:gd name="T77" fmla="*/ 568922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"/>
                <a:gd name="T118" fmla="*/ 0 h 388"/>
                <a:gd name="T119" fmla="*/ 86 w 86"/>
                <a:gd name="T120" fmla="*/ 388 h 3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" h="388">
                  <a:moveTo>
                    <a:pt x="58" y="0"/>
                  </a:moveTo>
                  <a:lnTo>
                    <a:pt x="58" y="26"/>
                  </a:lnTo>
                  <a:lnTo>
                    <a:pt x="29" y="26"/>
                  </a:lnTo>
                  <a:lnTo>
                    <a:pt x="29" y="0"/>
                  </a:lnTo>
                  <a:lnTo>
                    <a:pt x="58" y="0"/>
                  </a:lnTo>
                  <a:close/>
                  <a:moveTo>
                    <a:pt x="58" y="52"/>
                  </a:moveTo>
                  <a:lnTo>
                    <a:pt x="58" y="78"/>
                  </a:lnTo>
                  <a:lnTo>
                    <a:pt x="29" y="78"/>
                  </a:lnTo>
                  <a:lnTo>
                    <a:pt x="29" y="52"/>
                  </a:lnTo>
                  <a:lnTo>
                    <a:pt x="58" y="52"/>
                  </a:lnTo>
                  <a:close/>
                  <a:moveTo>
                    <a:pt x="58" y="105"/>
                  </a:moveTo>
                  <a:lnTo>
                    <a:pt x="58" y="131"/>
                  </a:lnTo>
                  <a:lnTo>
                    <a:pt x="29" y="131"/>
                  </a:lnTo>
                  <a:lnTo>
                    <a:pt x="29" y="105"/>
                  </a:lnTo>
                  <a:lnTo>
                    <a:pt x="58" y="105"/>
                  </a:lnTo>
                  <a:close/>
                  <a:moveTo>
                    <a:pt x="58" y="157"/>
                  </a:moveTo>
                  <a:lnTo>
                    <a:pt x="58" y="184"/>
                  </a:lnTo>
                  <a:lnTo>
                    <a:pt x="29" y="184"/>
                  </a:lnTo>
                  <a:lnTo>
                    <a:pt x="29" y="157"/>
                  </a:lnTo>
                  <a:lnTo>
                    <a:pt x="58" y="157"/>
                  </a:lnTo>
                  <a:close/>
                  <a:moveTo>
                    <a:pt x="58" y="210"/>
                  </a:moveTo>
                  <a:lnTo>
                    <a:pt x="58" y="236"/>
                  </a:lnTo>
                  <a:lnTo>
                    <a:pt x="29" y="236"/>
                  </a:lnTo>
                  <a:lnTo>
                    <a:pt x="29" y="210"/>
                  </a:lnTo>
                  <a:lnTo>
                    <a:pt x="58" y="210"/>
                  </a:lnTo>
                  <a:close/>
                  <a:moveTo>
                    <a:pt x="58" y="262"/>
                  </a:moveTo>
                  <a:lnTo>
                    <a:pt x="58" y="289"/>
                  </a:lnTo>
                  <a:lnTo>
                    <a:pt x="29" y="289"/>
                  </a:lnTo>
                  <a:lnTo>
                    <a:pt x="29" y="262"/>
                  </a:lnTo>
                  <a:lnTo>
                    <a:pt x="58" y="262"/>
                  </a:lnTo>
                  <a:close/>
                  <a:moveTo>
                    <a:pt x="58" y="315"/>
                  </a:moveTo>
                  <a:lnTo>
                    <a:pt x="58" y="323"/>
                  </a:lnTo>
                  <a:lnTo>
                    <a:pt x="29" y="323"/>
                  </a:lnTo>
                  <a:lnTo>
                    <a:pt x="29" y="315"/>
                  </a:lnTo>
                  <a:lnTo>
                    <a:pt x="58" y="315"/>
                  </a:lnTo>
                  <a:close/>
                  <a:moveTo>
                    <a:pt x="86" y="309"/>
                  </a:moveTo>
                  <a:lnTo>
                    <a:pt x="43" y="388"/>
                  </a:lnTo>
                  <a:lnTo>
                    <a:pt x="0" y="309"/>
                  </a:lnTo>
                  <a:lnTo>
                    <a:pt x="86" y="30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02" name="Group 66"/>
            <p:cNvGrpSpPr>
              <a:grpSpLocks/>
            </p:cNvGrpSpPr>
            <p:nvPr/>
          </p:nvGrpSpPr>
          <p:grpSpPr bwMode="auto">
            <a:xfrm>
              <a:off x="2628900" y="3702050"/>
              <a:ext cx="452438" cy="249238"/>
              <a:chOff x="3966" y="1847"/>
              <a:chExt cx="239" cy="136"/>
            </a:xfrm>
          </p:grpSpPr>
          <p:sp>
            <p:nvSpPr>
              <p:cNvPr id="8246" name="Line 64"/>
              <p:cNvSpPr>
                <a:spLocks noChangeShapeType="1"/>
              </p:cNvSpPr>
              <p:nvPr/>
            </p:nvSpPr>
            <p:spPr bwMode="auto">
              <a:xfrm flipV="1">
                <a:off x="3966" y="1847"/>
                <a:ext cx="239" cy="13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7" name="Line 65"/>
              <p:cNvSpPr>
                <a:spLocks noChangeShapeType="1"/>
              </p:cNvSpPr>
              <p:nvPr/>
            </p:nvSpPr>
            <p:spPr bwMode="auto">
              <a:xfrm>
                <a:off x="3988" y="1847"/>
                <a:ext cx="188" cy="13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203" name="Line 75"/>
            <p:cNvSpPr>
              <a:spLocks noChangeShapeType="1"/>
            </p:cNvSpPr>
            <p:nvPr/>
          </p:nvSpPr>
          <p:spPr bwMode="auto">
            <a:xfrm flipV="1">
              <a:off x="2628900" y="3702050"/>
              <a:ext cx="452438" cy="239713"/>
            </a:xfrm>
            <a:prstGeom prst="line">
              <a:avLst/>
            </a:prstGeom>
            <a:noFill/>
            <a:ln w="444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4" name="Line 76"/>
            <p:cNvSpPr>
              <a:spLocks noChangeShapeType="1"/>
            </p:cNvSpPr>
            <p:nvPr/>
          </p:nvSpPr>
          <p:spPr bwMode="auto">
            <a:xfrm>
              <a:off x="2670175" y="3702050"/>
              <a:ext cx="357188" cy="249238"/>
            </a:xfrm>
            <a:prstGeom prst="line">
              <a:avLst/>
            </a:prstGeom>
            <a:noFill/>
            <a:ln w="444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Oval 102"/>
            <p:cNvSpPr>
              <a:spLocks noChangeArrowheads="1"/>
            </p:cNvSpPr>
            <p:nvPr/>
          </p:nvSpPr>
          <p:spPr bwMode="auto">
            <a:xfrm>
              <a:off x="2689225" y="4445000"/>
              <a:ext cx="400050" cy="409575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6" name="Rectangle 118"/>
            <p:cNvSpPr>
              <a:spLocks noChangeArrowheads="1"/>
            </p:cNvSpPr>
            <p:nvPr/>
          </p:nvSpPr>
          <p:spPr bwMode="auto">
            <a:xfrm>
              <a:off x="2152650" y="5605463"/>
              <a:ext cx="15779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solidFill>
                    <a:srgbClr val="009900"/>
                  </a:solidFill>
                  <a:latin typeface="Arial" charset="0"/>
                </a:rPr>
                <a:t>traslocazione</a:t>
              </a:r>
              <a:r>
                <a:rPr lang="it-IT" sz="1600">
                  <a:latin typeface="Arial" charset="0"/>
                </a:rPr>
                <a:t> </a:t>
              </a:r>
            </a:p>
            <a:p>
              <a:pPr algn="ctr"/>
              <a:r>
                <a:rPr lang="it-IT" sz="1600">
                  <a:latin typeface="Arial" charset="0"/>
                </a:rPr>
                <a:t>NO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211638" y="1481138"/>
            <a:ext cx="5313362" cy="5114925"/>
            <a:chOff x="4211638" y="1481138"/>
            <a:chExt cx="5313362" cy="5114925"/>
          </a:xfrm>
        </p:grpSpPr>
        <p:pic>
          <p:nvPicPr>
            <p:cNvPr id="8207" name="Picture 8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CFCFB"/>
                </a:clrFrom>
                <a:clrTo>
                  <a:srgbClr val="ACFC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638" y="2257425"/>
              <a:ext cx="5313362" cy="402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7" name="Line 119"/>
            <p:cNvSpPr>
              <a:spLocks noChangeShapeType="1"/>
            </p:cNvSpPr>
            <p:nvPr/>
          </p:nvSpPr>
          <p:spPr bwMode="auto">
            <a:xfrm flipH="1">
              <a:off x="6311900" y="2149475"/>
              <a:ext cx="203200" cy="7366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Text Box 121"/>
            <p:cNvSpPr txBox="1">
              <a:spLocks noChangeArrowheads="1"/>
            </p:cNvSpPr>
            <p:nvPr/>
          </p:nvSpPr>
          <p:spPr bwMode="auto">
            <a:xfrm>
              <a:off x="6257925" y="1665288"/>
              <a:ext cx="6016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rgbClr val="000099"/>
                  </a:solidFill>
                  <a:latin typeface="Arial" charset="0"/>
                </a:rPr>
                <a:t>H</a:t>
              </a:r>
              <a:r>
                <a:rPr lang="it-IT" sz="2000" baseline="-25000">
                  <a:solidFill>
                    <a:srgbClr val="000099"/>
                  </a:solidFill>
                  <a:latin typeface="Arial" charset="0"/>
                </a:rPr>
                <a:t>2</a:t>
              </a:r>
              <a:r>
                <a:rPr lang="it-IT" sz="2000">
                  <a:solidFill>
                    <a:srgbClr val="000099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219" name="Text Box 122"/>
            <p:cNvSpPr txBox="1">
              <a:spLocks noChangeArrowheads="1"/>
            </p:cNvSpPr>
            <p:nvPr/>
          </p:nvSpPr>
          <p:spPr bwMode="auto">
            <a:xfrm>
              <a:off x="6892925" y="1919288"/>
              <a:ext cx="6429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rgbClr val="FF3399"/>
                  </a:solidFill>
                  <a:latin typeface="Arial" charset="0"/>
                </a:rPr>
                <a:t>PO</a:t>
              </a:r>
              <a:r>
                <a:rPr lang="it-IT" sz="2000" baseline="-25000">
                  <a:solidFill>
                    <a:srgbClr val="FF3399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220" name="Line 123"/>
            <p:cNvSpPr>
              <a:spLocks noChangeShapeType="1"/>
            </p:cNvSpPr>
            <p:nvPr/>
          </p:nvSpPr>
          <p:spPr bwMode="auto">
            <a:xfrm flipH="1">
              <a:off x="7035800" y="2238375"/>
              <a:ext cx="101600" cy="8890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1" name="Line 124"/>
            <p:cNvSpPr>
              <a:spLocks noChangeShapeType="1"/>
            </p:cNvSpPr>
            <p:nvPr/>
          </p:nvSpPr>
          <p:spPr bwMode="auto">
            <a:xfrm flipH="1">
              <a:off x="7651750" y="2079625"/>
              <a:ext cx="336550" cy="174625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2" name="Text Box 125"/>
            <p:cNvSpPr txBox="1">
              <a:spLocks noChangeArrowheads="1"/>
            </p:cNvSpPr>
            <p:nvPr/>
          </p:nvSpPr>
          <p:spPr bwMode="auto">
            <a:xfrm>
              <a:off x="7673975" y="1481138"/>
              <a:ext cx="11144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rgbClr val="009900"/>
                  </a:solidFill>
                  <a:latin typeface="Arial" charset="0"/>
                </a:rPr>
                <a:t>catene</a:t>
              </a:r>
            </a:p>
            <a:p>
              <a:r>
                <a:rPr lang="it-IT" sz="2000">
                  <a:solidFill>
                    <a:srgbClr val="009900"/>
                  </a:solidFill>
                  <a:latin typeface="Arial" charset="0"/>
                </a:rPr>
                <a:t>aciliche</a:t>
              </a:r>
            </a:p>
          </p:txBody>
        </p:sp>
        <p:sp>
          <p:nvSpPr>
            <p:cNvPr id="8223" name="Rectangle 90"/>
            <p:cNvSpPr>
              <a:spLocks noChangeArrowheads="1"/>
            </p:cNvSpPr>
            <p:nvPr/>
          </p:nvSpPr>
          <p:spPr bwMode="auto">
            <a:xfrm>
              <a:off x="4340225" y="6291263"/>
              <a:ext cx="46863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i="1">
                  <a:latin typeface="Arial" charset="0"/>
                </a:rPr>
                <a:t>La struttura delle membrane è DINAMICA, non statica</a:t>
              </a:r>
              <a:endParaRPr lang="en-GB" sz="1600" b="0"/>
            </a:p>
          </p:txBody>
        </p:sp>
      </p:grpSp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1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10577</TotalTime>
  <Words>1127</Words>
  <Application>Microsoft Office PowerPoint</Application>
  <PresentationFormat>Presentazione su schermo (4:3)</PresentationFormat>
  <Paragraphs>320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Cambria Math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MARDIROSSIAN MARIO [CS2400214]</cp:lastModifiedBy>
  <cp:revision>156</cp:revision>
  <dcterms:created xsi:type="dcterms:W3CDTF">2001-03-28T15:27:57Z</dcterms:created>
  <dcterms:modified xsi:type="dcterms:W3CDTF">2023-04-03T19:33:27Z</dcterms:modified>
</cp:coreProperties>
</file>